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6" Type="http://schemas.openxmlformats.org/officeDocument/2006/relationships/tableStyles" Target="tableStyles.xml"/><Relationship Id="rId115" Type="http://schemas.openxmlformats.org/officeDocument/2006/relationships/viewProps" Target="viewProps.xml"/><Relationship Id="rId114" Type="http://schemas.openxmlformats.org/officeDocument/2006/relationships/presProps" Target="presProps.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image" Target="../media/image10.jpeg"/></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48.jpeg"/><Relationship Id="rId1" Type="http://schemas.openxmlformats.org/officeDocument/2006/relationships/image" Target="../media/image247.jpeg"/></Relationships>
</file>

<file path=ppt/slides/_rels/slide10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52.jpeg"/><Relationship Id="rId3" Type="http://schemas.openxmlformats.org/officeDocument/2006/relationships/image" Target="../media/image251.png"/><Relationship Id="rId2" Type="http://schemas.openxmlformats.org/officeDocument/2006/relationships/image" Target="../media/image250.jpeg"/><Relationship Id="rId1" Type="http://schemas.openxmlformats.org/officeDocument/2006/relationships/image" Target="../media/image249.jpeg"/></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255.png"/><Relationship Id="rId2" Type="http://schemas.openxmlformats.org/officeDocument/2006/relationships/image" Target="../media/image254.jpeg"/><Relationship Id="rId1" Type="http://schemas.openxmlformats.org/officeDocument/2006/relationships/image" Target="../media/image253.jpeg"/></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57.png"/><Relationship Id="rId1" Type="http://schemas.openxmlformats.org/officeDocument/2006/relationships/image" Target="../media/image256.jpeg"/></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0.png"/><Relationship Id="rId2" Type="http://schemas.openxmlformats.org/officeDocument/2006/relationships/image" Target="../media/image259.png"/><Relationship Id="rId1" Type="http://schemas.openxmlformats.org/officeDocument/2006/relationships/image" Target="../media/image258.png"/></Relationships>
</file>

<file path=ppt/slides/_rels/slide105.xml.rels><?xml version="1.0" encoding="UTF-8" standalone="yes"?>
<Relationships xmlns="http://schemas.openxmlformats.org/package/2006/relationships"><Relationship Id="rId9" Type="http://schemas.openxmlformats.org/officeDocument/2006/relationships/image" Target="../media/image268.png"/><Relationship Id="rId8" Type="http://schemas.openxmlformats.org/officeDocument/2006/relationships/image" Target="../media/image267.png"/><Relationship Id="rId7" Type="http://schemas.openxmlformats.org/officeDocument/2006/relationships/image" Target="../media/image266.png"/><Relationship Id="rId6" Type="http://schemas.openxmlformats.org/officeDocument/2006/relationships/image" Target="../media/image265.png"/><Relationship Id="rId5" Type="http://schemas.openxmlformats.org/officeDocument/2006/relationships/image" Target="../media/image6.png"/><Relationship Id="rId4" Type="http://schemas.openxmlformats.org/officeDocument/2006/relationships/image" Target="../media/image264.png"/><Relationship Id="rId3" Type="http://schemas.openxmlformats.org/officeDocument/2006/relationships/image" Target="../media/image263.png"/><Relationship Id="rId2" Type="http://schemas.openxmlformats.org/officeDocument/2006/relationships/image" Target="../media/image262.png"/><Relationship Id="rId13" Type="http://schemas.openxmlformats.org/officeDocument/2006/relationships/slideLayout" Target="../slideLayouts/slideLayout1.xml"/><Relationship Id="rId12" Type="http://schemas.openxmlformats.org/officeDocument/2006/relationships/image" Target="../media/image271.png"/><Relationship Id="rId11" Type="http://schemas.openxmlformats.org/officeDocument/2006/relationships/image" Target="../media/image270.png"/><Relationship Id="rId10" Type="http://schemas.openxmlformats.org/officeDocument/2006/relationships/image" Target="../media/image269.png"/><Relationship Id="rId1" Type="http://schemas.openxmlformats.org/officeDocument/2006/relationships/image" Target="../media/image261.jpeg"/></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73.png"/><Relationship Id="rId1" Type="http://schemas.openxmlformats.org/officeDocument/2006/relationships/image" Target="../media/image272.jpeg"/></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7.png"/><Relationship Id="rId3" Type="http://schemas.openxmlformats.org/officeDocument/2006/relationships/image" Target="../media/image276.png"/><Relationship Id="rId2" Type="http://schemas.openxmlformats.org/officeDocument/2006/relationships/image" Target="../media/image275.jpeg"/><Relationship Id="rId1" Type="http://schemas.openxmlformats.org/officeDocument/2006/relationships/image" Target="../media/image274.jpeg"/></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81.png"/><Relationship Id="rId1" Type="http://schemas.openxmlformats.org/officeDocument/2006/relationships/image" Target="../media/image280.jpeg"/></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284.png"/><Relationship Id="rId2" Type="http://schemas.openxmlformats.org/officeDocument/2006/relationships/image" Target="../media/image283.jpeg"/><Relationship Id="rId1" Type="http://schemas.openxmlformats.org/officeDocument/2006/relationships/image" Target="../media/image28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2.jpeg"/></Relationships>
</file>

<file path=ppt/slides/_rels/slide1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290.png"/><Relationship Id="rId5" Type="http://schemas.openxmlformats.org/officeDocument/2006/relationships/image" Target="../media/image289.png"/><Relationship Id="rId4" Type="http://schemas.openxmlformats.org/officeDocument/2006/relationships/image" Target="../media/image288.png"/><Relationship Id="rId3" Type="http://schemas.openxmlformats.org/officeDocument/2006/relationships/image" Target="../media/image287.jpeg"/><Relationship Id="rId2" Type="http://schemas.openxmlformats.org/officeDocument/2006/relationships/image" Target="../media/image286.png"/><Relationship Id="rId1" Type="http://schemas.openxmlformats.org/officeDocument/2006/relationships/image" Target="../media/image285.jpeg"/></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292.png"/><Relationship Id="rId1" Type="http://schemas.openxmlformats.org/officeDocument/2006/relationships/image" Target="../media/image29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1.jpe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5.jpeg"/><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1.jpeg"/><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6.jpeg"/><Relationship Id="rId1" Type="http://schemas.openxmlformats.org/officeDocument/2006/relationships/image" Target="../media/image35.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0.jpeg"/><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2.jpeg"/><Relationship Id="rId1" Type="http://schemas.openxmlformats.org/officeDocument/2006/relationships/image" Target="../media/image41.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4.jpeg"/><Relationship Id="rId1" Type="http://schemas.openxmlformats.org/officeDocument/2006/relationships/image" Target="../media/image43.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6.jpeg"/><Relationship Id="rId1" Type="http://schemas.openxmlformats.org/officeDocument/2006/relationships/image" Target="../media/image45.jpeg"/></Relationships>
</file>

<file path=ppt/slides/_rels/slide3.xml.rels><?xml version="1.0" encoding="UTF-8" standalone="yes"?>
<Relationships xmlns="http://schemas.openxmlformats.org/package/2006/relationships"><Relationship Id="rId9" Type="http://schemas.openxmlformats.org/officeDocument/2006/relationships/slide" Target="slide9.xml"/><Relationship Id="rId8" Type="http://schemas.openxmlformats.org/officeDocument/2006/relationships/slide" Target="slide8.xml"/><Relationship Id="rId7" Type="http://schemas.openxmlformats.org/officeDocument/2006/relationships/slide" Target="slide7.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3" Type="http://schemas.openxmlformats.org/officeDocument/2006/relationships/slide" Target="slide3.xml"/><Relationship Id="rId20" Type="http://schemas.openxmlformats.org/officeDocument/2006/relationships/slideLayout" Target="../slideLayouts/slideLayout1.xml"/><Relationship Id="rId2" Type="http://schemas.openxmlformats.org/officeDocument/2006/relationships/slide" Target="slide2.xml"/><Relationship Id="rId19" Type="http://schemas.openxmlformats.org/officeDocument/2006/relationships/image" Target="../media/image6.png"/><Relationship Id="rId18" Type="http://schemas.openxmlformats.org/officeDocument/2006/relationships/image" Target="../media/image5.png"/><Relationship Id="rId17" Type="http://schemas.openxmlformats.org/officeDocument/2006/relationships/slide" Target="slide26.xml"/><Relationship Id="rId16" Type="http://schemas.openxmlformats.org/officeDocument/2006/relationships/slide" Target="slide25.xml"/><Relationship Id="rId15" Type="http://schemas.openxmlformats.org/officeDocument/2006/relationships/slide" Target="slide24.xml"/><Relationship Id="rId14" Type="http://schemas.openxmlformats.org/officeDocument/2006/relationships/slide" Target="slide23.xml"/><Relationship Id="rId13" Type="http://schemas.openxmlformats.org/officeDocument/2006/relationships/slide" Target="slide14.xml"/><Relationship Id="rId12" Type="http://schemas.openxmlformats.org/officeDocument/2006/relationships/slide" Target="slide12.xml"/><Relationship Id="rId11" Type="http://schemas.openxmlformats.org/officeDocument/2006/relationships/slide" Target="slide11.xml"/><Relationship Id="rId10" Type="http://schemas.openxmlformats.org/officeDocument/2006/relationships/slide" Target="slide10.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8.jpeg"/><Relationship Id="rId1" Type="http://schemas.openxmlformats.org/officeDocument/2006/relationships/image" Target="../media/image47.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60.jpeg"/><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62.jpeg"/><Relationship Id="rId1" Type="http://schemas.openxmlformats.org/officeDocument/2006/relationships/image" Target="../media/image61.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64.jpeg"/><Relationship Id="rId1" Type="http://schemas.openxmlformats.org/officeDocument/2006/relationships/image" Target="../media/image63.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66.jpeg"/><Relationship Id="rId1" Type="http://schemas.openxmlformats.org/officeDocument/2006/relationships/image" Target="../media/image65.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67.jpeg"/></Relationships>
</file>

<file path=ppt/slides/_rels/slide4.xml.rels><?xml version="1.0" encoding="UTF-8" standalone="yes"?>
<Relationships xmlns="http://schemas.openxmlformats.org/package/2006/relationships"><Relationship Id="rId9" Type="http://schemas.openxmlformats.org/officeDocument/2006/relationships/slide" Target="slide59.xml"/><Relationship Id="rId8" Type="http://schemas.openxmlformats.org/officeDocument/2006/relationships/slide" Target="slide58.xml"/><Relationship Id="rId7" Type="http://schemas.openxmlformats.org/officeDocument/2006/relationships/slide" Target="slide57.xml"/><Relationship Id="rId6" Type="http://schemas.openxmlformats.org/officeDocument/2006/relationships/slide" Target="slide56.xml"/><Relationship Id="rId5" Type="http://schemas.openxmlformats.org/officeDocument/2006/relationships/slide" Target="slide55.xml"/><Relationship Id="rId4" Type="http://schemas.openxmlformats.org/officeDocument/2006/relationships/slide" Target="slide46.xml"/><Relationship Id="rId3" Type="http://schemas.openxmlformats.org/officeDocument/2006/relationships/slide" Target="slide36.xml"/><Relationship Id="rId22" Type="http://schemas.openxmlformats.org/officeDocument/2006/relationships/slideLayout" Target="../slideLayouts/slideLayout1.xml"/><Relationship Id="rId21" Type="http://schemas.openxmlformats.org/officeDocument/2006/relationships/image" Target="../media/image6.png"/><Relationship Id="rId20" Type="http://schemas.openxmlformats.org/officeDocument/2006/relationships/image" Target="../media/image5.png"/><Relationship Id="rId2" Type="http://schemas.openxmlformats.org/officeDocument/2006/relationships/slide" Target="slide28.xml"/><Relationship Id="rId19" Type="http://schemas.openxmlformats.org/officeDocument/2006/relationships/slide" Target="slide71.xml"/><Relationship Id="rId18" Type="http://schemas.openxmlformats.org/officeDocument/2006/relationships/slide" Target="slide70.xml"/><Relationship Id="rId17" Type="http://schemas.openxmlformats.org/officeDocument/2006/relationships/slide" Target="slide69.xml"/><Relationship Id="rId16" Type="http://schemas.openxmlformats.org/officeDocument/2006/relationships/slide" Target="slide68.xml"/><Relationship Id="rId15" Type="http://schemas.openxmlformats.org/officeDocument/2006/relationships/slide" Target="slide67.xml"/><Relationship Id="rId14" Type="http://schemas.openxmlformats.org/officeDocument/2006/relationships/slide" Target="slide65.xml"/><Relationship Id="rId13" Type="http://schemas.openxmlformats.org/officeDocument/2006/relationships/slide" Target="slide64.xml"/><Relationship Id="rId12" Type="http://schemas.openxmlformats.org/officeDocument/2006/relationships/slide" Target="slide62.xml"/><Relationship Id="rId11" Type="http://schemas.openxmlformats.org/officeDocument/2006/relationships/slide" Target="slide61.xml"/><Relationship Id="rId10" Type="http://schemas.openxmlformats.org/officeDocument/2006/relationships/slide" Target="slide60.xml"/><Relationship Id="rId1" Type="http://schemas.openxmlformats.org/officeDocument/2006/relationships/slide" Target="slide27.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69.jpeg"/><Relationship Id="rId1" Type="http://schemas.openxmlformats.org/officeDocument/2006/relationships/image" Target="../media/image68.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71.jpeg"/><Relationship Id="rId1" Type="http://schemas.openxmlformats.org/officeDocument/2006/relationships/image" Target="../media/image70.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73.jpeg"/><Relationship Id="rId1" Type="http://schemas.openxmlformats.org/officeDocument/2006/relationships/image" Target="../media/image72.jpe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image" Target="../media/image74.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78.png"/><Relationship Id="rId1" Type="http://schemas.openxmlformats.org/officeDocument/2006/relationships/image" Target="../media/image77.jpe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80.png"/><Relationship Id="rId1" Type="http://schemas.openxmlformats.org/officeDocument/2006/relationships/image" Target="../media/image79.jpe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81.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83.jpeg"/><Relationship Id="rId1" Type="http://schemas.openxmlformats.org/officeDocument/2006/relationships/image" Target="../media/image82.jpeg"/></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7.jpeg"/><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image" Target="../media/image84.jpe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89.jpeg"/><Relationship Id="rId1" Type="http://schemas.openxmlformats.org/officeDocument/2006/relationships/image" Target="../media/image88.jpeg"/></Relationships>
</file>

<file path=ppt/slides/_rels/slide5.xml.rels><?xml version="1.0" encoding="UTF-8" standalone="yes"?>
<Relationships xmlns="http://schemas.openxmlformats.org/package/2006/relationships"><Relationship Id="rId9" Type="http://schemas.openxmlformats.org/officeDocument/2006/relationships/slide" Target="slide81.xml"/><Relationship Id="rId8" Type="http://schemas.openxmlformats.org/officeDocument/2006/relationships/slide" Target="slide80.xml"/><Relationship Id="rId7" Type="http://schemas.openxmlformats.org/officeDocument/2006/relationships/slide" Target="slide79.xml"/><Relationship Id="rId6" Type="http://schemas.openxmlformats.org/officeDocument/2006/relationships/slide" Target="slide78.xml"/><Relationship Id="rId5" Type="http://schemas.openxmlformats.org/officeDocument/2006/relationships/slide" Target="slide77.xml"/><Relationship Id="rId4" Type="http://schemas.openxmlformats.org/officeDocument/2006/relationships/slide" Target="slide76.xml"/><Relationship Id="rId3" Type="http://schemas.openxmlformats.org/officeDocument/2006/relationships/slide" Target="slide75.xml"/><Relationship Id="rId2" Type="http://schemas.openxmlformats.org/officeDocument/2006/relationships/slide" Target="slide74.xml"/><Relationship Id="rId18" Type="http://schemas.openxmlformats.org/officeDocument/2006/relationships/slideLayout" Target="../slideLayouts/slideLayout1.xml"/><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slide" Target="slide90.xml"/><Relationship Id="rId14" Type="http://schemas.openxmlformats.org/officeDocument/2006/relationships/slide" Target="slide89.xml"/><Relationship Id="rId13" Type="http://schemas.openxmlformats.org/officeDocument/2006/relationships/slide" Target="slide86.xml"/><Relationship Id="rId12" Type="http://schemas.openxmlformats.org/officeDocument/2006/relationships/slide" Target="slide85.xml"/><Relationship Id="rId11" Type="http://schemas.openxmlformats.org/officeDocument/2006/relationships/slide" Target="slide84.xml"/><Relationship Id="rId10" Type="http://schemas.openxmlformats.org/officeDocument/2006/relationships/slide" Target="slide83.xml"/><Relationship Id="rId1" Type="http://schemas.openxmlformats.org/officeDocument/2006/relationships/slide" Target="slide73.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90.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92.jpeg"/><Relationship Id="rId1" Type="http://schemas.openxmlformats.org/officeDocument/2006/relationships/image" Target="../media/image91.jpe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94.png"/><Relationship Id="rId1" Type="http://schemas.openxmlformats.org/officeDocument/2006/relationships/image" Target="../media/image93.png"/></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9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96.jpeg"/><Relationship Id="rId1" Type="http://schemas.openxmlformats.org/officeDocument/2006/relationships/image" Target="../media/image95.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99.jpeg"/><Relationship Id="rId1" Type="http://schemas.openxmlformats.org/officeDocument/2006/relationships/image" Target="../media/image98.jpe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01.jpeg"/><Relationship Id="rId1" Type="http://schemas.openxmlformats.org/officeDocument/2006/relationships/image" Target="../media/image100.png"/></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image" Target="../media/image102.jpe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06.jpeg"/><Relationship Id="rId1" Type="http://schemas.openxmlformats.org/officeDocument/2006/relationships/image" Target="../media/image105.jpe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08.jpeg"/><Relationship Id="rId1" Type="http://schemas.openxmlformats.org/officeDocument/2006/relationships/image" Target="../media/image107.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12.jpeg"/><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image" Target="../media/image10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8.png"/><Relationship Id="rId7" Type="http://schemas.openxmlformats.org/officeDocument/2006/relationships/image" Target="../media/image117.png"/><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14.jpeg"/><Relationship Id="rId1" Type="http://schemas.openxmlformats.org/officeDocument/2006/relationships/image" Target="../media/image113.png"/></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23.jpeg"/><Relationship Id="rId4" Type="http://schemas.openxmlformats.org/officeDocument/2006/relationships/image" Target="../media/image122.jpeg"/><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image" Target="../media/image119.pn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25.jpeg"/><Relationship Id="rId1" Type="http://schemas.openxmlformats.org/officeDocument/2006/relationships/image" Target="../media/image124.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27.jpeg"/><Relationship Id="rId1" Type="http://schemas.openxmlformats.org/officeDocument/2006/relationships/image" Target="../media/image126.png"/></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image" Target="../media/image128.jpe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31.jpe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33.jpeg"/><Relationship Id="rId1" Type="http://schemas.openxmlformats.org/officeDocument/2006/relationships/image" Target="../media/image132.jpe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35.jpeg"/><Relationship Id="rId1" Type="http://schemas.openxmlformats.org/officeDocument/2006/relationships/image" Target="../media/image134.jpe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3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38.jpeg"/><Relationship Id="rId1" Type="http://schemas.openxmlformats.org/officeDocument/2006/relationships/image" Target="../media/image137.jpe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40.jpeg"/><Relationship Id="rId1" Type="http://schemas.openxmlformats.org/officeDocument/2006/relationships/image" Target="../media/image139.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42.jpeg"/><Relationship Id="rId1" Type="http://schemas.openxmlformats.org/officeDocument/2006/relationships/image" Target="../media/image141.jpeg"/></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46.jpeg"/><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image" Target="../media/image143.jpe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48.jpeg"/><Relationship Id="rId1" Type="http://schemas.openxmlformats.org/officeDocument/2006/relationships/image" Target="../media/image147.jpe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9.jpeg"/></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image" Target="../media/image150.jpe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54.png"/><Relationship Id="rId1" Type="http://schemas.openxmlformats.org/officeDocument/2006/relationships/image" Target="../media/image153.jpeg"/></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5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0.jpeg"/><Relationship Id="rId4" Type="http://schemas.openxmlformats.org/officeDocument/2006/relationships/image" Target="../media/image159.jpeg"/><Relationship Id="rId3" Type="http://schemas.openxmlformats.org/officeDocument/2006/relationships/image" Target="../media/image158.jpeg"/><Relationship Id="rId2" Type="http://schemas.openxmlformats.org/officeDocument/2006/relationships/image" Target="../media/image157.jpeg"/><Relationship Id="rId1" Type="http://schemas.openxmlformats.org/officeDocument/2006/relationships/image" Target="../media/image156.jpeg"/></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61.pn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63.png"/><Relationship Id="rId1" Type="http://schemas.openxmlformats.org/officeDocument/2006/relationships/image" Target="../media/image162.jpe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64.jpeg"/></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66.jpeg"/><Relationship Id="rId1" Type="http://schemas.openxmlformats.org/officeDocument/2006/relationships/image" Target="../media/image165.jpeg"/></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image" Target="../media/image167.jpeg"/></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72.jpeg"/><Relationship Id="rId2" Type="http://schemas.openxmlformats.org/officeDocument/2006/relationships/image" Target="../media/image171.jpeg"/><Relationship Id="rId1" Type="http://schemas.openxmlformats.org/officeDocument/2006/relationships/image" Target="../media/image170.jpeg"/></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74.jpeg"/><Relationship Id="rId1" Type="http://schemas.openxmlformats.org/officeDocument/2006/relationships/image" Target="../media/image173.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91.xml.rels><?xml version="1.0" encoding="UTF-8" standalone="yes"?>
<Relationships xmlns="http://schemas.openxmlformats.org/package/2006/relationships"><Relationship Id="rId9" Type="http://schemas.openxmlformats.org/officeDocument/2006/relationships/image" Target="../media/image183.png"/><Relationship Id="rId8" Type="http://schemas.openxmlformats.org/officeDocument/2006/relationships/image" Target="../media/image182.png"/><Relationship Id="rId7" Type="http://schemas.openxmlformats.org/officeDocument/2006/relationships/image" Target="../media/image181.png"/><Relationship Id="rId63" Type="http://schemas.openxmlformats.org/officeDocument/2006/relationships/slideLayout" Target="../slideLayouts/slideLayout1.xml"/><Relationship Id="rId62" Type="http://schemas.openxmlformats.org/officeDocument/2006/relationships/image" Target="../media/image234.png"/><Relationship Id="rId61" Type="http://schemas.openxmlformats.org/officeDocument/2006/relationships/image" Target="../media/image233.png"/><Relationship Id="rId60" Type="http://schemas.openxmlformats.org/officeDocument/2006/relationships/image" Target="../media/image232.png"/><Relationship Id="rId6" Type="http://schemas.openxmlformats.org/officeDocument/2006/relationships/image" Target="../media/image180.png"/><Relationship Id="rId59" Type="http://schemas.openxmlformats.org/officeDocument/2006/relationships/image" Target="../media/image231.png"/><Relationship Id="rId58" Type="http://schemas.openxmlformats.org/officeDocument/2006/relationships/image" Target="../media/image230.png"/><Relationship Id="rId57" Type="http://schemas.openxmlformats.org/officeDocument/2006/relationships/image" Target="../media/image229.png"/><Relationship Id="rId56" Type="http://schemas.openxmlformats.org/officeDocument/2006/relationships/image" Target="../media/image228.png"/><Relationship Id="rId55" Type="http://schemas.openxmlformats.org/officeDocument/2006/relationships/image" Target="../media/image227.png"/><Relationship Id="rId54" Type="http://schemas.openxmlformats.org/officeDocument/2006/relationships/image" Target="../media/image226.jpeg"/><Relationship Id="rId53" Type="http://schemas.openxmlformats.org/officeDocument/2006/relationships/image" Target="../media/image225.jpeg"/><Relationship Id="rId52" Type="http://schemas.openxmlformats.org/officeDocument/2006/relationships/image" Target="../media/image224.png"/><Relationship Id="rId51" Type="http://schemas.openxmlformats.org/officeDocument/2006/relationships/image" Target="../media/image223.jpeg"/><Relationship Id="rId50" Type="http://schemas.openxmlformats.org/officeDocument/2006/relationships/image" Target="../media/image222.jpeg"/><Relationship Id="rId5" Type="http://schemas.openxmlformats.org/officeDocument/2006/relationships/image" Target="../media/image179.png"/><Relationship Id="rId49" Type="http://schemas.openxmlformats.org/officeDocument/2006/relationships/image" Target="../media/image221.jpeg"/><Relationship Id="rId48" Type="http://schemas.openxmlformats.org/officeDocument/2006/relationships/image" Target="../media/image220.jpeg"/><Relationship Id="rId47" Type="http://schemas.openxmlformats.org/officeDocument/2006/relationships/image" Target="../media/image219.jpeg"/><Relationship Id="rId46" Type="http://schemas.openxmlformats.org/officeDocument/2006/relationships/image" Target="../media/image218.jpeg"/><Relationship Id="rId45" Type="http://schemas.openxmlformats.org/officeDocument/2006/relationships/image" Target="../media/image217.png"/><Relationship Id="rId44" Type="http://schemas.openxmlformats.org/officeDocument/2006/relationships/image" Target="../media/image216.png"/><Relationship Id="rId43" Type="http://schemas.openxmlformats.org/officeDocument/2006/relationships/image" Target="../media/image215.png"/><Relationship Id="rId42" Type="http://schemas.openxmlformats.org/officeDocument/2006/relationships/image" Target="../media/image214.png"/><Relationship Id="rId41" Type="http://schemas.openxmlformats.org/officeDocument/2006/relationships/image" Target="../media/image213.png"/><Relationship Id="rId40" Type="http://schemas.openxmlformats.org/officeDocument/2006/relationships/image" Target="../media/image212.png"/><Relationship Id="rId4" Type="http://schemas.openxmlformats.org/officeDocument/2006/relationships/image" Target="../media/image178.png"/><Relationship Id="rId39" Type="http://schemas.openxmlformats.org/officeDocument/2006/relationships/image" Target="../media/image211.png"/><Relationship Id="rId38" Type="http://schemas.openxmlformats.org/officeDocument/2006/relationships/image" Target="../media/image210.png"/><Relationship Id="rId37" Type="http://schemas.openxmlformats.org/officeDocument/2006/relationships/image" Target="../media/image209.png"/><Relationship Id="rId36" Type="http://schemas.openxmlformats.org/officeDocument/2006/relationships/image" Target="../media/image208.png"/><Relationship Id="rId35" Type="http://schemas.openxmlformats.org/officeDocument/2006/relationships/image" Target="../media/image207.png"/><Relationship Id="rId34" Type="http://schemas.openxmlformats.org/officeDocument/2006/relationships/image" Target="../media/image206.png"/><Relationship Id="rId33" Type="http://schemas.openxmlformats.org/officeDocument/2006/relationships/image" Target="../media/image205.png"/><Relationship Id="rId32" Type="http://schemas.openxmlformats.org/officeDocument/2006/relationships/image" Target="../media/image204.png"/><Relationship Id="rId31" Type="http://schemas.openxmlformats.org/officeDocument/2006/relationships/image" Target="../media/image203.png"/><Relationship Id="rId30" Type="http://schemas.openxmlformats.org/officeDocument/2006/relationships/image" Target="../media/image202.png"/><Relationship Id="rId3" Type="http://schemas.openxmlformats.org/officeDocument/2006/relationships/image" Target="../media/image177.png"/><Relationship Id="rId29" Type="http://schemas.openxmlformats.org/officeDocument/2006/relationships/image" Target="../media/image201.png"/><Relationship Id="rId28" Type="http://schemas.openxmlformats.org/officeDocument/2006/relationships/image" Target="../media/image200.png"/><Relationship Id="rId27" Type="http://schemas.openxmlformats.org/officeDocument/2006/relationships/image" Target="../media/image199.png"/><Relationship Id="rId26" Type="http://schemas.openxmlformats.org/officeDocument/2006/relationships/image" Target="../media/image198.png"/><Relationship Id="rId25" Type="http://schemas.openxmlformats.org/officeDocument/2006/relationships/image" Target="../media/image197.png"/><Relationship Id="rId24" Type="http://schemas.openxmlformats.org/officeDocument/2006/relationships/image" Target="../media/image196.png"/><Relationship Id="rId23" Type="http://schemas.openxmlformats.org/officeDocument/2006/relationships/image" Target="../media/image195.png"/><Relationship Id="rId22" Type="http://schemas.openxmlformats.org/officeDocument/2006/relationships/image" Target="../media/image194.png"/><Relationship Id="rId21" Type="http://schemas.openxmlformats.org/officeDocument/2006/relationships/image" Target="../media/image193.png"/><Relationship Id="rId20" Type="http://schemas.openxmlformats.org/officeDocument/2006/relationships/image" Target="../media/image192.png"/><Relationship Id="rId2" Type="http://schemas.openxmlformats.org/officeDocument/2006/relationships/image" Target="../media/image176.png"/><Relationship Id="rId19" Type="http://schemas.openxmlformats.org/officeDocument/2006/relationships/image" Target="../media/image191.png"/><Relationship Id="rId18" Type="http://schemas.openxmlformats.org/officeDocument/2006/relationships/image" Target="../media/image190.png"/><Relationship Id="rId17" Type="http://schemas.openxmlformats.org/officeDocument/2006/relationships/image" Target="../media/image189.png"/><Relationship Id="rId16" Type="http://schemas.openxmlformats.org/officeDocument/2006/relationships/image" Target="../media/image6.png"/><Relationship Id="rId15" Type="http://schemas.openxmlformats.org/officeDocument/2006/relationships/image" Target="../media/image188.jpeg"/><Relationship Id="rId14" Type="http://schemas.openxmlformats.org/officeDocument/2006/relationships/image" Target="../media/image187.png"/><Relationship Id="rId13" Type="http://schemas.openxmlformats.org/officeDocument/2006/relationships/image" Target="../media/image186.png"/><Relationship Id="rId12" Type="http://schemas.openxmlformats.org/officeDocument/2006/relationships/image" Target="../media/image185.jpeg"/><Relationship Id="rId11" Type="http://schemas.openxmlformats.org/officeDocument/2006/relationships/image" Target="../media/image184.png"/><Relationship Id="rId10" Type="http://schemas.openxmlformats.org/officeDocument/2006/relationships/image" Target="../media/image5.png"/><Relationship Id="rId1" Type="http://schemas.openxmlformats.org/officeDocument/2006/relationships/image" Target="../media/image175.png"/></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35.jpeg"/></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36.jpeg"/></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37.png"/></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38.jpe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40.jpeg"/><Relationship Id="rId1" Type="http://schemas.openxmlformats.org/officeDocument/2006/relationships/image" Target="../media/image239.png"/></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44.jpeg"/><Relationship Id="rId3" Type="http://schemas.openxmlformats.org/officeDocument/2006/relationships/image" Target="../media/image243.jpeg"/><Relationship Id="rId2" Type="http://schemas.openxmlformats.org/officeDocument/2006/relationships/image" Target="../media/image242.png"/><Relationship Id="rId1" Type="http://schemas.openxmlformats.org/officeDocument/2006/relationships/image" Target="../media/image241.jpe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46.jpeg"/><Relationship Id="rId1" Type="http://schemas.openxmlformats.org/officeDocument/2006/relationships/image" Target="../media/image2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tretch>
            <a:fillRect/>
          </a:stretch>
        </p:blipFill>
        <p:spPr>
          <a:xfrm rot="21600000">
            <a:off x="0" y="0"/>
            <a:ext cx="12192000" cy="6858000"/>
          </a:xfrm>
          <a:prstGeom prst="rect">
            <a:avLst/>
          </a:prstGeom>
        </p:spPr>
      </p:pic>
      <p:pic>
        <p:nvPicPr>
          <p:cNvPr id="4" name="picture 4"/>
          <p:cNvPicPr>
            <a:picLocks noChangeAspect="1"/>
          </p:cNvPicPr>
          <p:nvPr/>
        </p:nvPicPr>
        <p:blipFill>
          <a:blip r:embed="rId2"/>
          <a:stretch>
            <a:fillRect/>
          </a:stretch>
        </p:blipFill>
        <p:spPr>
          <a:xfrm rot="21600000">
            <a:off x="960907" y="3092780"/>
            <a:ext cx="10323881" cy="709752"/>
          </a:xfrm>
          <a:prstGeom prst="rect">
            <a:avLst/>
          </a:prstGeom>
        </p:spPr>
      </p:pic>
      <p:sp>
        <p:nvSpPr>
          <p:cNvPr id="6" name="textbox 6"/>
          <p:cNvSpPr/>
          <p:nvPr/>
        </p:nvSpPr>
        <p:spPr>
          <a:xfrm>
            <a:off x="1506138" y="2123983"/>
            <a:ext cx="9203690" cy="520065"/>
          </a:xfrm>
          <a:prstGeom prst="rect">
            <a:avLst/>
          </a:prstGeom>
          <a:noFill/>
          <a:ln w="0" cap="flat">
            <a:noFill/>
            <a:prstDash val="solid"/>
            <a:miter lim="0"/>
          </a:ln>
        </p:spPr>
        <p:txBody>
          <a:bodyPr vert="horz" wrap="square" lIns="0" tIns="0" rIns="0" bIns="0"/>
          <a:lstStyle/>
          <a:p>
            <a:pPr algn="l" rtl="0" eaLnBrk="0">
              <a:lnSpc>
                <a:spcPct val="97000"/>
              </a:lnSpc>
            </a:pPr>
            <a:endParaRPr sz="100" dirty="0">
              <a:latin typeface="Arial" panose="020B0604020202020204"/>
              <a:ea typeface="Arial" panose="020B0604020202020204"/>
              <a:cs typeface="Arial" panose="020B0604020202020204"/>
            </a:endParaRPr>
          </a:p>
          <a:p>
            <a:pPr marL="12700" algn="l" rtl="0" eaLnBrk="0">
              <a:lnSpc>
                <a:spcPct val="85000"/>
              </a:lnSpc>
            </a:pPr>
            <a:r>
              <a:rPr sz="38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a:t>
            </a:r>
            <a:r>
              <a:rPr sz="38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rPr>
              <a:t>机组工程</a:t>
            </a:r>
            <a:endParaRPr sz="3800" dirty="0">
              <a:latin typeface="微软雅黑" panose="020B0503020204020204" charset="-122"/>
              <a:ea typeface="微软雅黑" panose="020B0503020204020204" charset="-122"/>
              <a:cs typeface="微软雅黑" panose="020B0503020204020204" charset="-122"/>
            </a:endParaRPr>
          </a:p>
        </p:txBody>
      </p:sp>
      <p:pic>
        <p:nvPicPr>
          <p:cNvPr id="8" name="picture 8"/>
          <p:cNvPicPr>
            <a:picLocks noChangeAspect="1"/>
          </p:cNvPicPr>
          <p:nvPr/>
        </p:nvPicPr>
        <p:blipFill>
          <a:blip r:embed="rId3"/>
          <a:stretch>
            <a:fillRect/>
          </a:stretch>
        </p:blipFill>
        <p:spPr>
          <a:xfrm rot="21600000">
            <a:off x="5409762" y="342732"/>
            <a:ext cx="1386603" cy="1217410"/>
          </a:xfrm>
          <a:prstGeom prst="rect">
            <a:avLst/>
          </a:prstGeom>
        </p:spPr>
      </p:pic>
      <p:pic>
        <p:nvPicPr>
          <p:cNvPr id="10" name="picture 10"/>
          <p:cNvPicPr>
            <a:picLocks noChangeAspect="1"/>
          </p:cNvPicPr>
          <p:nvPr/>
        </p:nvPicPr>
        <p:blipFill>
          <a:blip r:embed="rId4"/>
          <a:stretch>
            <a:fillRect/>
          </a:stretch>
        </p:blipFill>
        <p:spPr>
          <a:xfrm rot="21600000">
            <a:off x="4706730" y="5611718"/>
            <a:ext cx="2720057" cy="54191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box 90"/>
          <p:cNvSpPr/>
          <p:nvPr/>
        </p:nvSpPr>
        <p:spPr>
          <a:xfrm>
            <a:off x="768502" y="1170787"/>
            <a:ext cx="5149850" cy="3220720"/>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26670" algn="l" rtl="0" eaLnBrk="0">
              <a:lnSpc>
                <a:spcPct val="100000"/>
              </a:lnSpc>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1.4</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五牌二图</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2225"/>
              </a:lnSpc>
              <a:spcBef>
                <a:spcPts val="995"/>
              </a:spcBef>
            </a:pPr>
            <a:r>
              <a:rPr sz="1700" kern="0" spc="70" dirty="0">
                <a:solidFill>
                  <a:srgbClr val="000000">
                    <a:alpha val="100000"/>
                  </a:srgbClr>
                </a:solidFill>
                <a:latin typeface="Wingdings" panose="05000000000000000000"/>
                <a:ea typeface="Wingdings" panose="05000000000000000000"/>
                <a:cs typeface="Wingdings" panose="05000000000000000000"/>
              </a:rPr>
              <a:t>l</a:t>
            </a:r>
            <a:r>
              <a:rPr sz="1700" kern="0" spc="-700" dirty="0">
                <a:solidFill>
                  <a:srgbClr val="000000">
                    <a:alpha val="100000"/>
                  </a:srgbClr>
                </a:solidFill>
                <a:latin typeface="Wingdings" panose="05000000000000000000"/>
                <a:ea typeface="Wingdings" panose="05000000000000000000"/>
                <a:cs typeface="Wingdings" panose="05000000000000000000"/>
              </a:rPr>
              <a:t> </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沿进场道路右侧布置五牌二图。</a:t>
            </a:r>
            <a:endParaRPr sz="1700" dirty="0">
              <a:latin typeface="宋体" panose="02010600030101010101" pitchFamily="2" charset="-122"/>
              <a:ea typeface="宋体" panose="02010600030101010101" pitchFamily="2" charset="-122"/>
              <a:cs typeface="宋体" panose="02010600030101010101" pitchFamily="2" charset="-122"/>
            </a:endParaRPr>
          </a:p>
          <a:p>
            <a:pPr marL="287020" indent="-274955" algn="l" rtl="0" eaLnBrk="0">
              <a:lnSpc>
                <a:spcPct val="140000"/>
              </a:lnSpc>
              <a:spcBef>
                <a:spcPts val="1135"/>
              </a:spcBef>
            </a:pPr>
            <a:r>
              <a:rPr sz="1700" kern="0" spc="80" dirty="0">
                <a:solidFill>
                  <a:srgbClr val="000000">
                    <a:alpha val="100000"/>
                  </a:srgbClr>
                </a:solidFill>
                <a:latin typeface="Wingdings" panose="05000000000000000000"/>
                <a:ea typeface="Wingdings" panose="05000000000000000000"/>
                <a:cs typeface="Wingdings" panose="05000000000000000000"/>
              </a:rPr>
              <a:t>l</a:t>
            </a:r>
            <a:r>
              <a:rPr sz="1700" kern="0" spc="-640" dirty="0">
                <a:solidFill>
                  <a:srgbClr val="000000">
                    <a:alpha val="100000"/>
                  </a:srgbClr>
                </a:solidFill>
                <a:latin typeface="Wingdings" panose="05000000000000000000"/>
                <a:ea typeface="Wingdings" panose="05000000000000000000"/>
                <a:cs typeface="Wingdings" panose="05000000000000000000"/>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五牌：工程概貌、工程组织结构、职业健康安</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全与环境管理</a:t>
            </a:r>
            <a:r>
              <a:rPr sz="17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方针和目标、安全文明施工纪律、</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工程里程碑计划。</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2235"/>
              </a:lnSpc>
              <a:spcBef>
                <a:spcPts val="1235"/>
              </a:spcBef>
            </a:pPr>
            <a:r>
              <a:rPr sz="1700" kern="0" spc="70" dirty="0">
                <a:solidFill>
                  <a:srgbClr val="000000">
                    <a:alpha val="100000"/>
                  </a:srgbClr>
                </a:solidFill>
                <a:latin typeface="Wingdings" panose="05000000000000000000"/>
                <a:ea typeface="Wingdings" panose="05000000000000000000"/>
                <a:cs typeface="Wingdings" panose="05000000000000000000"/>
              </a:rPr>
              <a:t>l</a:t>
            </a:r>
            <a:r>
              <a:rPr sz="1700" kern="0" spc="-650" dirty="0">
                <a:solidFill>
                  <a:srgbClr val="000000">
                    <a:alpha val="100000"/>
                  </a:srgbClr>
                </a:solidFill>
                <a:latin typeface="Wingdings" panose="05000000000000000000"/>
                <a:ea typeface="Wingdings" panose="05000000000000000000"/>
                <a:cs typeface="Wingdings" panose="05000000000000000000"/>
              </a:rPr>
              <a:t> </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二图：施工总平面图、消防保卫图。</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2225"/>
              </a:lnSpc>
              <a:spcBef>
                <a:spcPts val="1165"/>
              </a:spcBef>
            </a:pPr>
            <a:r>
              <a:rPr sz="1700" kern="0" spc="60" dirty="0">
                <a:solidFill>
                  <a:srgbClr val="000000">
                    <a:alpha val="100000"/>
                  </a:srgbClr>
                </a:solidFill>
                <a:latin typeface="Wingdings" panose="05000000000000000000"/>
                <a:ea typeface="Wingdings" panose="05000000000000000000"/>
                <a:cs typeface="Wingdings" panose="05000000000000000000"/>
              </a:rPr>
              <a:t>l</a:t>
            </a:r>
            <a:r>
              <a:rPr sz="1700" kern="0" spc="-730" dirty="0">
                <a:solidFill>
                  <a:srgbClr val="000000">
                    <a:alpha val="100000"/>
                  </a:srgbClr>
                </a:solidFill>
                <a:latin typeface="Wingdings" panose="05000000000000000000"/>
                <a:ea typeface="Wingdings" panose="05000000000000000000"/>
                <a:cs typeface="Wingdings" panose="05000000000000000000"/>
              </a:rPr>
              <a:t> </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尺寸为</a:t>
            </a:r>
            <a:r>
              <a:rPr sz="17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7m</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7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4m</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（长×宽</a:t>
            </a:r>
            <a:r>
              <a:rPr sz="1700" b="1"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共两块。</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900" dirty="0">
              <a:latin typeface="Arial" panose="020B0604020202020204"/>
              <a:ea typeface="Arial" panose="020B0604020202020204"/>
              <a:cs typeface="Arial" panose="020B0604020202020204"/>
            </a:endParaRPr>
          </a:p>
          <a:p>
            <a:pPr marL="12700" algn="l" rtl="0" eaLnBrk="0">
              <a:lnSpc>
                <a:spcPts val="2230"/>
              </a:lnSpc>
              <a:spcBef>
                <a:spcPts val="5"/>
              </a:spcBef>
            </a:pPr>
            <a:r>
              <a:rPr sz="1700" kern="0" spc="70" dirty="0">
                <a:solidFill>
                  <a:srgbClr val="000000">
                    <a:alpha val="100000"/>
                  </a:srgbClr>
                </a:solidFill>
                <a:latin typeface="Wingdings" panose="05000000000000000000"/>
                <a:ea typeface="Wingdings" panose="05000000000000000000"/>
                <a:cs typeface="Wingdings" panose="05000000000000000000"/>
              </a:rPr>
              <a:t>l</a:t>
            </a:r>
            <a:r>
              <a:rPr sz="1700" kern="0" spc="-640" dirty="0">
                <a:solidFill>
                  <a:srgbClr val="000000">
                    <a:alpha val="100000"/>
                  </a:srgbClr>
                </a:solidFill>
                <a:latin typeface="Wingdings" panose="05000000000000000000"/>
                <a:ea typeface="Wingdings" panose="05000000000000000000"/>
                <a:cs typeface="Wingdings" panose="05000000000000000000"/>
              </a:rPr>
              <a:t> </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五图二牌应在各单位进场后</a:t>
            </a:r>
            <a:r>
              <a:rPr sz="17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天内完成。</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92" name="picture 92"/>
          <p:cNvPicPr>
            <a:picLocks noChangeAspect="1"/>
          </p:cNvPicPr>
          <p:nvPr/>
        </p:nvPicPr>
        <p:blipFill>
          <a:blip r:embed="rId1"/>
          <a:stretch>
            <a:fillRect/>
          </a:stretch>
        </p:blipFill>
        <p:spPr>
          <a:xfrm rot="21600000">
            <a:off x="6245352" y="3156203"/>
            <a:ext cx="5433059" cy="2668524"/>
          </a:xfrm>
          <a:prstGeom prst="rect">
            <a:avLst/>
          </a:prstGeom>
        </p:spPr>
      </p:pic>
      <p:pic>
        <p:nvPicPr>
          <p:cNvPr id="94" name="picture 94"/>
          <p:cNvPicPr>
            <a:picLocks noChangeAspect="1"/>
          </p:cNvPicPr>
          <p:nvPr/>
        </p:nvPicPr>
        <p:blipFill>
          <a:blip r:embed="rId2"/>
          <a:stretch>
            <a:fillRect/>
          </a:stretch>
        </p:blipFill>
        <p:spPr>
          <a:xfrm rot="21600000">
            <a:off x="6143244" y="1199388"/>
            <a:ext cx="5411723" cy="1674876"/>
          </a:xfrm>
          <a:prstGeom prst="rect">
            <a:avLst/>
          </a:prstGeom>
        </p:spPr>
      </p:pic>
      <p:sp>
        <p:nvSpPr>
          <p:cNvPr id="96" name="textbox 9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98" name="picture 98"/>
          <p:cNvPicPr>
            <a:picLocks noChangeAspect="1"/>
          </p:cNvPicPr>
          <p:nvPr/>
        </p:nvPicPr>
        <p:blipFill>
          <a:blip r:embed="rId3"/>
          <a:stretch>
            <a:fillRect/>
          </a:stretch>
        </p:blipFill>
        <p:spPr>
          <a:xfrm rot="21600000">
            <a:off x="367237" y="918972"/>
            <a:ext cx="11504769" cy="61721"/>
          </a:xfrm>
          <a:prstGeom prst="rect">
            <a:avLst/>
          </a:prstGeom>
        </p:spPr>
      </p:pic>
      <p:pic>
        <p:nvPicPr>
          <p:cNvPr id="100" name="picture 100"/>
          <p:cNvPicPr>
            <a:picLocks noChangeAspect="1"/>
          </p:cNvPicPr>
          <p:nvPr/>
        </p:nvPicPr>
        <p:blipFill>
          <a:blip r:embed="rId4"/>
          <a:stretch>
            <a:fillRect/>
          </a:stretch>
        </p:blipFill>
        <p:spPr>
          <a:xfrm rot="21600000">
            <a:off x="749113" y="215462"/>
            <a:ext cx="734433" cy="643232"/>
          </a:xfrm>
          <a:prstGeom prst="rect">
            <a:avLst/>
          </a:prstGeom>
        </p:spPr>
      </p:pic>
      <p:sp>
        <p:nvSpPr>
          <p:cNvPr id="102" name="textbox 102"/>
          <p:cNvSpPr/>
          <p:nvPr/>
        </p:nvSpPr>
        <p:spPr>
          <a:xfrm>
            <a:off x="5995060" y="6432905"/>
            <a:ext cx="207009" cy="169545"/>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0" name="picture 1780"/>
          <p:cNvPicPr>
            <a:picLocks noChangeAspect="1"/>
          </p:cNvPicPr>
          <p:nvPr/>
        </p:nvPicPr>
        <p:blipFill>
          <a:blip r:embed="rId1"/>
          <a:stretch>
            <a:fillRect/>
          </a:stretch>
        </p:blipFill>
        <p:spPr>
          <a:xfrm rot="21600000">
            <a:off x="228600" y="1752600"/>
            <a:ext cx="5266944" cy="4145279"/>
          </a:xfrm>
          <a:prstGeom prst="rect">
            <a:avLst/>
          </a:prstGeom>
        </p:spPr>
      </p:pic>
      <p:pic>
        <p:nvPicPr>
          <p:cNvPr id="1782" name="picture 1782"/>
          <p:cNvPicPr>
            <a:picLocks noChangeAspect="1"/>
          </p:cNvPicPr>
          <p:nvPr/>
        </p:nvPicPr>
        <p:blipFill>
          <a:blip r:embed="rId2"/>
          <a:stretch>
            <a:fillRect/>
          </a:stretch>
        </p:blipFill>
        <p:spPr>
          <a:xfrm rot="21600000">
            <a:off x="5800344" y="1853183"/>
            <a:ext cx="5993891" cy="3371088"/>
          </a:xfrm>
          <a:prstGeom prst="rect">
            <a:avLst/>
          </a:prstGeom>
        </p:spPr>
      </p:pic>
      <p:sp>
        <p:nvSpPr>
          <p:cNvPr id="1784" name="textbox 178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86" name="picture 1786"/>
          <p:cNvPicPr>
            <a:picLocks noChangeAspect="1"/>
          </p:cNvPicPr>
          <p:nvPr/>
        </p:nvPicPr>
        <p:blipFill>
          <a:blip r:embed="rId3"/>
          <a:stretch>
            <a:fillRect/>
          </a:stretch>
        </p:blipFill>
        <p:spPr>
          <a:xfrm rot="21600000">
            <a:off x="367237" y="918972"/>
            <a:ext cx="11504769" cy="61721"/>
          </a:xfrm>
          <a:prstGeom prst="rect">
            <a:avLst/>
          </a:prstGeom>
        </p:spPr>
      </p:pic>
      <p:sp>
        <p:nvSpPr>
          <p:cNvPr id="1788" name="textbox 1788"/>
          <p:cNvSpPr/>
          <p:nvPr/>
        </p:nvSpPr>
        <p:spPr>
          <a:xfrm>
            <a:off x="678414" y="1059064"/>
            <a:ext cx="1435100" cy="42925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5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工地大屏</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790" name="picture 1790"/>
          <p:cNvPicPr>
            <a:picLocks noChangeAspect="1"/>
          </p:cNvPicPr>
          <p:nvPr/>
        </p:nvPicPr>
        <p:blipFill>
          <a:blip r:embed="rId4"/>
          <a:stretch>
            <a:fillRect/>
          </a:stretch>
        </p:blipFill>
        <p:spPr>
          <a:xfrm rot="21600000">
            <a:off x="749113" y="215462"/>
            <a:ext cx="734433" cy="643232"/>
          </a:xfrm>
          <a:prstGeom prst="rect">
            <a:avLst/>
          </a:prstGeom>
        </p:spPr>
      </p:pic>
      <p:sp>
        <p:nvSpPr>
          <p:cNvPr id="1792" name="textbox 1792"/>
          <p:cNvSpPr/>
          <p:nvPr/>
        </p:nvSpPr>
        <p:spPr>
          <a:xfrm>
            <a:off x="1868004" y="5881611"/>
            <a:ext cx="2073275" cy="2851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户外工种统计显示屏</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794" name="textbox 1794"/>
          <p:cNvSpPr/>
          <p:nvPr/>
        </p:nvSpPr>
        <p:spPr>
          <a:xfrm>
            <a:off x="8008149" y="5652554"/>
            <a:ext cx="1603375" cy="283209"/>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9000"/>
              </a:lnSpc>
            </a:pPr>
            <a:r>
              <a:rPr sz="1700" kern="0" spc="12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户外</a:t>
            </a:r>
            <a:r>
              <a:rPr sz="1700" kern="0" spc="0" dirty="0">
                <a:solidFill>
                  <a:srgbClr val="154158">
                    <a:alpha val="100000"/>
                  </a:srgbClr>
                </a:solidFill>
                <a:latin typeface="Times New Roman" panose="02020603050405020304"/>
                <a:ea typeface="Times New Roman" panose="02020603050405020304"/>
                <a:cs typeface="Times New Roman" panose="02020603050405020304"/>
              </a:rPr>
              <a:t>LED</a:t>
            </a:r>
            <a:r>
              <a:rPr sz="1700" kern="0" spc="12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宣传屏</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796" name="textbox 179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8" name="picture 1798"/>
          <p:cNvPicPr>
            <a:picLocks noChangeAspect="1"/>
          </p:cNvPicPr>
          <p:nvPr/>
        </p:nvPicPr>
        <p:blipFill>
          <a:blip r:embed="rId1"/>
          <a:stretch>
            <a:fillRect/>
          </a:stretch>
        </p:blipFill>
        <p:spPr>
          <a:xfrm rot="21600000">
            <a:off x="5798820" y="3000755"/>
            <a:ext cx="5757671" cy="2398776"/>
          </a:xfrm>
          <a:prstGeom prst="rect">
            <a:avLst/>
          </a:prstGeom>
        </p:spPr>
      </p:pic>
      <p:sp>
        <p:nvSpPr>
          <p:cNvPr id="1800" name="textbox 1800"/>
          <p:cNvSpPr/>
          <p:nvPr/>
        </p:nvSpPr>
        <p:spPr>
          <a:xfrm>
            <a:off x="679513" y="1054532"/>
            <a:ext cx="10980419" cy="1072514"/>
          </a:xfrm>
          <a:prstGeom prst="rect">
            <a:avLst/>
          </a:prstGeom>
          <a:no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2700" algn="l" rtl="0" eaLnBrk="0">
              <a:lnSpc>
                <a:spcPct val="98000"/>
              </a:lnSpc>
            </a:pPr>
            <a:r>
              <a:rPr sz="23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实名制人员出入口管理系统</a:t>
            </a:r>
            <a:endParaRPr sz="23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88000"/>
              </a:lnSpc>
              <a:spcBef>
                <a:spcPts val="495"/>
              </a:spcBef>
            </a:pPr>
            <a:r>
              <a:rPr sz="1700" b="1" kern="0" spc="1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本项目主要在主出入口设置一套人脸识别出</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入口管理系统主要设备包括摆闸双机芯</a:t>
            </a:r>
            <a:r>
              <a:rPr sz="1700" b="1" kern="0" spc="90" dirty="0">
                <a:solidFill>
                  <a:srgbClr val="154158">
                    <a:alpha val="100000"/>
                  </a:srgbClr>
                </a:solidFill>
                <a:latin typeface="Times New Roman" panose="02020603050405020304"/>
                <a:ea typeface="Times New Roman" panose="02020603050405020304"/>
                <a:cs typeface="Times New Roman" panose="02020603050405020304"/>
              </a:rPr>
              <a:t>9</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台，人脸识别一体</a:t>
            </a:r>
            <a:endParaRPr sz="1700" dirty="0">
              <a:latin typeface="宋体" panose="02010600030101010101" pitchFamily="2" charset="-122"/>
              <a:ea typeface="宋体" panose="02010600030101010101" pitchFamily="2" charset="-122"/>
              <a:cs typeface="宋体" panose="02010600030101010101" pitchFamily="2" charset="-122"/>
            </a:endParaRPr>
          </a:p>
          <a:p>
            <a:pPr marL="387985" algn="l" rtl="0" eaLnBrk="0">
              <a:lnSpc>
                <a:spcPts val="3240"/>
              </a:lnSpc>
            </a:pP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机</a:t>
            </a:r>
            <a:r>
              <a:rPr sz="1700" b="1" kern="0" spc="80" dirty="0">
                <a:solidFill>
                  <a:srgbClr val="154158">
                    <a:alpha val="100000"/>
                  </a:srgbClr>
                </a:solidFill>
                <a:latin typeface="Times New Roman" panose="02020603050405020304"/>
                <a:ea typeface="Times New Roman" panose="02020603050405020304"/>
                <a:cs typeface="Times New Roman" panose="02020603050405020304"/>
              </a:rPr>
              <a:t>18</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套，可将相关人员信息上传至管理平台。</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1802" name="picture 1802"/>
          <p:cNvPicPr>
            <a:picLocks noChangeAspect="1"/>
          </p:cNvPicPr>
          <p:nvPr/>
        </p:nvPicPr>
        <p:blipFill>
          <a:blip r:embed="rId2"/>
          <a:stretch>
            <a:fillRect/>
          </a:stretch>
        </p:blipFill>
        <p:spPr>
          <a:xfrm rot="21600000">
            <a:off x="1066800" y="4058411"/>
            <a:ext cx="4094988" cy="1997964"/>
          </a:xfrm>
          <a:prstGeom prst="rect">
            <a:avLst/>
          </a:prstGeom>
        </p:spPr>
      </p:pic>
      <p:sp>
        <p:nvSpPr>
          <p:cNvPr id="1804" name="textbox 180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806" name="picture 1806"/>
          <p:cNvPicPr>
            <a:picLocks noChangeAspect="1"/>
          </p:cNvPicPr>
          <p:nvPr/>
        </p:nvPicPr>
        <p:blipFill>
          <a:blip r:embed="rId3"/>
          <a:stretch>
            <a:fillRect/>
          </a:stretch>
        </p:blipFill>
        <p:spPr>
          <a:xfrm rot="21600000">
            <a:off x="3505200" y="2819400"/>
            <a:ext cx="1914025" cy="1185117"/>
          </a:xfrm>
          <a:prstGeom prst="rect">
            <a:avLst/>
          </a:prstGeom>
        </p:spPr>
      </p:pic>
      <p:pic>
        <p:nvPicPr>
          <p:cNvPr id="1808" name="picture 1808"/>
          <p:cNvPicPr>
            <a:picLocks noChangeAspect="1"/>
          </p:cNvPicPr>
          <p:nvPr/>
        </p:nvPicPr>
        <p:blipFill>
          <a:blip r:embed="rId4"/>
          <a:stretch>
            <a:fillRect/>
          </a:stretch>
        </p:blipFill>
        <p:spPr>
          <a:xfrm rot="21600000">
            <a:off x="1219200" y="2286000"/>
            <a:ext cx="929639" cy="1734312"/>
          </a:xfrm>
          <a:prstGeom prst="rect">
            <a:avLst/>
          </a:prstGeom>
        </p:spPr>
      </p:pic>
      <p:pic>
        <p:nvPicPr>
          <p:cNvPr id="1810" name="picture 1810"/>
          <p:cNvPicPr>
            <a:picLocks noChangeAspect="1"/>
          </p:cNvPicPr>
          <p:nvPr/>
        </p:nvPicPr>
        <p:blipFill>
          <a:blip r:embed="rId5"/>
          <a:stretch>
            <a:fillRect/>
          </a:stretch>
        </p:blipFill>
        <p:spPr>
          <a:xfrm rot="21600000">
            <a:off x="367237" y="918972"/>
            <a:ext cx="11504769" cy="61721"/>
          </a:xfrm>
          <a:prstGeom prst="rect">
            <a:avLst/>
          </a:prstGeom>
        </p:spPr>
      </p:pic>
      <p:pic>
        <p:nvPicPr>
          <p:cNvPr id="1812" name="picture 1812"/>
          <p:cNvPicPr>
            <a:picLocks noChangeAspect="1"/>
          </p:cNvPicPr>
          <p:nvPr/>
        </p:nvPicPr>
        <p:blipFill>
          <a:blip r:embed="rId6"/>
          <a:stretch>
            <a:fillRect/>
          </a:stretch>
        </p:blipFill>
        <p:spPr>
          <a:xfrm rot="21600000">
            <a:off x="749113" y="215462"/>
            <a:ext cx="734433" cy="643232"/>
          </a:xfrm>
          <a:prstGeom prst="rect">
            <a:avLst/>
          </a:prstGeom>
        </p:spPr>
      </p:pic>
      <p:sp>
        <p:nvSpPr>
          <p:cNvPr id="1814" name="textbox 1814"/>
          <p:cNvSpPr/>
          <p:nvPr/>
        </p:nvSpPr>
        <p:spPr>
          <a:xfrm>
            <a:off x="2277105" y="2971786"/>
            <a:ext cx="1438275"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人脸识别一体机</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816" name="textbox 1816"/>
          <p:cNvSpPr/>
          <p:nvPr/>
        </p:nvSpPr>
        <p:spPr>
          <a:xfrm>
            <a:off x="2048505" y="6205206"/>
            <a:ext cx="1235075"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人员考勤管理</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818" name="textbox 1818"/>
          <p:cNvSpPr/>
          <p:nvPr/>
        </p:nvSpPr>
        <p:spPr>
          <a:xfrm>
            <a:off x="8138154" y="6131546"/>
            <a:ext cx="828675"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人脸闸机</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820" name="textbox 182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 name="picture 1822"/>
          <p:cNvPicPr>
            <a:picLocks noChangeAspect="1"/>
          </p:cNvPicPr>
          <p:nvPr/>
        </p:nvPicPr>
        <p:blipFill>
          <a:blip r:embed="rId1"/>
          <a:stretch>
            <a:fillRect/>
          </a:stretch>
        </p:blipFill>
        <p:spPr>
          <a:xfrm rot="21600000">
            <a:off x="6477000" y="1828800"/>
            <a:ext cx="4704588" cy="3651503"/>
          </a:xfrm>
          <a:prstGeom prst="rect">
            <a:avLst/>
          </a:prstGeom>
        </p:spPr>
      </p:pic>
      <p:pic>
        <p:nvPicPr>
          <p:cNvPr id="1824" name="picture 1824"/>
          <p:cNvPicPr>
            <a:picLocks noChangeAspect="1"/>
          </p:cNvPicPr>
          <p:nvPr/>
        </p:nvPicPr>
        <p:blipFill>
          <a:blip r:embed="rId2"/>
          <a:stretch>
            <a:fillRect/>
          </a:stretch>
        </p:blipFill>
        <p:spPr>
          <a:xfrm rot="21600000">
            <a:off x="667512" y="2171700"/>
            <a:ext cx="4776215" cy="3157728"/>
          </a:xfrm>
          <a:prstGeom prst="rect">
            <a:avLst/>
          </a:prstGeom>
        </p:spPr>
      </p:pic>
      <p:sp>
        <p:nvSpPr>
          <p:cNvPr id="1826" name="textbox 182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828" name="textbox 1828"/>
          <p:cNvSpPr/>
          <p:nvPr/>
        </p:nvSpPr>
        <p:spPr>
          <a:xfrm>
            <a:off x="1432555" y="5843891"/>
            <a:ext cx="8704580" cy="28130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2010"/>
              </a:lnSpc>
            </a:pPr>
            <a:r>
              <a:rPr sz="2400" kern="0" spc="20" baseline="-1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人员人脸识别出入口摆闸</a:t>
            </a:r>
            <a:r>
              <a:rPr sz="2400" kern="0" spc="20" baseline="-1000" dirty="0">
                <a:solidFill>
                  <a:srgbClr val="154158">
                    <a:alpha val="100000"/>
                  </a:srgbClr>
                </a:solidFill>
                <a:latin typeface="Times New Roman" panose="02020603050405020304"/>
                <a:ea typeface="Times New Roman" panose="02020603050405020304"/>
                <a:cs typeface="Times New Roman" panose="02020603050405020304"/>
              </a:rPr>
              <a:t>1</a:t>
            </a:r>
            <a:r>
              <a:rPr sz="1500" kern="0" spc="20" dirty="0">
                <a:solidFill>
                  <a:srgbClr val="154158">
                    <a:alpha val="100000"/>
                  </a:srgbClr>
                </a:solidFill>
                <a:latin typeface="Times New Roman" panose="02020603050405020304"/>
                <a:ea typeface="Times New Roman" panose="02020603050405020304"/>
                <a:cs typeface="Times New Roman" panose="02020603050405020304"/>
              </a:rPr>
              <a:t>                                              </a:t>
            </a:r>
            <a:r>
              <a:rPr sz="1500" kern="0" spc="10" dirty="0">
                <a:solidFill>
                  <a:srgbClr val="154158">
                    <a:alpha val="100000"/>
                  </a:srgbClr>
                </a:solidFill>
                <a:latin typeface="Times New Roman" panose="02020603050405020304"/>
                <a:ea typeface="Times New Roman" panose="02020603050405020304"/>
                <a:cs typeface="Times New Roman" panose="02020603050405020304"/>
              </a:rPr>
              <a:t>                                    </a:t>
            </a:r>
            <a:r>
              <a:rPr sz="2400" kern="0" spc="10" baseline="4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人员人脸识别出入口摆闸</a:t>
            </a:r>
            <a:r>
              <a:rPr sz="2400" kern="0" spc="10" baseline="4000" dirty="0">
                <a:solidFill>
                  <a:srgbClr val="154158">
                    <a:alpha val="100000"/>
                  </a:srgbClr>
                </a:solidFill>
                <a:latin typeface="Times New Roman" panose="02020603050405020304"/>
                <a:ea typeface="Times New Roman" panose="02020603050405020304"/>
                <a:cs typeface="Times New Roman" panose="02020603050405020304"/>
              </a:rPr>
              <a:t>2</a:t>
            </a:r>
            <a:endParaRPr sz="2400" baseline="4000" dirty="0">
              <a:latin typeface="Times New Roman" panose="02020603050405020304"/>
              <a:ea typeface="Times New Roman" panose="02020603050405020304"/>
              <a:cs typeface="Times New Roman" panose="02020603050405020304"/>
            </a:endParaRPr>
          </a:p>
        </p:txBody>
      </p:sp>
      <p:sp>
        <p:nvSpPr>
          <p:cNvPr id="1830" name="textbox 1830"/>
          <p:cNvSpPr/>
          <p:nvPr/>
        </p:nvSpPr>
        <p:spPr>
          <a:xfrm>
            <a:off x="771573" y="1084464"/>
            <a:ext cx="4290695" cy="42799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实名制人员出入口管理系统</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832" name="picture 1832"/>
          <p:cNvPicPr>
            <a:picLocks noChangeAspect="1"/>
          </p:cNvPicPr>
          <p:nvPr/>
        </p:nvPicPr>
        <p:blipFill>
          <a:blip r:embed="rId3"/>
          <a:stretch>
            <a:fillRect/>
          </a:stretch>
        </p:blipFill>
        <p:spPr>
          <a:xfrm rot="21600000">
            <a:off x="367237" y="918972"/>
            <a:ext cx="11504769" cy="61721"/>
          </a:xfrm>
          <a:prstGeom prst="rect">
            <a:avLst/>
          </a:prstGeom>
        </p:spPr>
      </p:pic>
      <p:pic>
        <p:nvPicPr>
          <p:cNvPr id="1834" name="picture 1834"/>
          <p:cNvPicPr>
            <a:picLocks noChangeAspect="1"/>
          </p:cNvPicPr>
          <p:nvPr/>
        </p:nvPicPr>
        <p:blipFill>
          <a:blip r:embed="rId4"/>
          <a:stretch>
            <a:fillRect/>
          </a:stretch>
        </p:blipFill>
        <p:spPr>
          <a:xfrm rot="21600000">
            <a:off x="749113" y="215462"/>
            <a:ext cx="734433" cy="643232"/>
          </a:xfrm>
          <a:prstGeom prst="rect">
            <a:avLst/>
          </a:prstGeom>
        </p:spPr>
      </p:pic>
      <p:sp>
        <p:nvSpPr>
          <p:cNvPr id="1836" name="textbox 183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8" name="picture 1838"/>
          <p:cNvPicPr>
            <a:picLocks noChangeAspect="1"/>
          </p:cNvPicPr>
          <p:nvPr/>
        </p:nvPicPr>
        <p:blipFill>
          <a:blip r:embed="rId1"/>
          <a:stretch>
            <a:fillRect/>
          </a:stretch>
        </p:blipFill>
        <p:spPr>
          <a:xfrm rot="21600000">
            <a:off x="3886200" y="1752600"/>
            <a:ext cx="5018532" cy="3593591"/>
          </a:xfrm>
          <a:prstGeom prst="rect">
            <a:avLst/>
          </a:prstGeom>
        </p:spPr>
      </p:pic>
      <p:sp>
        <p:nvSpPr>
          <p:cNvPr id="1840" name="textbox 184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842" name="textbox 1842"/>
          <p:cNvSpPr/>
          <p:nvPr/>
        </p:nvSpPr>
        <p:spPr>
          <a:xfrm>
            <a:off x="676994" y="1083194"/>
            <a:ext cx="3578225" cy="42799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车辆管理系统</a:t>
            </a:r>
            <a:r>
              <a:rPr sz="2700" b="1" kern="0" spc="7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效</a:t>
            </a:r>
            <a:r>
              <a:rPr sz="2700" b="1"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果图</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844" name="picture 1844"/>
          <p:cNvPicPr>
            <a:picLocks noChangeAspect="1"/>
          </p:cNvPicPr>
          <p:nvPr/>
        </p:nvPicPr>
        <p:blipFill>
          <a:blip r:embed="rId2"/>
          <a:stretch>
            <a:fillRect/>
          </a:stretch>
        </p:blipFill>
        <p:spPr>
          <a:xfrm rot="21600000">
            <a:off x="367237" y="918972"/>
            <a:ext cx="11504769" cy="61721"/>
          </a:xfrm>
          <a:prstGeom prst="rect">
            <a:avLst/>
          </a:prstGeom>
        </p:spPr>
      </p:pic>
      <p:pic>
        <p:nvPicPr>
          <p:cNvPr id="1846" name="picture 1846"/>
          <p:cNvPicPr>
            <a:picLocks noChangeAspect="1"/>
          </p:cNvPicPr>
          <p:nvPr/>
        </p:nvPicPr>
        <p:blipFill>
          <a:blip r:embed="rId3"/>
          <a:stretch>
            <a:fillRect/>
          </a:stretch>
        </p:blipFill>
        <p:spPr>
          <a:xfrm rot="21600000">
            <a:off x="749113" y="215462"/>
            <a:ext cx="734433" cy="643232"/>
          </a:xfrm>
          <a:prstGeom prst="rect">
            <a:avLst/>
          </a:prstGeom>
        </p:spPr>
      </p:pic>
      <p:sp>
        <p:nvSpPr>
          <p:cNvPr id="1848" name="textbox 1848"/>
          <p:cNvSpPr/>
          <p:nvPr/>
        </p:nvSpPr>
        <p:spPr>
          <a:xfrm>
            <a:off x="5542076" y="5805652"/>
            <a:ext cx="1840229" cy="283845"/>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智能识别车辆摆闸</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850" name="textbox 185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2" name="picture 1852"/>
          <p:cNvPicPr>
            <a:picLocks noChangeAspect="1"/>
          </p:cNvPicPr>
          <p:nvPr/>
        </p:nvPicPr>
        <p:blipFill>
          <a:blip r:embed="rId1"/>
          <a:stretch>
            <a:fillRect/>
          </a:stretch>
        </p:blipFill>
        <p:spPr>
          <a:xfrm rot="21600000">
            <a:off x="4039573" y="1742883"/>
            <a:ext cx="7402641" cy="4129756"/>
          </a:xfrm>
          <a:prstGeom prst="rect">
            <a:avLst/>
          </a:prstGeom>
        </p:spPr>
      </p:pic>
      <p:sp>
        <p:nvSpPr>
          <p:cNvPr id="1854" name="textbox 185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856" name="textbox 1856"/>
          <p:cNvSpPr/>
          <p:nvPr/>
        </p:nvSpPr>
        <p:spPr>
          <a:xfrm>
            <a:off x="676994" y="1057794"/>
            <a:ext cx="4650740" cy="42799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车辆管理系统</a:t>
            </a:r>
            <a:r>
              <a:rPr sz="2700" b="1" kern="0" spc="7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实际配置情况</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858" name="picture 1858"/>
          <p:cNvPicPr>
            <a:picLocks noChangeAspect="1"/>
          </p:cNvPicPr>
          <p:nvPr/>
        </p:nvPicPr>
        <p:blipFill>
          <a:blip r:embed="rId2"/>
          <a:stretch>
            <a:fillRect/>
          </a:stretch>
        </p:blipFill>
        <p:spPr>
          <a:xfrm rot="21600000">
            <a:off x="242274" y="918972"/>
            <a:ext cx="11629732" cy="66293"/>
          </a:xfrm>
          <a:prstGeom prst="rect">
            <a:avLst/>
          </a:prstGeom>
        </p:spPr>
      </p:pic>
      <p:pic>
        <p:nvPicPr>
          <p:cNvPr id="1860" name="picture 1860"/>
          <p:cNvPicPr>
            <a:picLocks noChangeAspect="1"/>
          </p:cNvPicPr>
          <p:nvPr/>
        </p:nvPicPr>
        <p:blipFill>
          <a:blip r:embed="rId3"/>
          <a:stretch>
            <a:fillRect/>
          </a:stretch>
        </p:blipFill>
        <p:spPr>
          <a:xfrm rot="21600000">
            <a:off x="487680" y="134111"/>
            <a:ext cx="995866" cy="736092"/>
          </a:xfrm>
          <a:prstGeom prst="rect">
            <a:avLst/>
          </a:prstGeom>
        </p:spPr>
      </p:pic>
      <p:sp>
        <p:nvSpPr>
          <p:cNvPr id="1862" name="textbox 1862"/>
          <p:cNvSpPr/>
          <p:nvPr/>
        </p:nvSpPr>
        <p:spPr>
          <a:xfrm>
            <a:off x="783564" y="1633677"/>
            <a:ext cx="2553335" cy="31051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algn="r" rtl="0" eaLnBrk="0">
              <a:lnSpc>
                <a:spcPts val="2240"/>
              </a:lnSpc>
            </a:pPr>
            <a:r>
              <a:rPr sz="1700" kern="0" spc="-30" dirty="0">
                <a:solidFill>
                  <a:srgbClr val="154158">
                    <a:alpha val="100000"/>
                  </a:srgbClr>
                </a:solidFill>
                <a:latin typeface="Wingdings" panose="05000000000000000000"/>
                <a:ea typeface="Wingdings" panose="05000000000000000000"/>
                <a:cs typeface="Wingdings" panose="05000000000000000000"/>
              </a:rPr>
              <a:t>l</a:t>
            </a:r>
            <a:r>
              <a:rPr sz="1700" kern="0" spc="-730" dirty="0">
                <a:solidFill>
                  <a:srgbClr val="154158">
                    <a:alpha val="100000"/>
                  </a:srgbClr>
                </a:solidFill>
                <a:latin typeface="Wingdings" panose="05000000000000000000"/>
                <a:ea typeface="Wingdings" panose="05000000000000000000"/>
                <a:cs typeface="Wingdings" panose="05000000000000000000"/>
              </a:rPr>
              <a:t> </a:t>
            </a:r>
            <a:r>
              <a:rPr sz="1700" b="1" kern="0" spc="-3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配置出入口道闸系</a:t>
            </a:r>
            <a:r>
              <a:rPr sz="1700" b="1" kern="0" spc="-4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统</a:t>
            </a:r>
            <a:r>
              <a:rPr sz="1700" kern="0" spc="-4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864" name="textbox 1864"/>
          <p:cNvSpPr/>
          <p:nvPr/>
        </p:nvSpPr>
        <p:spPr>
          <a:xfrm>
            <a:off x="6816038" y="5995517"/>
            <a:ext cx="1386839" cy="283845"/>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车辆摆闸系统</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866" name="textbox 186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8" name="textbox 1868"/>
          <p:cNvSpPr/>
          <p:nvPr/>
        </p:nvSpPr>
        <p:spPr>
          <a:xfrm>
            <a:off x="1566709" y="1901178"/>
            <a:ext cx="2333625" cy="236283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88900" algn="l" rtl="0" eaLnBrk="0">
              <a:lnSpc>
                <a:spcPct val="95000"/>
              </a:lnSpc>
            </a:pPr>
            <a:r>
              <a:rPr sz="1400" b="1" kern="0" spc="-30" dirty="0">
                <a:solidFill>
                  <a:srgbClr val="178AA1">
                    <a:alpha val="100000"/>
                  </a:srgbClr>
                </a:solidFill>
                <a:latin typeface="宋体" panose="02010600030101010101" pitchFamily="2" charset="-122"/>
                <a:ea typeface="宋体" panose="02010600030101010101" pitchFamily="2" charset="-122"/>
                <a:cs typeface="宋体" panose="02010600030101010101" pitchFamily="2" charset="-122"/>
              </a:rPr>
              <a:t>设备状态</a:t>
            </a:r>
            <a:endParaRPr sz="1400" dirty="0">
              <a:latin typeface="宋体" panose="02010600030101010101" pitchFamily="2" charset="-122"/>
              <a:ea typeface="宋体" panose="02010600030101010101" pitchFamily="2" charset="-122"/>
              <a:cs typeface="宋体" panose="02010600030101010101" pitchFamily="2" charset="-122"/>
            </a:endParaRPr>
          </a:p>
          <a:p>
            <a:pPr marL="83185" algn="l" rtl="0" eaLnBrk="0">
              <a:lnSpc>
                <a:spcPct val="95000"/>
              </a:lnSpc>
              <a:spcBef>
                <a:spcPts val="67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8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设备与服务器通讯；</a:t>
            </a:r>
            <a:endParaRPr sz="1200" dirty="0">
              <a:latin typeface="宋体" panose="02010600030101010101" pitchFamily="2" charset="-122"/>
              <a:ea typeface="宋体" panose="02010600030101010101" pitchFamily="2" charset="-122"/>
              <a:cs typeface="宋体" panose="02010600030101010101" pitchFamily="2" charset="-122"/>
            </a:endParaRPr>
          </a:p>
          <a:p>
            <a:pPr marL="83185"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20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设备与气体检测仪通讯；</a:t>
            </a:r>
            <a:endParaRPr sz="1200" dirty="0">
              <a:latin typeface="宋体" panose="02010600030101010101" pitchFamily="2" charset="-122"/>
              <a:ea typeface="宋体" panose="02010600030101010101" pitchFamily="2" charset="-122"/>
              <a:cs typeface="宋体" panose="02010600030101010101" pitchFamily="2" charset="-122"/>
            </a:endParaRPr>
          </a:p>
          <a:p>
            <a:pPr marL="83185" algn="l" rtl="0" eaLnBrk="0">
              <a:lnSpc>
                <a:spcPct val="95000"/>
              </a:lnSpc>
              <a:spcBef>
                <a:spcPts val="36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8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设备与智能手环通讯</a:t>
            </a:r>
            <a:endParaRPr sz="1200" dirty="0">
              <a:latin typeface="宋体" panose="02010600030101010101" pitchFamily="2" charset="-122"/>
              <a:ea typeface="宋体" panose="02010600030101010101" pitchFamily="2" charset="-122"/>
              <a:cs typeface="宋体" panose="02010600030101010101" pitchFamily="2" charset="-122"/>
            </a:endParaRPr>
          </a:p>
          <a:p>
            <a:pPr marL="83185" algn="l" rtl="0" eaLnBrk="0">
              <a:lnSpc>
                <a:spcPct val="95000"/>
              </a:lnSpc>
              <a:spcBef>
                <a:spcPts val="35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7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设备与摄像头通讯</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43000"/>
              </a:lnSpc>
            </a:pPr>
            <a:endParaRPr sz="1000" dirty="0">
              <a:latin typeface="Arial" panose="020B0604020202020204"/>
              <a:ea typeface="Arial" panose="020B0604020202020204"/>
              <a:cs typeface="Arial" panose="020B0604020202020204"/>
            </a:endParaRPr>
          </a:p>
          <a:p>
            <a:pPr marL="102235" algn="l" rtl="0" eaLnBrk="0">
              <a:lnSpc>
                <a:spcPct val="95000"/>
              </a:lnSpc>
              <a:spcBef>
                <a:spcPts val="425"/>
              </a:spcBef>
            </a:pPr>
            <a:r>
              <a:rPr sz="1400" b="1" kern="0" spc="-20" dirty="0">
                <a:solidFill>
                  <a:srgbClr val="4276AA">
                    <a:alpha val="100000"/>
                  </a:srgbClr>
                </a:solidFill>
                <a:latin typeface="宋体" panose="02010600030101010101" pitchFamily="2" charset="-122"/>
                <a:ea typeface="宋体" panose="02010600030101010101" pitchFamily="2" charset="-122"/>
                <a:cs typeface="宋体" panose="02010600030101010101" pitchFamily="2" charset="-122"/>
              </a:rPr>
              <a:t>进入授权</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103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人员身份认证</a:t>
            </a:r>
            <a:endParaRPr sz="12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95000"/>
              </a:lnSpc>
              <a:spcBef>
                <a:spcPts val="360"/>
              </a:spcBef>
            </a:pPr>
            <a:r>
              <a:rPr sz="1200" kern="0" spc="-1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智能手环绑定（配备</a:t>
            </a:r>
            <a:r>
              <a:rPr sz="1200" b="1" kern="0" spc="-10" dirty="0">
                <a:solidFill>
                  <a:srgbClr val="000000">
                    <a:alpha val="100000"/>
                  </a:srgbClr>
                </a:solidFill>
                <a:latin typeface="Arial" panose="020B0604020202020204"/>
                <a:ea typeface="Arial" panose="020B0604020202020204"/>
                <a:cs typeface="Arial" panose="020B0604020202020204"/>
              </a:rPr>
              <a:t>16</a:t>
            </a:r>
            <a:r>
              <a:rPr sz="12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个手环</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新增作业人员</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870" name="textbox 1870"/>
          <p:cNvSpPr/>
          <p:nvPr/>
        </p:nvSpPr>
        <p:spPr>
          <a:xfrm>
            <a:off x="9660711" y="1889913"/>
            <a:ext cx="1448435" cy="2526664"/>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59055" algn="l" rtl="0" eaLnBrk="0">
              <a:lnSpc>
                <a:spcPct val="95000"/>
              </a:lnSpc>
            </a:pPr>
            <a:r>
              <a:rPr sz="1400" b="1" kern="0" spc="-20" dirty="0">
                <a:solidFill>
                  <a:srgbClr val="5268A5">
                    <a:alpha val="100000"/>
                  </a:srgbClr>
                </a:solidFill>
                <a:latin typeface="宋体" panose="02010600030101010101" pitchFamily="2" charset="-122"/>
                <a:ea typeface="宋体" panose="02010600030101010101" pitchFamily="2" charset="-122"/>
                <a:cs typeface="宋体" panose="02010600030101010101" pitchFamily="2" charset="-122"/>
              </a:rPr>
              <a:t>作业信息</a:t>
            </a:r>
            <a:endParaRPr sz="14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4000"/>
              </a:lnSpc>
              <a:spcBef>
                <a:spcPts val="905"/>
              </a:spcBef>
            </a:pPr>
            <a:r>
              <a:rPr sz="1200" kern="0" spc="-2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空间作业基本信息</a:t>
            </a:r>
            <a:endParaRPr sz="12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5000"/>
              </a:lnSpc>
              <a:spcBef>
                <a:spcPts val="360"/>
              </a:spcBef>
            </a:pPr>
            <a:r>
              <a:rPr sz="1200" kern="0" spc="-2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空间作业人数</a:t>
            </a:r>
            <a:endParaRPr sz="12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空间工器具数量</a:t>
            </a:r>
            <a:endParaRPr sz="12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空间异常报警信息</a:t>
            </a:r>
            <a:endParaRPr sz="12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环境实时信息</a:t>
            </a:r>
            <a:endParaRPr sz="1200" dirty="0">
              <a:latin typeface="宋体" panose="02010600030101010101" pitchFamily="2" charset="-122"/>
              <a:ea typeface="宋体" panose="02010600030101010101" pitchFamily="2" charset="-122"/>
              <a:cs typeface="宋体" panose="02010600030101010101" pitchFamily="2" charset="-122"/>
            </a:endParaRPr>
          </a:p>
          <a:p>
            <a:pPr marL="47625" algn="l" rtl="0" eaLnBrk="0">
              <a:lnSpc>
                <a:spcPct val="95000"/>
              </a:lnSpc>
              <a:spcBef>
                <a:spcPts val="36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人员进出记录</a:t>
            </a:r>
            <a:endParaRPr sz="1200" dirty="0">
              <a:latin typeface="宋体" panose="02010600030101010101" pitchFamily="2" charset="-122"/>
              <a:ea typeface="宋体" panose="02010600030101010101" pitchFamily="2" charset="-122"/>
              <a:cs typeface="宋体" panose="02010600030101010101" pitchFamily="2" charset="-122"/>
            </a:endParaRPr>
          </a:p>
          <a:p>
            <a:pPr marL="22225" algn="l" rtl="0" eaLnBrk="0">
              <a:lnSpc>
                <a:spcPct val="95000"/>
              </a:lnSpc>
              <a:spcBef>
                <a:spcPts val="1570"/>
              </a:spcBef>
            </a:pPr>
            <a:r>
              <a:rPr sz="1400" b="1" kern="0" spc="-20" dirty="0">
                <a:solidFill>
                  <a:srgbClr val="40A693">
                    <a:alpha val="100000"/>
                  </a:srgbClr>
                </a:solidFill>
                <a:latin typeface="宋体" panose="02010600030101010101" pitchFamily="2" charset="-122"/>
                <a:ea typeface="宋体" panose="02010600030101010101" pitchFamily="2" charset="-122"/>
                <a:cs typeface="宋体" panose="02010600030101010101" pitchFamily="2" charset="-122"/>
              </a:rPr>
              <a:t>工器具管理</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94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工器具带入管理</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工器具带出管理</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872" name="textbox 187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874" name="picture 1874"/>
          <p:cNvPicPr>
            <a:picLocks noChangeAspect="1"/>
          </p:cNvPicPr>
          <p:nvPr/>
        </p:nvPicPr>
        <p:blipFill>
          <a:blip r:embed="rId1"/>
          <a:stretch>
            <a:fillRect/>
          </a:stretch>
        </p:blipFill>
        <p:spPr>
          <a:xfrm rot="21600000">
            <a:off x="5394959" y="4255007"/>
            <a:ext cx="1975104" cy="1502664"/>
          </a:xfrm>
          <a:prstGeom prst="rect">
            <a:avLst/>
          </a:prstGeom>
        </p:spPr>
      </p:pic>
      <p:pic>
        <p:nvPicPr>
          <p:cNvPr id="1876" name="picture 1876"/>
          <p:cNvPicPr>
            <a:picLocks noChangeAspect="1"/>
          </p:cNvPicPr>
          <p:nvPr/>
        </p:nvPicPr>
        <p:blipFill>
          <a:blip r:embed="rId2"/>
          <a:stretch>
            <a:fillRect/>
          </a:stretch>
        </p:blipFill>
        <p:spPr>
          <a:xfrm rot="21600000">
            <a:off x="7257246" y="1803384"/>
            <a:ext cx="1405451" cy="2067575"/>
          </a:xfrm>
          <a:prstGeom prst="rect">
            <a:avLst/>
          </a:prstGeom>
        </p:spPr>
      </p:pic>
      <p:pic>
        <p:nvPicPr>
          <p:cNvPr id="1878" name="picture 1878"/>
          <p:cNvPicPr>
            <a:picLocks noChangeAspect="1"/>
          </p:cNvPicPr>
          <p:nvPr/>
        </p:nvPicPr>
        <p:blipFill>
          <a:blip r:embed="rId3"/>
          <a:stretch>
            <a:fillRect/>
          </a:stretch>
        </p:blipFill>
        <p:spPr>
          <a:xfrm rot="21600000">
            <a:off x="4229100" y="1986724"/>
            <a:ext cx="1371600" cy="1888807"/>
          </a:xfrm>
          <a:prstGeom prst="rect">
            <a:avLst/>
          </a:prstGeom>
        </p:spPr>
      </p:pic>
      <p:sp>
        <p:nvSpPr>
          <p:cNvPr id="1880" name="textbox 1880"/>
          <p:cNvSpPr/>
          <p:nvPr/>
        </p:nvSpPr>
        <p:spPr>
          <a:xfrm>
            <a:off x="674154" y="1060970"/>
            <a:ext cx="4417695" cy="430530"/>
          </a:xfrm>
          <a:prstGeom prst="rect">
            <a:avLst/>
          </a:prstGeom>
          <a:noFill/>
          <a:ln w="0" cap="flat">
            <a:noFill/>
            <a:prstDash val="solid"/>
            <a:miter lim="0"/>
          </a:ln>
        </p:spPr>
        <p:txBody>
          <a:bodyPr vert="horz" wrap="square" lIns="0" tIns="0" rIns="0" bIns="0"/>
          <a:lstStyle/>
          <a:p>
            <a:pPr algn="l" rtl="0" eaLnBrk="0">
              <a:lnSpc>
                <a:spcPct val="9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80" dirty="0">
                <a:solidFill>
                  <a:srgbClr val="154158">
                    <a:alpha val="100000"/>
                  </a:srgbClr>
                </a:solidFill>
                <a:latin typeface="黑体" panose="02010609060101010101" charset="-122"/>
                <a:ea typeface="黑体" panose="02010609060101010101" charset="-122"/>
                <a:cs typeface="黑体" panose="02010609060101010101" charset="-122"/>
              </a:rPr>
              <a:t>密闭空间作业管理</a:t>
            </a:r>
            <a:r>
              <a:rPr sz="2700" b="1" kern="0" spc="80" dirty="0">
                <a:solidFill>
                  <a:srgbClr val="154158">
                    <a:alpha val="100000"/>
                  </a:srgbClr>
                </a:solidFill>
                <a:latin typeface="Arial" panose="020B0604020202020204"/>
                <a:ea typeface="Arial" panose="020B0604020202020204"/>
                <a:cs typeface="Arial" panose="020B0604020202020204"/>
              </a:rPr>
              <a:t>-</a:t>
            </a:r>
            <a:r>
              <a:rPr sz="2700" b="1" kern="0" spc="80" dirty="0">
                <a:solidFill>
                  <a:srgbClr val="154158">
                    <a:alpha val="100000"/>
                  </a:srgbClr>
                </a:solidFill>
                <a:latin typeface="黑体" panose="02010609060101010101" charset="-122"/>
                <a:ea typeface="黑体" panose="02010609060101010101" charset="-122"/>
                <a:cs typeface="黑体" panose="02010609060101010101" charset="-122"/>
              </a:rPr>
              <a:t>功能介绍</a:t>
            </a:r>
            <a:endParaRPr sz="2700" dirty="0">
              <a:latin typeface="黑体" panose="02010609060101010101" charset="-122"/>
              <a:ea typeface="黑体" panose="02010609060101010101" charset="-122"/>
              <a:cs typeface="黑体" panose="02010609060101010101" charset="-122"/>
            </a:endParaRPr>
          </a:p>
        </p:txBody>
      </p:sp>
      <p:sp>
        <p:nvSpPr>
          <p:cNvPr id="1882" name="textbox 1882"/>
          <p:cNvSpPr/>
          <p:nvPr/>
        </p:nvSpPr>
        <p:spPr>
          <a:xfrm>
            <a:off x="1678127" y="4944008"/>
            <a:ext cx="1552575" cy="1075055"/>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7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超员、超时作业；</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气体异常报警</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非法闯入报警；</a:t>
            </a:r>
            <a:endParaRPr sz="1200" dirty="0">
              <a:latin typeface="宋体" panose="02010600030101010101" pitchFamily="2" charset="-122"/>
              <a:ea typeface="宋体" panose="02010600030101010101" pitchFamily="2" charset="-122"/>
              <a:cs typeface="宋体" panose="02010600030101010101" pitchFamily="2" charset="-122"/>
            </a:endParaRPr>
          </a:p>
          <a:p>
            <a:pPr algn="r" rtl="0" eaLnBrk="0">
              <a:lnSpc>
                <a:spcPct val="94000"/>
              </a:lnSpc>
              <a:spcBef>
                <a:spcPts val="365"/>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8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违章行为（安全帽）</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300" dirty="0">
              <a:latin typeface="Arial" panose="020B0604020202020204"/>
              <a:ea typeface="Arial" panose="020B0604020202020204"/>
              <a:cs typeface="Arial" panose="020B0604020202020204"/>
            </a:endParaRPr>
          </a:p>
          <a:p>
            <a:pPr marL="12700" algn="l" rtl="0" eaLnBrk="0">
              <a:lnSpc>
                <a:spcPct val="95000"/>
              </a:lnSpc>
              <a:spcBef>
                <a:spcPts val="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设备低电报警；</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884" name="textbox 1884"/>
          <p:cNvSpPr/>
          <p:nvPr/>
        </p:nvSpPr>
        <p:spPr>
          <a:xfrm>
            <a:off x="5805677" y="5985357"/>
            <a:ext cx="5153025" cy="28575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设备功能展示</a:t>
            </a:r>
            <a:r>
              <a:rPr sz="17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800" kern="0" spc="40" baseline="3000" dirty="0">
                <a:solidFill>
                  <a:srgbClr val="000000">
                    <a:alpha val="100000"/>
                  </a:srgbClr>
                </a:solidFill>
                <a:latin typeface="Arial" panose="020B0604020202020204"/>
                <a:ea typeface="Arial" panose="020B0604020202020204"/>
                <a:cs typeface="Arial" panose="020B0604020202020204"/>
              </a:rPr>
              <a:t>•</a:t>
            </a:r>
            <a:r>
              <a:rPr sz="1100" kern="0" spc="40" dirty="0">
                <a:solidFill>
                  <a:srgbClr val="000000">
                    <a:alpha val="100000"/>
                  </a:srgbClr>
                </a:solidFill>
                <a:latin typeface="Arial" panose="020B0604020202020204"/>
                <a:ea typeface="Arial" panose="020B0604020202020204"/>
                <a:cs typeface="Arial" panose="020B0604020202020204"/>
              </a:rPr>
              <a:t>   </a:t>
            </a:r>
            <a:r>
              <a:rPr sz="1800" b="1" kern="0" spc="30" baseline="3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遗留检测及提醒</a:t>
            </a:r>
            <a:endParaRPr sz="1800" baseline="3000" dirty="0">
              <a:latin typeface="宋体" panose="02010600030101010101" pitchFamily="2" charset="-122"/>
              <a:ea typeface="宋体" panose="02010600030101010101" pitchFamily="2" charset="-122"/>
              <a:cs typeface="宋体" panose="02010600030101010101" pitchFamily="2" charset="-122"/>
            </a:endParaRPr>
          </a:p>
        </p:txBody>
      </p:sp>
      <p:sp>
        <p:nvSpPr>
          <p:cNvPr id="1886" name="textbox 1886"/>
          <p:cNvSpPr/>
          <p:nvPr/>
        </p:nvSpPr>
        <p:spPr>
          <a:xfrm>
            <a:off x="9696270" y="5030368"/>
            <a:ext cx="1106805" cy="85851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视频实时监控</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5"/>
              </a:spcBef>
            </a:pPr>
            <a:r>
              <a:rPr sz="1200" kern="0" spc="-30" dirty="0">
                <a:solidFill>
                  <a:srgbClr val="000000">
                    <a:alpha val="100000"/>
                  </a:srgbClr>
                </a:solidFill>
                <a:latin typeface="Arial" panose="020B0604020202020204"/>
                <a:ea typeface="Arial" panose="020B0604020202020204"/>
                <a:cs typeface="Arial" panose="020B0604020202020204"/>
              </a:rPr>
              <a:t>•</a:t>
            </a:r>
            <a:r>
              <a:rPr sz="1200" kern="0" spc="180" dirty="0">
                <a:solidFill>
                  <a:srgbClr val="000000">
                    <a:alpha val="100000"/>
                  </a:srgbClr>
                </a:solidFill>
                <a:latin typeface="Arial" panose="020B0604020202020204"/>
                <a:ea typeface="Arial" panose="020B0604020202020204"/>
                <a:cs typeface="Arial" panose="020B0604020202020204"/>
              </a:rPr>
              <a:t>  </a:t>
            </a:r>
            <a:r>
              <a:rPr sz="12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历史视频回放</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0000"/>
              </a:lnSpc>
            </a:pPr>
            <a:endParaRPr sz="1000" dirty="0">
              <a:latin typeface="Arial" panose="020B0604020202020204"/>
              <a:ea typeface="Arial" panose="020B0604020202020204"/>
              <a:cs typeface="Arial" panose="020B0604020202020204"/>
            </a:endParaRPr>
          </a:p>
          <a:p>
            <a:pPr algn="l" rtl="0" eaLnBrk="0">
              <a:lnSpc>
                <a:spcPct val="118000"/>
              </a:lnSpc>
            </a:pPr>
            <a:endParaRPr sz="300" dirty="0">
              <a:latin typeface="Arial" panose="020B0604020202020204"/>
              <a:ea typeface="Arial" panose="020B0604020202020204"/>
              <a:cs typeface="Arial" panose="020B0604020202020204"/>
            </a:endParaRPr>
          </a:p>
          <a:p>
            <a:pPr marL="121285" algn="l" rtl="0" eaLnBrk="0">
              <a:lnSpc>
                <a:spcPct val="95000"/>
              </a:lnSpc>
              <a:spcBef>
                <a:spcPts val="0"/>
              </a:spcBef>
            </a:pPr>
            <a:r>
              <a:rPr sz="1400" b="1" kern="0" spc="-20" dirty="0">
                <a:solidFill>
                  <a:srgbClr val="D99694">
                    <a:alpha val="100000"/>
                  </a:srgbClr>
                </a:solidFill>
                <a:latin typeface="宋体" panose="02010600030101010101" pitchFamily="2" charset="-122"/>
                <a:ea typeface="宋体" panose="02010600030101010101" pitchFamily="2" charset="-122"/>
                <a:cs typeface="宋体" panose="02010600030101010101" pitchFamily="2" charset="-122"/>
              </a:rPr>
              <a:t>作业结束</a:t>
            </a:r>
            <a:endParaRPr sz="1400" dirty="0">
              <a:latin typeface="宋体" panose="02010600030101010101" pitchFamily="2" charset="-122"/>
              <a:ea typeface="宋体" panose="02010600030101010101" pitchFamily="2" charset="-122"/>
              <a:cs typeface="宋体" panose="02010600030101010101" pitchFamily="2" charset="-122"/>
            </a:endParaRPr>
          </a:p>
        </p:txBody>
      </p:sp>
      <p:pic>
        <p:nvPicPr>
          <p:cNvPr id="1888" name="picture 1888"/>
          <p:cNvPicPr>
            <a:picLocks noChangeAspect="1"/>
          </p:cNvPicPr>
          <p:nvPr/>
        </p:nvPicPr>
        <p:blipFill>
          <a:blip r:embed="rId4"/>
          <a:stretch>
            <a:fillRect/>
          </a:stretch>
        </p:blipFill>
        <p:spPr>
          <a:xfrm rot="21600000">
            <a:off x="367237" y="918972"/>
            <a:ext cx="11504769" cy="61721"/>
          </a:xfrm>
          <a:prstGeom prst="rect">
            <a:avLst/>
          </a:prstGeom>
        </p:spPr>
      </p:pic>
      <p:pic>
        <p:nvPicPr>
          <p:cNvPr id="1890" name="picture 1890"/>
          <p:cNvPicPr>
            <a:picLocks noChangeAspect="1"/>
          </p:cNvPicPr>
          <p:nvPr/>
        </p:nvPicPr>
        <p:blipFill>
          <a:blip r:embed="rId5"/>
          <a:stretch>
            <a:fillRect/>
          </a:stretch>
        </p:blipFill>
        <p:spPr>
          <a:xfrm rot="21600000">
            <a:off x="749113" y="215462"/>
            <a:ext cx="734433" cy="643232"/>
          </a:xfrm>
          <a:prstGeom prst="rect">
            <a:avLst/>
          </a:prstGeom>
        </p:spPr>
      </p:pic>
      <p:sp>
        <p:nvSpPr>
          <p:cNvPr id="1892" name="textbox 1892"/>
          <p:cNvSpPr/>
          <p:nvPr/>
        </p:nvSpPr>
        <p:spPr>
          <a:xfrm>
            <a:off x="1678127" y="6040018"/>
            <a:ext cx="1122680" cy="41719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6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Arial" panose="020B0604020202020204"/>
                <a:ea typeface="Arial" panose="020B0604020202020204"/>
                <a:cs typeface="Arial" panose="020B0604020202020204"/>
              </a:rPr>
              <a:t>SOS</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求救报警</a:t>
            </a:r>
            <a:endParaRPr sz="12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5000"/>
              </a:lnSpc>
              <a:spcBef>
                <a:spcPts val="350"/>
              </a:spcBef>
            </a:pPr>
            <a:r>
              <a:rPr sz="1200" kern="0" spc="-20" dirty="0">
                <a:solidFill>
                  <a:srgbClr val="000000">
                    <a:alpha val="100000"/>
                  </a:srgbClr>
                </a:solidFill>
                <a:latin typeface="Arial" panose="020B0604020202020204"/>
                <a:ea typeface="Arial" panose="020B0604020202020204"/>
                <a:cs typeface="Arial" panose="020B0604020202020204"/>
              </a:rPr>
              <a:t>•</a:t>
            </a:r>
            <a:r>
              <a:rPr sz="1200" kern="0" spc="150" dirty="0">
                <a:solidFill>
                  <a:srgbClr val="000000">
                    <a:alpha val="100000"/>
                  </a:srgbClr>
                </a:solidFill>
                <a:latin typeface="Arial" panose="020B0604020202020204"/>
                <a:ea typeface="Arial" panose="020B0604020202020204"/>
                <a:cs typeface="Arial" panose="020B0604020202020204"/>
              </a:rPr>
              <a:t>  </a:t>
            </a:r>
            <a:r>
              <a:rPr sz="12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生命体征异常</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894" name="picture 1894"/>
          <p:cNvPicPr>
            <a:picLocks noChangeAspect="1"/>
          </p:cNvPicPr>
          <p:nvPr/>
        </p:nvPicPr>
        <p:blipFill>
          <a:blip r:embed="rId6"/>
          <a:stretch>
            <a:fillRect/>
          </a:stretch>
        </p:blipFill>
        <p:spPr>
          <a:xfrm rot="21600000">
            <a:off x="9072371" y="3602735"/>
            <a:ext cx="359664" cy="359664"/>
          </a:xfrm>
          <a:prstGeom prst="rect">
            <a:avLst/>
          </a:prstGeom>
        </p:spPr>
      </p:pic>
      <p:pic>
        <p:nvPicPr>
          <p:cNvPr id="1896" name="picture 1896"/>
          <p:cNvPicPr>
            <a:picLocks noChangeAspect="1"/>
          </p:cNvPicPr>
          <p:nvPr/>
        </p:nvPicPr>
        <p:blipFill>
          <a:blip r:embed="rId7"/>
          <a:stretch>
            <a:fillRect/>
          </a:stretch>
        </p:blipFill>
        <p:spPr>
          <a:xfrm rot="21600000">
            <a:off x="9072371" y="4703064"/>
            <a:ext cx="359664" cy="359664"/>
          </a:xfrm>
          <a:prstGeom prst="rect">
            <a:avLst/>
          </a:prstGeom>
        </p:spPr>
      </p:pic>
      <p:pic>
        <p:nvPicPr>
          <p:cNvPr id="1898" name="picture 1898"/>
          <p:cNvPicPr>
            <a:picLocks noChangeAspect="1"/>
          </p:cNvPicPr>
          <p:nvPr/>
        </p:nvPicPr>
        <p:blipFill>
          <a:blip r:embed="rId8"/>
          <a:stretch>
            <a:fillRect/>
          </a:stretch>
        </p:blipFill>
        <p:spPr>
          <a:xfrm rot="21600000">
            <a:off x="9072371" y="5615939"/>
            <a:ext cx="359664" cy="359663"/>
          </a:xfrm>
          <a:prstGeom prst="rect">
            <a:avLst/>
          </a:prstGeom>
        </p:spPr>
      </p:pic>
      <p:pic>
        <p:nvPicPr>
          <p:cNvPr id="1900" name="picture 1900"/>
          <p:cNvPicPr>
            <a:picLocks noChangeAspect="1"/>
          </p:cNvPicPr>
          <p:nvPr/>
        </p:nvPicPr>
        <p:blipFill>
          <a:blip r:embed="rId9"/>
          <a:stretch>
            <a:fillRect/>
          </a:stretch>
        </p:blipFill>
        <p:spPr>
          <a:xfrm rot="21600000">
            <a:off x="922350" y="1886711"/>
            <a:ext cx="359663" cy="359664"/>
          </a:xfrm>
          <a:prstGeom prst="rect">
            <a:avLst/>
          </a:prstGeom>
        </p:spPr>
      </p:pic>
      <p:pic>
        <p:nvPicPr>
          <p:cNvPr id="1902" name="picture 1902"/>
          <p:cNvPicPr>
            <a:picLocks noChangeAspect="1"/>
          </p:cNvPicPr>
          <p:nvPr/>
        </p:nvPicPr>
        <p:blipFill>
          <a:blip r:embed="rId10"/>
          <a:stretch>
            <a:fillRect/>
          </a:stretch>
        </p:blipFill>
        <p:spPr>
          <a:xfrm rot="21600000">
            <a:off x="915924" y="4553711"/>
            <a:ext cx="359663" cy="359664"/>
          </a:xfrm>
          <a:prstGeom prst="rect">
            <a:avLst/>
          </a:prstGeom>
        </p:spPr>
      </p:pic>
      <p:sp>
        <p:nvSpPr>
          <p:cNvPr id="1904" name="textbox 1904"/>
          <p:cNvSpPr/>
          <p:nvPr/>
        </p:nvSpPr>
        <p:spPr>
          <a:xfrm>
            <a:off x="9059671" y="1822196"/>
            <a:ext cx="385445" cy="381000"/>
          </a:xfrm>
          <a:prstGeom prst="rect">
            <a:avLst/>
          </a:prstGeom>
          <a:noFill/>
          <a:ln w="0" cap="flat">
            <a:noFill/>
            <a:prstDash val="solid"/>
            <a:miter lim="0"/>
          </a:ln>
        </p:spPr>
        <p:txBody>
          <a:bodyPr vert="horz" wrap="square" lIns="0" tIns="0" rIns="0" bIns="0"/>
          <a:lstStyle/>
          <a:p>
            <a:pPr algn="l" rtl="0" eaLnBrk="0">
              <a:lnSpc>
                <a:spcPct val="92000"/>
              </a:lnSpc>
            </a:pPr>
            <a:endParaRPr sz="100" dirty="0">
              <a:latin typeface="Arial" panose="020B0604020202020204"/>
              <a:ea typeface="Arial" panose="020B0604020202020204"/>
              <a:cs typeface="Arial" panose="020B0604020202020204"/>
            </a:endParaRPr>
          </a:p>
          <a:p>
            <a:pPr marL="12700" algn="l" rtl="0" eaLnBrk="0">
              <a:lnSpc>
                <a:spcPct val="86000"/>
              </a:lnSpc>
            </a:pPr>
            <a:r>
              <a:rPr sz="2700" kern="0" spc="120" dirty="0">
                <a:solidFill>
                  <a:srgbClr val="1E4A7E">
                    <a:alpha val="100000"/>
                  </a:srgbClr>
                </a:solidFill>
                <a:latin typeface="微软雅黑" panose="020B0503020204020204" charset="-122"/>
                <a:ea typeface="微软雅黑" panose="020B0503020204020204" charset="-122"/>
                <a:cs typeface="微软雅黑" panose="020B0503020204020204" charset="-122"/>
              </a:rPr>
              <a:t>品</a:t>
            </a:r>
            <a:endParaRPr sz="2700" dirty="0">
              <a:latin typeface="微软雅黑" panose="020B0503020204020204" charset="-122"/>
              <a:ea typeface="微软雅黑" panose="020B0503020204020204" charset="-122"/>
              <a:cs typeface="微软雅黑" panose="020B0503020204020204" charset="-122"/>
            </a:endParaRPr>
          </a:p>
        </p:txBody>
      </p:sp>
      <p:sp>
        <p:nvSpPr>
          <p:cNvPr id="1906" name="textbox 1906"/>
          <p:cNvSpPr/>
          <p:nvPr/>
        </p:nvSpPr>
        <p:spPr>
          <a:xfrm>
            <a:off x="9756976" y="4705046"/>
            <a:ext cx="735330" cy="22923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5000"/>
              </a:lnSpc>
            </a:pPr>
            <a:r>
              <a:rPr sz="1400" b="1" kern="0" spc="-20" dirty="0">
                <a:solidFill>
                  <a:srgbClr val="5E5CA2">
                    <a:alpha val="100000"/>
                  </a:srgbClr>
                </a:solidFill>
                <a:latin typeface="宋体" panose="02010600030101010101" pitchFamily="2" charset="-122"/>
                <a:ea typeface="宋体" panose="02010600030101010101" pitchFamily="2" charset="-122"/>
                <a:cs typeface="宋体" panose="02010600030101010101" pitchFamily="2" charset="-122"/>
              </a:rPr>
              <a:t>视频监控</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1908" name="textbox 1908"/>
          <p:cNvSpPr/>
          <p:nvPr/>
        </p:nvSpPr>
        <p:spPr>
          <a:xfrm>
            <a:off x="1679327" y="4604893"/>
            <a:ext cx="732155" cy="228600"/>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400" b="1" kern="0" spc="-30" dirty="0">
                <a:solidFill>
                  <a:srgbClr val="C0504D">
                    <a:alpha val="100000"/>
                  </a:srgbClr>
                </a:solidFill>
                <a:latin typeface="宋体" panose="02010600030101010101" pitchFamily="2" charset="-122"/>
                <a:ea typeface="宋体" panose="02010600030101010101" pitchFamily="2" charset="-122"/>
                <a:cs typeface="宋体" panose="02010600030101010101" pitchFamily="2" charset="-122"/>
              </a:rPr>
              <a:t>异常行为</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1910" name="textbox 1910"/>
          <p:cNvSpPr/>
          <p:nvPr/>
        </p:nvSpPr>
        <p:spPr>
          <a:xfrm>
            <a:off x="4765827" y="3941927"/>
            <a:ext cx="469265" cy="283209"/>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9000"/>
              </a:lnSpc>
            </a:pPr>
            <a:r>
              <a:rPr sz="17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外机</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912" name="textbox 1912"/>
          <p:cNvSpPr/>
          <p:nvPr/>
        </p:nvSpPr>
        <p:spPr>
          <a:xfrm>
            <a:off x="7844535" y="3861917"/>
            <a:ext cx="446405" cy="283209"/>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9000"/>
              </a:lnSpc>
            </a:pPr>
            <a:r>
              <a:rPr sz="17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内机</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1914" name="picture 1914"/>
          <p:cNvPicPr>
            <a:picLocks noChangeAspect="1"/>
          </p:cNvPicPr>
          <p:nvPr/>
        </p:nvPicPr>
        <p:blipFill>
          <a:blip r:embed="rId11"/>
          <a:stretch>
            <a:fillRect/>
          </a:stretch>
        </p:blipFill>
        <p:spPr>
          <a:xfrm rot="21600000">
            <a:off x="6029325" y="3155695"/>
            <a:ext cx="948690" cy="98298"/>
          </a:xfrm>
          <a:prstGeom prst="rect">
            <a:avLst/>
          </a:prstGeom>
        </p:spPr>
      </p:pic>
      <p:pic>
        <p:nvPicPr>
          <p:cNvPr id="1916" name="picture 1916"/>
          <p:cNvPicPr>
            <a:picLocks noChangeAspect="1"/>
          </p:cNvPicPr>
          <p:nvPr/>
        </p:nvPicPr>
        <p:blipFill>
          <a:blip r:embed="rId12"/>
          <a:stretch>
            <a:fillRect/>
          </a:stretch>
        </p:blipFill>
        <p:spPr>
          <a:xfrm rot="21600000">
            <a:off x="953130" y="3241968"/>
            <a:ext cx="297652" cy="297653"/>
          </a:xfrm>
          <a:prstGeom prst="rect">
            <a:avLst/>
          </a:prstGeom>
        </p:spPr>
      </p:pic>
      <p:sp>
        <p:nvSpPr>
          <p:cNvPr id="1918" name="textbox 1918"/>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-100-</a:t>
            </a:r>
            <a:endParaRPr sz="1200" dirty="0">
              <a:latin typeface="Arial" panose="020B0604020202020204"/>
              <a:ea typeface="Arial" panose="020B0604020202020204"/>
              <a:cs typeface="Arial" panose="020B0604020202020204"/>
            </a:endParaRPr>
          </a:p>
        </p:txBody>
      </p:sp>
      <p:sp>
        <p:nvSpPr>
          <p:cNvPr id="1920" name="rect 1920"/>
          <p:cNvSpPr/>
          <p:nvPr/>
        </p:nvSpPr>
        <p:spPr>
          <a:xfrm>
            <a:off x="5884163" y="3005328"/>
            <a:ext cx="44196" cy="97535"/>
          </a:xfrm>
          <a:prstGeom prst="rect">
            <a:avLst/>
          </a:prstGeom>
          <a:solidFill>
            <a:srgbClr val="E5E5E5">
              <a:alpha val="100000"/>
            </a:srgbClr>
          </a:solidFill>
          <a:ln w="0" cap="flat">
            <a:noFill/>
            <a:prstDash val="solid"/>
            <a:miter lim="0"/>
          </a:ln>
        </p:spPr>
        <p:txBody>
          <a:bodyPr rtlCol="0"/>
          <a:lstStyle/>
          <a:p>
            <a:pPr algn="ct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2" name="picture 1922"/>
          <p:cNvPicPr>
            <a:picLocks noChangeAspect="1"/>
          </p:cNvPicPr>
          <p:nvPr/>
        </p:nvPicPr>
        <p:blipFill>
          <a:blip r:embed="rId1"/>
          <a:stretch>
            <a:fillRect/>
          </a:stretch>
        </p:blipFill>
        <p:spPr>
          <a:xfrm rot="21600000">
            <a:off x="1371600" y="1066800"/>
            <a:ext cx="9718547" cy="5204459"/>
          </a:xfrm>
          <a:prstGeom prst="rect">
            <a:avLst/>
          </a:prstGeom>
        </p:spPr>
      </p:pic>
      <p:sp>
        <p:nvSpPr>
          <p:cNvPr id="1924" name="textbox 192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926" name="picture 1926"/>
          <p:cNvPicPr>
            <a:picLocks noChangeAspect="1"/>
          </p:cNvPicPr>
          <p:nvPr/>
        </p:nvPicPr>
        <p:blipFill>
          <a:blip r:embed="rId2"/>
          <a:stretch>
            <a:fillRect/>
          </a:stretch>
        </p:blipFill>
        <p:spPr>
          <a:xfrm rot="21600000">
            <a:off x="367237" y="918972"/>
            <a:ext cx="11504769" cy="61721"/>
          </a:xfrm>
          <a:prstGeom prst="rect">
            <a:avLst/>
          </a:prstGeom>
        </p:spPr>
      </p:pic>
      <p:pic>
        <p:nvPicPr>
          <p:cNvPr id="1928" name="picture 1928"/>
          <p:cNvPicPr>
            <a:picLocks noChangeAspect="1"/>
          </p:cNvPicPr>
          <p:nvPr/>
        </p:nvPicPr>
        <p:blipFill>
          <a:blip r:embed="rId3"/>
          <a:stretch>
            <a:fillRect/>
          </a:stretch>
        </p:blipFill>
        <p:spPr>
          <a:xfrm rot="21600000">
            <a:off x="749113" y="215462"/>
            <a:ext cx="734433" cy="643232"/>
          </a:xfrm>
          <a:prstGeom prst="rect">
            <a:avLst/>
          </a:prstGeom>
        </p:spPr>
      </p:pic>
      <p:sp>
        <p:nvSpPr>
          <p:cNvPr id="1930" name="textbox 1930"/>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2" name="textbox 1932"/>
          <p:cNvSpPr/>
          <p:nvPr/>
        </p:nvSpPr>
        <p:spPr>
          <a:xfrm>
            <a:off x="671315" y="1059064"/>
            <a:ext cx="10627359" cy="1437005"/>
          </a:xfrm>
          <a:prstGeom prst="rect">
            <a:avLst/>
          </a:prstGeom>
          <a:noFill/>
          <a:ln w="0" cap="flat">
            <a:noFill/>
            <a:prstDash val="solid"/>
            <a:miter lim="0"/>
          </a:ln>
        </p:spPr>
        <p:txBody>
          <a:bodyPr vert="horz" wrap="square" lIns="0" tIns="0" rIns="0" bIns="0"/>
          <a:lstStyle/>
          <a:p>
            <a:pPr algn="l" rtl="0" eaLnBrk="0">
              <a:lnSpc>
                <a:spcPct val="9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80" dirty="0">
                <a:solidFill>
                  <a:srgbClr val="154158">
                    <a:alpha val="100000"/>
                  </a:srgbClr>
                </a:solidFill>
                <a:latin typeface="黑体" panose="02010609060101010101" charset="-122"/>
                <a:ea typeface="黑体" panose="02010609060101010101" charset="-122"/>
                <a:cs typeface="黑体" panose="02010609060101010101" charset="-122"/>
              </a:rPr>
              <a:t>视频监控系统</a:t>
            </a:r>
            <a:endParaRPr sz="2700" dirty="0">
              <a:latin typeface="黑体" panose="02010609060101010101" charset="-122"/>
              <a:ea typeface="黑体" panose="02010609060101010101" charset="-122"/>
              <a:cs typeface="黑体" panose="02010609060101010101" charset="-122"/>
            </a:endParaRPr>
          </a:p>
          <a:p>
            <a:pPr algn="l" rtl="0" eaLnBrk="0">
              <a:lnSpc>
                <a:spcPct val="107000"/>
              </a:lnSpc>
            </a:pPr>
            <a:endParaRPr sz="1000" dirty="0">
              <a:latin typeface="Arial" panose="020B0604020202020204"/>
              <a:ea typeface="Arial" panose="020B0604020202020204"/>
              <a:cs typeface="Arial" panose="020B0604020202020204"/>
            </a:endParaRPr>
          </a:p>
          <a:p>
            <a:pPr algn="l" rtl="0" eaLnBrk="0">
              <a:lnSpc>
                <a:spcPct val="107000"/>
              </a:lnSpc>
            </a:pPr>
            <a:endParaRPr sz="400" dirty="0">
              <a:latin typeface="Arial" panose="020B0604020202020204"/>
              <a:ea typeface="Arial" panose="020B0604020202020204"/>
              <a:cs typeface="Arial" panose="020B0604020202020204"/>
            </a:endParaRPr>
          </a:p>
          <a:p>
            <a:pPr marL="285750" indent="342900" algn="l" rtl="0" eaLnBrk="0">
              <a:lnSpc>
                <a:spcPct val="150000"/>
              </a:lnSpc>
              <a:spcBef>
                <a:spcPts val="5"/>
              </a:spcBef>
            </a:pP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本项目共计设置</a:t>
            </a:r>
            <a:r>
              <a:rPr sz="1700" b="1" kern="0" spc="80" dirty="0">
                <a:solidFill>
                  <a:srgbClr val="154158">
                    <a:alpha val="100000"/>
                  </a:srgbClr>
                </a:solidFill>
                <a:latin typeface="Times New Roman" panose="02020603050405020304"/>
                <a:ea typeface="Times New Roman" panose="02020603050405020304"/>
                <a:cs typeface="Times New Roman" panose="02020603050405020304"/>
              </a:rPr>
              <a:t>50</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台摄像头，大致布置如下：本项目场内道路</a:t>
            </a:r>
            <a:r>
              <a:rPr sz="1700" b="1" kern="0" spc="80" dirty="0">
                <a:solidFill>
                  <a:srgbClr val="154158">
                    <a:alpha val="100000"/>
                  </a:srgbClr>
                </a:solidFill>
                <a:latin typeface="Times New Roman" panose="02020603050405020304"/>
                <a:ea typeface="Times New Roman" panose="02020603050405020304"/>
                <a:cs typeface="Times New Roman" panose="02020603050405020304"/>
              </a:rPr>
              <a:t>18</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a:t>
            </a:r>
            <a:r>
              <a:rPr sz="1700" kern="0" spc="-4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门岗及临时隔离门</a:t>
            </a:r>
            <a:r>
              <a:rPr sz="1700" b="1" kern="0" spc="80" dirty="0">
                <a:solidFill>
                  <a:srgbClr val="154158">
                    <a:alpha val="100000"/>
                  </a:srgbClr>
                </a:solidFill>
                <a:latin typeface="Times New Roman" panose="02020603050405020304"/>
                <a:ea typeface="Times New Roman" panose="02020603050405020304"/>
                <a:cs typeface="Times New Roman" panose="02020603050405020304"/>
              </a:rPr>
              <a:t>12</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台，堆场</a:t>
            </a:r>
            <a:r>
              <a:rPr sz="1700" b="1" kern="0" spc="80" dirty="0">
                <a:solidFill>
                  <a:srgbClr val="154158">
                    <a:alpha val="100000"/>
                  </a:srgbClr>
                </a:solidFill>
                <a:latin typeface="Times New Roman" panose="02020603050405020304"/>
                <a:ea typeface="Times New Roman" panose="02020603050405020304"/>
                <a:cs typeface="Times New Roman" panose="02020603050405020304"/>
              </a:rPr>
              <a:t>6</a:t>
            </a:r>
            <a:r>
              <a:rPr sz="1700" b="1" kern="0" spc="0" dirty="0">
                <a:solidFill>
                  <a:srgbClr val="154158">
                    <a:alpha val="100000"/>
                  </a:srgbClr>
                </a:solidFill>
                <a:latin typeface="Times New Roman" panose="02020603050405020304"/>
                <a:ea typeface="Times New Roman" panose="02020603050405020304"/>
                <a:cs typeface="Times New Roman" panose="02020603050405020304"/>
              </a:rPr>
              <a:t>  </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台、物资仓库</a:t>
            </a:r>
            <a:r>
              <a:rPr sz="1700" b="1" kern="0" spc="90" dirty="0">
                <a:solidFill>
                  <a:srgbClr val="154158">
                    <a:alpha val="100000"/>
                  </a:srgbClr>
                </a:solidFill>
                <a:latin typeface="Times New Roman" panose="02020603050405020304"/>
                <a:ea typeface="Times New Roman" panose="02020603050405020304"/>
                <a:cs typeface="Times New Roman" panose="02020603050405020304"/>
              </a:rPr>
              <a:t>2</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台、四期施工区域</a:t>
            </a:r>
            <a:r>
              <a:rPr sz="1700" b="1" kern="0" spc="90" dirty="0">
                <a:solidFill>
                  <a:srgbClr val="154158">
                    <a:alpha val="100000"/>
                  </a:srgbClr>
                </a:solidFill>
                <a:latin typeface="Times New Roman" panose="02020603050405020304"/>
                <a:ea typeface="Times New Roman" panose="02020603050405020304"/>
                <a:cs typeface="Times New Roman" panose="02020603050405020304"/>
              </a:rPr>
              <a:t>12</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台</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，并具备施工单位视频信号接入功能和接口。</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1934" name="picture 1934"/>
          <p:cNvPicPr>
            <a:picLocks noChangeAspect="1"/>
          </p:cNvPicPr>
          <p:nvPr/>
        </p:nvPicPr>
        <p:blipFill>
          <a:blip r:embed="rId1"/>
          <a:stretch>
            <a:fillRect/>
          </a:stretch>
        </p:blipFill>
        <p:spPr>
          <a:xfrm rot="21600000">
            <a:off x="6795516" y="4520183"/>
            <a:ext cx="5114544" cy="1667256"/>
          </a:xfrm>
          <a:prstGeom prst="rect">
            <a:avLst/>
          </a:prstGeom>
        </p:spPr>
      </p:pic>
      <p:pic>
        <p:nvPicPr>
          <p:cNvPr id="1936" name="picture 1936"/>
          <p:cNvPicPr>
            <a:picLocks noChangeAspect="1"/>
          </p:cNvPicPr>
          <p:nvPr/>
        </p:nvPicPr>
        <p:blipFill>
          <a:blip r:embed="rId2"/>
          <a:stretch>
            <a:fillRect/>
          </a:stretch>
        </p:blipFill>
        <p:spPr>
          <a:xfrm rot="21600000">
            <a:off x="7342630" y="2517648"/>
            <a:ext cx="4023359" cy="1744979"/>
          </a:xfrm>
          <a:prstGeom prst="rect">
            <a:avLst/>
          </a:prstGeom>
        </p:spPr>
      </p:pic>
      <p:pic>
        <p:nvPicPr>
          <p:cNvPr id="1938" name="picture 1938"/>
          <p:cNvPicPr>
            <a:picLocks noChangeAspect="1"/>
          </p:cNvPicPr>
          <p:nvPr/>
        </p:nvPicPr>
        <p:blipFill>
          <a:blip r:embed="rId3"/>
          <a:stretch>
            <a:fillRect/>
          </a:stretch>
        </p:blipFill>
        <p:spPr>
          <a:xfrm rot="21600000">
            <a:off x="5040991" y="2849862"/>
            <a:ext cx="1761111" cy="1966541"/>
          </a:xfrm>
          <a:prstGeom prst="rect">
            <a:avLst/>
          </a:prstGeom>
        </p:spPr>
      </p:pic>
      <p:sp>
        <p:nvSpPr>
          <p:cNvPr id="1940" name="textbox 194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942" name="picture 1942"/>
          <p:cNvPicPr>
            <a:picLocks noChangeAspect="1"/>
          </p:cNvPicPr>
          <p:nvPr/>
        </p:nvPicPr>
        <p:blipFill>
          <a:blip r:embed="rId4"/>
          <a:stretch>
            <a:fillRect/>
          </a:stretch>
        </p:blipFill>
        <p:spPr>
          <a:xfrm rot="21600000">
            <a:off x="3300983" y="2751255"/>
            <a:ext cx="972311" cy="1477409"/>
          </a:xfrm>
          <a:prstGeom prst="rect">
            <a:avLst/>
          </a:prstGeom>
        </p:spPr>
      </p:pic>
      <p:pic>
        <p:nvPicPr>
          <p:cNvPr id="1944" name="picture 1944"/>
          <p:cNvPicPr>
            <a:picLocks noChangeAspect="1"/>
          </p:cNvPicPr>
          <p:nvPr/>
        </p:nvPicPr>
        <p:blipFill>
          <a:blip r:embed="rId5"/>
          <a:stretch>
            <a:fillRect/>
          </a:stretch>
        </p:blipFill>
        <p:spPr>
          <a:xfrm rot="21600000">
            <a:off x="1054988" y="3566541"/>
            <a:ext cx="1282446" cy="666369"/>
          </a:xfrm>
          <a:prstGeom prst="rect">
            <a:avLst/>
          </a:prstGeom>
        </p:spPr>
      </p:pic>
      <p:pic>
        <p:nvPicPr>
          <p:cNvPr id="1946" name="picture 1946"/>
          <p:cNvPicPr>
            <a:picLocks noChangeAspect="1"/>
          </p:cNvPicPr>
          <p:nvPr/>
        </p:nvPicPr>
        <p:blipFill>
          <a:blip r:embed="rId6"/>
          <a:stretch>
            <a:fillRect/>
          </a:stretch>
        </p:blipFill>
        <p:spPr>
          <a:xfrm rot="21600000">
            <a:off x="367237" y="918972"/>
            <a:ext cx="11504769" cy="61721"/>
          </a:xfrm>
          <a:prstGeom prst="rect">
            <a:avLst/>
          </a:prstGeom>
        </p:spPr>
      </p:pic>
      <p:pic>
        <p:nvPicPr>
          <p:cNvPr id="1948" name="picture 1948"/>
          <p:cNvPicPr>
            <a:picLocks noChangeAspect="1"/>
          </p:cNvPicPr>
          <p:nvPr/>
        </p:nvPicPr>
        <p:blipFill>
          <a:blip r:embed="rId7"/>
          <a:stretch>
            <a:fillRect/>
          </a:stretch>
        </p:blipFill>
        <p:spPr>
          <a:xfrm rot="21600000">
            <a:off x="749113" y="215462"/>
            <a:ext cx="734433" cy="643232"/>
          </a:xfrm>
          <a:prstGeom prst="rect">
            <a:avLst/>
          </a:prstGeom>
        </p:spPr>
      </p:pic>
      <p:sp>
        <p:nvSpPr>
          <p:cNvPr id="1950" name="textbox 1950"/>
          <p:cNvSpPr/>
          <p:nvPr/>
        </p:nvSpPr>
        <p:spPr>
          <a:xfrm>
            <a:off x="1002398" y="4468393"/>
            <a:ext cx="1391285"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kern="0" spc="-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全彩筒型网络摄像机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952" name="textbox 1952"/>
          <p:cNvSpPr/>
          <p:nvPr/>
        </p:nvSpPr>
        <p:spPr>
          <a:xfrm>
            <a:off x="5208739" y="4937480"/>
            <a:ext cx="1297939"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kern="0" spc="-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全景</a:t>
            </a:r>
            <a:r>
              <a:rPr sz="1200" kern="0" spc="-10" dirty="0">
                <a:solidFill>
                  <a:srgbClr val="154158">
                    <a:alpha val="100000"/>
                  </a:srgbClr>
                </a:solidFill>
                <a:latin typeface="Times New Roman" panose="02020603050405020304"/>
                <a:ea typeface="Times New Roman" panose="02020603050405020304"/>
                <a:cs typeface="Times New Roman" panose="02020603050405020304"/>
              </a:rPr>
              <a:t>AR</a:t>
            </a:r>
            <a:r>
              <a:rPr sz="1200" kern="0" spc="-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鹰眼摄像机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954" name="textbox 1954"/>
          <p:cNvSpPr/>
          <p:nvPr/>
        </p:nvSpPr>
        <p:spPr>
          <a:xfrm>
            <a:off x="3278098" y="4468393"/>
            <a:ext cx="781684"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kern="0" spc="-2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球型摄像机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956" name="textbox 1956"/>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8" name="picture 1958"/>
          <p:cNvPicPr>
            <a:picLocks noChangeAspect="1"/>
          </p:cNvPicPr>
          <p:nvPr/>
        </p:nvPicPr>
        <p:blipFill>
          <a:blip r:embed="rId1"/>
          <a:stretch>
            <a:fillRect/>
          </a:stretch>
        </p:blipFill>
        <p:spPr>
          <a:xfrm rot="21600000">
            <a:off x="1981200" y="1903476"/>
            <a:ext cx="8199119" cy="3564635"/>
          </a:xfrm>
          <a:prstGeom prst="rect">
            <a:avLst/>
          </a:prstGeom>
        </p:spPr>
      </p:pic>
      <p:sp>
        <p:nvSpPr>
          <p:cNvPr id="1960" name="textbox 196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962" name="textbox 1962"/>
          <p:cNvSpPr/>
          <p:nvPr/>
        </p:nvSpPr>
        <p:spPr>
          <a:xfrm>
            <a:off x="672734" y="1057794"/>
            <a:ext cx="3940175" cy="42799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视频监控系统</a:t>
            </a:r>
            <a:r>
              <a:rPr sz="2700" b="1" kern="0" spc="7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全景鹰眼</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964" name="picture 1964"/>
          <p:cNvPicPr>
            <a:picLocks noChangeAspect="1"/>
          </p:cNvPicPr>
          <p:nvPr/>
        </p:nvPicPr>
        <p:blipFill>
          <a:blip r:embed="rId2"/>
          <a:stretch>
            <a:fillRect/>
          </a:stretch>
        </p:blipFill>
        <p:spPr>
          <a:xfrm rot="21600000">
            <a:off x="367237" y="918972"/>
            <a:ext cx="11504769" cy="61721"/>
          </a:xfrm>
          <a:prstGeom prst="rect">
            <a:avLst/>
          </a:prstGeom>
        </p:spPr>
      </p:pic>
      <p:pic>
        <p:nvPicPr>
          <p:cNvPr id="1966" name="picture 1966"/>
          <p:cNvPicPr>
            <a:picLocks noChangeAspect="1"/>
          </p:cNvPicPr>
          <p:nvPr/>
        </p:nvPicPr>
        <p:blipFill>
          <a:blip r:embed="rId3"/>
          <a:stretch>
            <a:fillRect/>
          </a:stretch>
        </p:blipFill>
        <p:spPr>
          <a:xfrm rot="21600000">
            <a:off x="749113" y="215462"/>
            <a:ext cx="734433" cy="643232"/>
          </a:xfrm>
          <a:prstGeom prst="rect">
            <a:avLst/>
          </a:prstGeom>
        </p:spPr>
      </p:pic>
      <p:sp>
        <p:nvSpPr>
          <p:cNvPr id="1968" name="textbox 1968"/>
          <p:cNvSpPr/>
          <p:nvPr/>
        </p:nvSpPr>
        <p:spPr>
          <a:xfrm>
            <a:off x="4832699" y="5765151"/>
            <a:ext cx="193103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0" dirty="0">
                <a:solidFill>
                  <a:srgbClr val="154158">
                    <a:alpha val="100000"/>
                  </a:srgbClr>
                </a:solidFill>
                <a:latin typeface="Times New Roman" panose="02020603050405020304"/>
                <a:ea typeface="Times New Roman" panose="02020603050405020304"/>
                <a:cs typeface="Times New Roman" panose="02020603050405020304"/>
              </a:rPr>
              <a:t>AR</a:t>
            </a:r>
            <a:r>
              <a:rPr sz="1500" kern="0" spc="1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全景鹰眼视频监控</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970" name="textbox 1970"/>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2" name="picture 1972"/>
          <p:cNvPicPr>
            <a:picLocks noChangeAspect="1"/>
          </p:cNvPicPr>
          <p:nvPr/>
        </p:nvPicPr>
        <p:blipFill>
          <a:blip r:embed="rId1"/>
          <a:stretch>
            <a:fillRect/>
          </a:stretch>
        </p:blipFill>
        <p:spPr>
          <a:xfrm rot="21600000">
            <a:off x="6060948" y="2101595"/>
            <a:ext cx="5218175" cy="3072384"/>
          </a:xfrm>
          <a:prstGeom prst="rect">
            <a:avLst/>
          </a:prstGeom>
        </p:spPr>
      </p:pic>
      <p:pic>
        <p:nvPicPr>
          <p:cNvPr id="1974" name="picture 1974"/>
          <p:cNvPicPr>
            <a:picLocks noChangeAspect="1"/>
          </p:cNvPicPr>
          <p:nvPr/>
        </p:nvPicPr>
        <p:blipFill>
          <a:blip r:embed="rId2"/>
          <a:stretch>
            <a:fillRect/>
          </a:stretch>
        </p:blipFill>
        <p:spPr>
          <a:xfrm rot="21600000">
            <a:off x="1295400" y="2057400"/>
            <a:ext cx="3845052" cy="3147059"/>
          </a:xfrm>
          <a:prstGeom prst="rect">
            <a:avLst/>
          </a:prstGeom>
        </p:spPr>
      </p:pic>
      <p:sp>
        <p:nvSpPr>
          <p:cNvPr id="1976" name="textbox 197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978" name="textbox 1978"/>
          <p:cNvSpPr/>
          <p:nvPr/>
        </p:nvSpPr>
        <p:spPr>
          <a:xfrm>
            <a:off x="2144850" y="5499721"/>
            <a:ext cx="7461884" cy="26542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890"/>
              </a:lnSpc>
            </a:pPr>
            <a:r>
              <a:rPr sz="2400" kern="0" spc="30" baseline="-6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俯视球机夜间视频监控</a:t>
            </a:r>
            <a:r>
              <a:rPr sz="1500" kern="0" spc="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2400" kern="0" spc="30" baseline="5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普通摄像机夜间视频监控</a:t>
            </a:r>
            <a:endParaRPr sz="2400" baseline="5000" dirty="0">
              <a:latin typeface="宋体" panose="02010600030101010101" pitchFamily="2" charset="-122"/>
              <a:ea typeface="宋体" panose="02010600030101010101" pitchFamily="2" charset="-122"/>
              <a:cs typeface="宋体" panose="02010600030101010101" pitchFamily="2" charset="-122"/>
            </a:endParaRPr>
          </a:p>
        </p:txBody>
      </p:sp>
      <p:sp>
        <p:nvSpPr>
          <p:cNvPr id="1980" name="textbox 1980"/>
          <p:cNvSpPr/>
          <p:nvPr/>
        </p:nvSpPr>
        <p:spPr>
          <a:xfrm>
            <a:off x="672734" y="1057794"/>
            <a:ext cx="3940175" cy="42799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视频监控系统</a:t>
            </a:r>
            <a:r>
              <a:rPr sz="2700" b="1" kern="0" spc="7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夜间监控</a:t>
            </a:r>
            <a:endParaRPr sz="2700" dirty="0">
              <a:latin typeface="宋体" panose="02010600030101010101" pitchFamily="2" charset="-122"/>
              <a:ea typeface="宋体" panose="02010600030101010101" pitchFamily="2" charset="-122"/>
              <a:cs typeface="宋体" panose="02010600030101010101" pitchFamily="2" charset="-122"/>
            </a:endParaRPr>
          </a:p>
        </p:txBody>
      </p:sp>
      <p:pic>
        <p:nvPicPr>
          <p:cNvPr id="1982" name="picture 1982"/>
          <p:cNvPicPr>
            <a:picLocks noChangeAspect="1"/>
          </p:cNvPicPr>
          <p:nvPr/>
        </p:nvPicPr>
        <p:blipFill>
          <a:blip r:embed="rId3"/>
          <a:stretch>
            <a:fillRect/>
          </a:stretch>
        </p:blipFill>
        <p:spPr>
          <a:xfrm rot="21600000">
            <a:off x="367237" y="918972"/>
            <a:ext cx="11504769" cy="61721"/>
          </a:xfrm>
          <a:prstGeom prst="rect">
            <a:avLst/>
          </a:prstGeom>
        </p:spPr>
      </p:pic>
      <p:pic>
        <p:nvPicPr>
          <p:cNvPr id="1984" name="picture 1984"/>
          <p:cNvPicPr>
            <a:picLocks noChangeAspect="1"/>
          </p:cNvPicPr>
          <p:nvPr/>
        </p:nvPicPr>
        <p:blipFill>
          <a:blip r:embed="rId4"/>
          <a:stretch>
            <a:fillRect/>
          </a:stretch>
        </p:blipFill>
        <p:spPr>
          <a:xfrm rot="21600000">
            <a:off x="749113" y="215462"/>
            <a:ext cx="734433" cy="643232"/>
          </a:xfrm>
          <a:prstGeom prst="rect">
            <a:avLst/>
          </a:prstGeom>
        </p:spPr>
      </p:pic>
      <p:sp>
        <p:nvSpPr>
          <p:cNvPr id="1986" name="textbox 1986"/>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104"/>
          <p:cNvPicPr>
            <a:picLocks noChangeAspect="1"/>
          </p:cNvPicPr>
          <p:nvPr/>
        </p:nvPicPr>
        <p:blipFill>
          <a:blip r:embed="rId1"/>
          <a:stretch>
            <a:fillRect/>
          </a:stretch>
        </p:blipFill>
        <p:spPr>
          <a:xfrm rot="21600000">
            <a:off x="4267200" y="1411223"/>
            <a:ext cx="7423404" cy="3022091"/>
          </a:xfrm>
          <a:prstGeom prst="rect">
            <a:avLst/>
          </a:prstGeom>
        </p:spPr>
      </p:pic>
      <p:sp>
        <p:nvSpPr>
          <p:cNvPr id="106" name="textbox 106"/>
          <p:cNvSpPr/>
          <p:nvPr/>
        </p:nvSpPr>
        <p:spPr>
          <a:xfrm>
            <a:off x="692104" y="1170914"/>
            <a:ext cx="3338195" cy="4471034"/>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27305" algn="l" rtl="0" eaLnBrk="0">
              <a:lnSpc>
                <a:spcPct val="100000"/>
              </a:lnSpc>
            </a:pPr>
            <a:r>
              <a:rPr sz="17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1.5 </a:t>
            </a:r>
            <a:r>
              <a:rPr sz="17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施工图牌</a:t>
            </a:r>
            <a:endParaRPr sz="1700" dirty="0">
              <a:latin typeface="宋体" panose="02010600030101010101" pitchFamily="2" charset="-122"/>
              <a:ea typeface="宋体" panose="02010600030101010101" pitchFamily="2" charset="-122"/>
              <a:cs typeface="宋体" panose="02010600030101010101" pitchFamily="2" charset="-122"/>
            </a:endParaRPr>
          </a:p>
          <a:p>
            <a:pPr marL="299085" indent="-276225" algn="l" rtl="0" eaLnBrk="0">
              <a:lnSpc>
                <a:spcPct val="106000"/>
              </a:lnSpc>
              <a:spcBef>
                <a:spcPts val="14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各施工区域应设置施工图牌，框、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柱材质均为不锈钢，设置于各施</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工区域入口处。图牌材料为平直</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板材覆户外写真，颜色为白色。</a:t>
            </a:r>
            <a:endParaRPr sz="1500" dirty="0">
              <a:latin typeface="宋体" panose="02010600030101010101" pitchFamily="2" charset="-122"/>
              <a:ea typeface="宋体" panose="02010600030101010101" pitchFamily="2" charset="-122"/>
              <a:cs typeface="宋体" panose="02010600030101010101" pitchFamily="2" charset="-122"/>
            </a:endParaRPr>
          </a:p>
          <a:p>
            <a:pPr marL="303530" indent="15240" algn="l" rtl="0" eaLnBrk="0">
              <a:lnSpc>
                <a:spcPct val="104000"/>
              </a:lnSpc>
              <a:spcBef>
                <a:spcPts val="15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图牌形式为竖式长方形，尺寸</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120</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80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（长×宽</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内容</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与前述一致。</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43000"/>
              </a:lnSpc>
            </a:pPr>
            <a:endParaRPr sz="1000" dirty="0">
              <a:latin typeface="Arial" panose="020B0604020202020204"/>
              <a:ea typeface="Arial" panose="020B0604020202020204"/>
              <a:cs typeface="Arial" panose="020B0604020202020204"/>
            </a:endParaRPr>
          </a:p>
          <a:p>
            <a:pPr marL="22860" algn="l" rtl="0" eaLnBrk="0">
              <a:lnSpc>
                <a:spcPts val="1975"/>
              </a:lnSpc>
              <a:spcBef>
                <a:spcPts val="45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20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图牌内容应至少包括：</a:t>
            </a:r>
            <a:endParaRPr sz="1500" dirty="0">
              <a:latin typeface="宋体" panose="02010600030101010101" pitchFamily="2" charset="-122"/>
              <a:ea typeface="宋体" panose="02010600030101010101" pitchFamily="2" charset="-122"/>
              <a:cs typeface="宋体" panose="02010600030101010101" pitchFamily="2" charset="-122"/>
            </a:endParaRPr>
          </a:p>
          <a:p>
            <a:pPr marL="13335" algn="l" rtl="0" eaLnBrk="0">
              <a:lnSpc>
                <a:spcPct val="99000"/>
              </a:lnSpc>
              <a:spcBef>
                <a:spcPts val="110"/>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a:t>
            </a:r>
            <a:r>
              <a:rPr sz="1500" kern="0" spc="4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安全生产牌</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②</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文明施工牌</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③</a:t>
            </a:r>
            <a:r>
              <a:rPr sz="1500" kern="0" spc="5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管理人员名单牌</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④</a:t>
            </a:r>
            <a:r>
              <a:rPr sz="1500" kern="0" spc="5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消防保卫牌</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⑤</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环境保护牌</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⑥</a:t>
            </a:r>
            <a:r>
              <a:rPr sz="1500" kern="0" spc="4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施工现场总平面布置图</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240"/>
              </a:spcBef>
            </a:pP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⑦</a:t>
            </a:r>
            <a:r>
              <a:rPr sz="1500" kern="0" spc="4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施工现场消防平面</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布置图</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08" name="textbox 10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0" name="picture 110"/>
          <p:cNvPicPr>
            <a:picLocks noChangeAspect="1"/>
          </p:cNvPicPr>
          <p:nvPr/>
        </p:nvPicPr>
        <p:blipFill>
          <a:blip r:embed="rId2"/>
          <a:stretch>
            <a:fillRect/>
          </a:stretch>
        </p:blipFill>
        <p:spPr>
          <a:xfrm rot="21600000">
            <a:off x="367237" y="918972"/>
            <a:ext cx="11504769" cy="61721"/>
          </a:xfrm>
          <a:prstGeom prst="rect">
            <a:avLst/>
          </a:prstGeom>
        </p:spPr>
      </p:pic>
      <p:pic>
        <p:nvPicPr>
          <p:cNvPr id="112" name="picture 112"/>
          <p:cNvPicPr>
            <a:picLocks noChangeAspect="1"/>
          </p:cNvPicPr>
          <p:nvPr/>
        </p:nvPicPr>
        <p:blipFill>
          <a:blip r:embed="rId3"/>
          <a:stretch>
            <a:fillRect/>
          </a:stretch>
        </p:blipFill>
        <p:spPr>
          <a:xfrm rot="21600000">
            <a:off x="749113" y="215462"/>
            <a:ext cx="734433" cy="643232"/>
          </a:xfrm>
          <a:prstGeom prst="rect">
            <a:avLst/>
          </a:prstGeom>
        </p:spPr>
      </p:pic>
      <p:sp>
        <p:nvSpPr>
          <p:cNvPr id="114" name="textbox 114"/>
          <p:cNvSpPr/>
          <p:nvPr/>
        </p:nvSpPr>
        <p:spPr>
          <a:xfrm>
            <a:off x="5995060" y="6430924"/>
            <a:ext cx="207009"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8" name="textbox 1988"/>
          <p:cNvSpPr/>
          <p:nvPr/>
        </p:nvSpPr>
        <p:spPr>
          <a:xfrm>
            <a:off x="686578" y="1057794"/>
            <a:ext cx="9410065" cy="1365250"/>
          </a:xfrm>
          <a:prstGeom prst="rect">
            <a:avLst/>
          </a:prstGeom>
          <a:no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2700" algn="l" rtl="0" eaLnBrk="0">
              <a:lnSpc>
                <a:spcPct val="98000"/>
              </a:lnSpc>
            </a:pPr>
            <a:r>
              <a:rPr sz="2700" b="1"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慧眼</a:t>
            </a:r>
            <a:r>
              <a:rPr sz="2700" b="1" kern="0" spc="0" dirty="0">
                <a:solidFill>
                  <a:srgbClr val="154158">
                    <a:alpha val="100000"/>
                  </a:srgbClr>
                </a:solidFill>
                <a:latin typeface="Times New Roman" panose="02020603050405020304"/>
                <a:ea typeface="Times New Roman" panose="02020603050405020304"/>
                <a:cs typeface="Times New Roman" panose="02020603050405020304"/>
              </a:rPr>
              <a:t>AI</a:t>
            </a:r>
            <a:r>
              <a:rPr sz="2700" b="1"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系统</a:t>
            </a:r>
            <a:endParaRPr sz="2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1000" dirty="0">
              <a:latin typeface="Arial" panose="020B0604020202020204"/>
              <a:ea typeface="Arial" panose="020B0604020202020204"/>
              <a:cs typeface="Arial" panose="020B0604020202020204"/>
            </a:endParaRPr>
          </a:p>
          <a:p>
            <a:pPr marL="747395" indent="352425" algn="l" rtl="0" eaLnBrk="0">
              <a:lnSpc>
                <a:spcPct val="150000"/>
              </a:lnSpc>
              <a:spcBef>
                <a:spcPts val="5"/>
              </a:spcBef>
            </a:pPr>
            <a:r>
              <a:rPr sz="1700" b="1" kern="0" spc="0" dirty="0">
                <a:solidFill>
                  <a:srgbClr val="154158">
                    <a:alpha val="100000"/>
                  </a:srgbClr>
                </a:solidFill>
                <a:latin typeface="Times New Roman" panose="02020603050405020304"/>
                <a:ea typeface="Times New Roman" panose="02020603050405020304"/>
                <a:cs typeface="Times New Roman" panose="02020603050405020304"/>
              </a:rPr>
              <a:t>AI</a:t>
            </a:r>
            <a:r>
              <a:rPr sz="1700" b="1" kern="0" spc="1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识别通过分析视频图像信息，识别施工现场人员作业行为、现场设施状态等</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，变</a:t>
            </a:r>
            <a:r>
              <a:rPr sz="1700" kern="0" spc="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被动查看为主动上报，及时发现工程施工问题，记录工程重要信息。</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1990" name="picture 1990"/>
          <p:cNvPicPr>
            <a:picLocks noChangeAspect="1"/>
          </p:cNvPicPr>
          <p:nvPr/>
        </p:nvPicPr>
        <p:blipFill>
          <a:blip r:embed="rId1"/>
          <a:stretch>
            <a:fillRect/>
          </a:stretch>
        </p:blipFill>
        <p:spPr>
          <a:xfrm rot="21600000">
            <a:off x="1272539" y="3268979"/>
            <a:ext cx="4471415" cy="2497836"/>
          </a:xfrm>
          <a:prstGeom prst="rect">
            <a:avLst/>
          </a:prstGeom>
        </p:spPr>
      </p:pic>
      <p:pic>
        <p:nvPicPr>
          <p:cNvPr id="1992" name="picture 1992"/>
          <p:cNvPicPr>
            <a:picLocks noChangeAspect="1"/>
          </p:cNvPicPr>
          <p:nvPr/>
        </p:nvPicPr>
        <p:blipFill>
          <a:blip r:embed="rId2"/>
          <a:stretch>
            <a:fillRect/>
          </a:stretch>
        </p:blipFill>
        <p:spPr>
          <a:xfrm rot="21600000">
            <a:off x="7546847" y="3393947"/>
            <a:ext cx="3451859" cy="1091184"/>
          </a:xfrm>
          <a:prstGeom prst="rect">
            <a:avLst/>
          </a:prstGeom>
        </p:spPr>
      </p:pic>
      <p:sp>
        <p:nvSpPr>
          <p:cNvPr id="1994" name="textbox 199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996" name="picture 1996"/>
          <p:cNvPicPr>
            <a:picLocks noChangeAspect="1"/>
          </p:cNvPicPr>
          <p:nvPr/>
        </p:nvPicPr>
        <p:blipFill>
          <a:blip r:embed="rId3"/>
          <a:stretch>
            <a:fillRect/>
          </a:stretch>
        </p:blipFill>
        <p:spPr>
          <a:xfrm rot="21600000">
            <a:off x="8345423" y="5129784"/>
            <a:ext cx="2013204" cy="961644"/>
          </a:xfrm>
          <a:prstGeom prst="rect">
            <a:avLst/>
          </a:prstGeom>
        </p:spPr>
      </p:pic>
      <p:pic>
        <p:nvPicPr>
          <p:cNvPr id="1998" name="picture 1998"/>
          <p:cNvPicPr>
            <a:picLocks noChangeAspect="1"/>
          </p:cNvPicPr>
          <p:nvPr/>
        </p:nvPicPr>
        <p:blipFill>
          <a:blip r:embed="rId4"/>
          <a:stretch>
            <a:fillRect/>
          </a:stretch>
        </p:blipFill>
        <p:spPr>
          <a:xfrm rot="21600000">
            <a:off x="6134518" y="4954959"/>
            <a:ext cx="1311449" cy="896547"/>
          </a:xfrm>
          <a:prstGeom prst="rect">
            <a:avLst/>
          </a:prstGeom>
        </p:spPr>
      </p:pic>
      <p:pic>
        <p:nvPicPr>
          <p:cNvPr id="2000" name="picture 2000"/>
          <p:cNvPicPr>
            <a:picLocks noChangeAspect="1"/>
          </p:cNvPicPr>
          <p:nvPr/>
        </p:nvPicPr>
        <p:blipFill>
          <a:blip r:embed="rId5"/>
          <a:stretch>
            <a:fillRect/>
          </a:stretch>
        </p:blipFill>
        <p:spPr>
          <a:xfrm rot="21600000">
            <a:off x="6159366" y="3557405"/>
            <a:ext cx="1077226" cy="1000966"/>
          </a:xfrm>
          <a:prstGeom prst="rect">
            <a:avLst/>
          </a:prstGeom>
        </p:spPr>
      </p:pic>
      <p:pic>
        <p:nvPicPr>
          <p:cNvPr id="2002" name="picture 2002"/>
          <p:cNvPicPr>
            <a:picLocks noChangeAspect="1"/>
          </p:cNvPicPr>
          <p:nvPr/>
        </p:nvPicPr>
        <p:blipFill>
          <a:blip r:embed="rId6"/>
          <a:stretch>
            <a:fillRect/>
          </a:stretch>
        </p:blipFill>
        <p:spPr>
          <a:xfrm rot="21600000">
            <a:off x="367237" y="918972"/>
            <a:ext cx="11504769" cy="61721"/>
          </a:xfrm>
          <a:prstGeom prst="rect">
            <a:avLst/>
          </a:prstGeom>
        </p:spPr>
      </p:pic>
      <p:pic>
        <p:nvPicPr>
          <p:cNvPr id="2004" name="picture 2004"/>
          <p:cNvPicPr>
            <a:picLocks noChangeAspect="1"/>
          </p:cNvPicPr>
          <p:nvPr/>
        </p:nvPicPr>
        <p:blipFill>
          <a:blip r:embed="rId7"/>
          <a:stretch>
            <a:fillRect/>
          </a:stretch>
        </p:blipFill>
        <p:spPr>
          <a:xfrm rot="21600000">
            <a:off x="749113" y="215462"/>
            <a:ext cx="734433" cy="643232"/>
          </a:xfrm>
          <a:prstGeom prst="rect">
            <a:avLst/>
          </a:prstGeom>
        </p:spPr>
      </p:pic>
      <p:sp>
        <p:nvSpPr>
          <p:cNvPr id="2006" name="textbox 2006"/>
          <p:cNvSpPr/>
          <p:nvPr/>
        </p:nvSpPr>
        <p:spPr>
          <a:xfrm>
            <a:off x="8713530" y="6140436"/>
            <a:ext cx="1333500"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智能识别相机</a:t>
            </a:r>
            <a:r>
              <a:rPr sz="1500" kern="0" spc="70" dirty="0">
                <a:solidFill>
                  <a:srgbClr val="154158">
                    <a:alpha val="100000"/>
                  </a:srgbClr>
                </a:solidFill>
                <a:latin typeface="Times New Roman" panose="02020603050405020304"/>
                <a:ea typeface="Times New Roman" panose="02020603050405020304"/>
                <a:cs typeface="Times New Roman" panose="02020603050405020304"/>
              </a:rPr>
              <a:t>3</a:t>
            </a:r>
            <a:endParaRPr sz="1500" dirty="0">
              <a:latin typeface="Times New Roman" panose="02020603050405020304"/>
              <a:ea typeface="Times New Roman" panose="02020603050405020304"/>
              <a:cs typeface="Times New Roman" panose="02020603050405020304"/>
            </a:endParaRPr>
          </a:p>
        </p:txBody>
      </p:sp>
      <p:sp>
        <p:nvSpPr>
          <p:cNvPr id="2008" name="textbox 2008"/>
          <p:cNvSpPr/>
          <p:nvPr/>
        </p:nvSpPr>
        <p:spPr>
          <a:xfrm>
            <a:off x="6187501" y="4749786"/>
            <a:ext cx="1333500"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智能识别相机</a:t>
            </a:r>
            <a:r>
              <a:rPr sz="1500" kern="0" spc="70" dirty="0">
                <a:solidFill>
                  <a:srgbClr val="154158">
                    <a:alpha val="100000"/>
                  </a:srgbClr>
                </a:solidFill>
                <a:latin typeface="Times New Roman" panose="02020603050405020304"/>
                <a:ea typeface="Times New Roman" panose="02020603050405020304"/>
                <a:cs typeface="Times New Roman" panose="02020603050405020304"/>
              </a:rPr>
              <a:t>1</a:t>
            </a:r>
            <a:endParaRPr sz="1500" dirty="0">
              <a:latin typeface="Times New Roman" panose="02020603050405020304"/>
              <a:ea typeface="Times New Roman" panose="02020603050405020304"/>
              <a:cs typeface="Times New Roman" panose="02020603050405020304"/>
            </a:endParaRPr>
          </a:p>
        </p:txBody>
      </p:sp>
      <p:sp>
        <p:nvSpPr>
          <p:cNvPr id="2010" name="textbox 2010"/>
          <p:cNvSpPr/>
          <p:nvPr/>
        </p:nvSpPr>
        <p:spPr>
          <a:xfrm>
            <a:off x="6187501" y="6140436"/>
            <a:ext cx="1333500"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智能识别相机</a:t>
            </a:r>
            <a:r>
              <a:rPr sz="1500" kern="0" spc="70" dirty="0">
                <a:solidFill>
                  <a:srgbClr val="154158">
                    <a:alpha val="100000"/>
                  </a:srgbClr>
                </a:solidFill>
                <a:latin typeface="Times New Roman" panose="02020603050405020304"/>
                <a:ea typeface="Times New Roman" panose="02020603050405020304"/>
                <a:cs typeface="Times New Roman" panose="02020603050405020304"/>
              </a:rPr>
              <a:t>2</a:t>
            </a:r>
            <a:endParaRPr sz="1500" dirty="0">
              <a:latin typeface="Times New Roman" panose="02020603050405020304"/>
              <a:ea typeface="Times New Roman" panose="02020603050405020304"/>
              <a:cs typeface="Times New Roman" panose="02020603050405020304"/>
            </a:endParaRPr>
          </a:p>
        </p:txBody>
      </p:sp>
      <p:sp>
        <p:nvSpPr>
          <p:cNvPr id="2012" name="textbox 2012"/>
          <p:cNvSpPr/>
          <p:nvPr/>
        </p:nvSpPr>
        <p:spPr>
          <a:xfrm>
            <a:off x="8426164" y="4655171"/>
            <a:ext cx="125412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0" dirty="0">
                <a:solidFill>
                  <a:srgbClr val="154158">
                    <a:alpha val="100000"/>
                  </a:srgbClr>
                </a:solidFill>
                <a:latin typeface="Times New Roman" panose="02020603050405020304"/>
                <a:ea typeface="Times New Roman" panose="02020603050405020304"/>
                <a:cs typeface="Times New Roman" panose="02020603050405020304"/>
              </a:rPr>
              <a:t>AI</a:t>
            </a:r>
            <a:r>
              <a:rPr sz="1500" kern="0" spc="11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超脑服务器</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014" name="textbox 2014"/>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6" name="picture 2016"/>
          <p:cNvPicPr>
            <a:picLocks noChangeAspect="1"/>
          </p:cNvPicPr>
          <p:nvPr/>
        </p:nvPicPr>
        <p:blipFill>
          <a:blip r:embed="rId1"/>
          <a:stretch>
            <a:fillRect/>
          </a:stretch>
        </p:blipFill>
        <p:spPr>
          <a:xfrm rot="21600000">
            <a:off x="1676400" y="2743200"/>
            <a:ext cx="8244840" cy="3729228"/>
          </a:xfrm>
          <a:prstGeom prst="rect">
            <a:avLst/>
          </a:prstGeom>
        </p:spPr>
      </p:pic>
      <p:sp>
        <p:nvSpPr>
          <p:cNvPr id="2018" name="textbox 2018"/>
          <p:cNvSpPr/>
          <p:nvPr/>
        </p:nvSpPr>
        <p:spPr>
          <a:xfrm>
            <a:off x="686578" y="1057794"/>
            <a:ext cx="10005059" cy="1678939"/>
          </a:xfrm>
          <a:prstGeom prst="rect">
            <a:avLst/>
          </a:prstGeom>
          <a:noFill/>
          <a:ln w="0" cap="flat">
            <a:noFill/>
            <a:prstDash val="solid"/>
            <a:miter lim="0"/>
          </a:ln>
        </p:spPr>
        <p:txBody>
          <a:bodyPr vert="horz" wrap="square" lIns="0" tIns="0" rIns="0" bIns="0"/>
          <a:lstStyle/>
          <a:p>
            <a:pPr algn="l" rtl="0" eaLnBrk="0">
              <a:lnSpc>
                <a:spcPct val="94000"/>
              </a:lnSpc>
            </a:pPr>
            <a:endParaRPr sz="100" dirty="0">
              <a:latin typeface="Arial" panose="020B0604020202020204"/>
              <a:ea typeface="Arial" panose="020B0604020202020204"/>
              <a:cs typeface="Arial" panose="020B0604020202020204"/>
            </a:endParaRPr>
          </a:p>
          <a:p>
            <a:pPr marL="12700" algn="l" rtl="0" eaLnBrk="0">
              <a:lnSpc>
                <a:spcPct val="97000"/>
              </a:lnSpc>
            </a:pPr>
            <a:r>
              <a:rPr sz="2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慧眼</a:t>
            </a:r>
            <a:r>
              <a:rPr sz="2700" b="1" kern="0" spc="0" dirty="0">
                <a:solidFill>
                  <a:srgbClr val="154158">
                    <a:alpha val="100000"/>
                  </a:srgbClr>
                </a:solidFill>
                <a:latin typeface="Times New Roman" panose="02020603050405020304"/>
                <a:ea typeface="Times New Roman" panose="02020603050405020304"/>
                <a:cs typeface="Times New Roman" panose="02020603050405020304"/>
              </a:rPr>
              <a:t>AI</a:t>
            </a:r>
            <a:r>
              <a:rPr sz="2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系统</a:t>
            </a:r>
            <a:r>
              <a:rPr sz="2700" b="1" kern="0" spc="9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安全帽、着装、违章智能</a:t>
            </a:r>
            <a:r>
              <a:rPr sz="2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识别</a:t>
            </a:r>
            <a:endParaRPr sz="2700" dirty="0">
              <a:latin typeface="宋体" panose="02010600030101010101" pitchFamily="2" charset="-122"/>
              <a:ea typeface="宋体" panose="02010600030101010101" pitchFamily="2" charset="-122"/>
              <a:cs typeface="宋体" panose="02010600030101010101" pitchFamily="2" charset="-122"/>
            </a:endParaRPr>
          </a:p>
          <a:p>
            <a:pPr marL="784860" indent="-276860" algn="l" rtl="0" eaLnBrk="0">
              <a:lnSpc>
                <a:spcPct val="131000"/>
              </a:lnSpc>
              <a:spcBef>
                <a:spcPts val="1145"/>
              </a:spcBef>
            </a:pPr>
            <a:r>
              <a:rPr sz="1700" kern="0" spc="100" dirty="0">
                <a:solidFill>
                  <a:srgbClr val="154158">
                    <a:alpha val="100000"/>
                  </a:srgbClr>
                </a:solidFill>
                <a:latin typeface="Wingdings" panose="05000000000000000000"/>
                <a:ea typeface="Wingdings" panose="05000000000000000000"/>
                <a:cs typeface="Wingdings" panose="05000000000000000000"/>
              </a:rPr>
              <a:t>l</a:t>
            </a:r>
            <a:r>
              <a:rPr sz="1700" kern="0" spc="-720" dirty="0">
                <a:solidFill>
                  <a:srgbClr val="154158">
                    <a:alpha val="100000"/>
                  </a:srgbClr>
                </a:solidFill>
                <a:latin typeface="Wingdings" panose="05000000000000000000"/>
                <a:ea typeface="Wingdings" panose="05000000000000000000"/>
                <a:cs typeface="Wingdings" panose="05000000000000000000"/>
              </a:rPr>
              <a:t> </a:t>
            </a:r>
            <a:r>
              <a:rPr sz="1700" b="1" kern="0" spc="1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利用</a:t>
            </a:r>
            <a:r>
              <a:rPr sz="1700" b="1" kern="0" spc="0" dirty="0">
                <a:solidFill>
                  <a:srgbClr val="154158">
                    <a:alpha val="100000"/>
                  </a:srgbClr>
                </a:solidFill>
                <a:latin typeface="Times New Roman" panose="02020603050405020304"/>
                <a:ea typeface="Times New Roman" panose="02020603050405020304"/>
                <a:cs typeface="Times New Roman" panose="02020603050405020304"/>
              </a:rPr>
              <a:t>AI</a:t>
            </a:r>
            <a:r>
              <a:rPr sz="1700" b="1" kern="0" spc="1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技术进一步提升管理</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效能，加强厂区入口习惯性违章（比如未佩戴安全帽）管理，实</a:t>
            </a:r>
            <a:r>
              <a:rPr sz="1700" kern="0" spc="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现未佩戴安全帽自动弹框告警，</a:t>
            </a:r>
            <a:r>
              <a:rPr sz="1700" kern="0" spc="-3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自动判别单位及其统计。</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900" dirty="0">
              <a:latin typeface="Arial" panose="020B0604020202020204"/>
              <a:ea typeface="Arial" panose="020B0604020202020204"/>
              <a:cs typeface="Arial" panose="020B0604020202020204"/>
            </a:endParaRPr>
          </a:p>
          <a:p>
            <a:pPr marL="508000" algn="l" rtl="0" eaLnBrk="0">
              <a:lnSpc>
                <a:spcPts val="2225"/>
              </a:lnSpc>
              <a:spcBef>
                <a:spcPts val="5"/>
              </a:spcBef>
            </a:pPr>
            <a:r>
              <a:rPr sz="1700" kern="0" spc="90" dirty="0">
                <a:solidFill>
                  <a:srgbClr val="154158">
                    <a:alpha val="100000"/>
                  </a:srgbClr>
                </a:solidFill>
                <a:latin typeface="Wingdings" panose="05000000000000000000"/>
                <a:ea typeface="Wingdings" panose="05000000000000000000"/>
                <a:cs typeface="Wingdings" panose="05000000000000000000"/>
              </a:rPr>
              <a:t>l</a:t>
            </a:r>
            <a:r>
              <a:rPr sz="1700" kern="0" spc="-620" dirty="0">
                <a:solidFill>
                  <a:srgbClr val="154158">
                    <a:alpha val="100000"/>
                  </a:srgbClr>
                </a:solidFill>
                <a:latin typeface="Wingdings" panose="05000000000000000000"/>
                <a:ea typeface="Wingdings" panose="05000000000000000000"/>
                <a:cs typeface="Wingdings" panose="05000000000000000000"/>
              </a:rPr>
              <a:t> </a:t>
            </a:r>
            <a:r>
              <a:rPr sz="1700" b="1"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除安全帽、安全带和吸烟等行为识别外，</a:t>
            </a:r>
            <a:r>
              <a:rPr sz="1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增设开发服装短袖、临边防护不规范等行为。</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2020" name="textbox 202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022" name="picture 2022"/>
          <p:cNvPicPr>
            <a:picLocks noChangeAspect="1"/>
          </p:cNvPicPr>
          <p:nvPr/>
        </p:nvPicPr>
        <p:blipFill>
          <a:blip r:embed="rId2"/>
          <a:stretch>
            <a:fillRect/>
          </a:stretch>
        </p:blipFill>
        <p:spPr>
          <a:xfrm rot="21600000">
            <a:off x="367237" y="918972"/>
            <a:ext cx="11504769" cy="61721"/>
          </a:xfrm>
          <a:prstGeom prst="rect">
            <a:avLst/>
          </a:prstGeom>
        </p:spPr>
      </p:pic>
      <p:pic>
        <p:nvPicPr>
          <p:cNvPr id="2024" name="picture 2024"/>
          <p:cNvPicPr>
            <a:picLocks noChangeAspect="1"/>
          </p:cNvPicPr>
          <p:nvPr/>
        </p:nvPicPr>
        <p:blipFill>
          <a:blip r:embed="rId3"/>
          <a:stretch>
            <a:fillRect/>
          </a:stretch>
        </p:blipFill>
        <p:spPr>
          <a:xfrm rot="21600000">
            <a:off x="749113" y="215462"/>
            <a:ext cx="734433" cy="643232"/>
          </a:xfrm>
          <a:prstGeom prst="rect">
            <a:avLst/>
          </a:prstGeom>
        </p:spPr>
      </p:pic>
      <p:sp>
        <p:nvSpPr>
          <p:cNvPr id="2026" name="textbox 2026"/>
          <p:cNvSpPr/>
          <p:nvPr/>
        </p:nvSpPr>
        <p:spPr>
          <a:xfrm>
            <a:off x="5910326" y="6430924"/>
            <a:ext cx="376554"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10" dirty="0">
                <a:solidFill>
                  <a:srgbClr val="000000">
                    <a:alpha val="100000"/>
                  </a:srgbClr>
                </a:solidFill>
                <a:latin typeface="Arial" panose="020B0604020202020204"/>
                <a:ea typeface="Arial" panose="020B0604020202020204"/>
                <a:cs typeface="Arial" panose="020B0604020202020204"/>
              </a:rPr>
              <a:t>-106-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picture 116"/>
          <p:cNvPicPr>
            <a:picLocks noChangeAspect="1"/>
          </p:cNvPicPr>
          <p:nvPr/>
        </p:nvPicPr>
        <p:blipFill>
          <a:blip r:embed="rId1"/>
          <a:stretch>
            <a:fillRect/>
          </a:stretch>
        </p:blipFill>
        <p:spPr>
          <a:xfrm rot="21600000">
            <a:off x="5686044" y="2964179"/>
            <a:ext cx="5201411" cy="3396995"/>
          </a:xfrm>
          <a:prstGeom prst="rect">
            <a:avLst/>
          </a:prstGeom>
        </p:spPr>
      </p:pic>
      <p:pic>
        <p:nvPicPr>
          <p:cNvPr id="118" name="picture 118"/>
          <p:cNvPicPr>
            <a:picLocks noChangeAspect="1"/>
          </p:cNvPicPr>
          <p:nvPr/>
        </p:nvPicPr>
        <p:blipFill>
          <a:blip r:embed="rId2"/>
          <a:stretch>
            <a:fillRect/>
          </a:stretch>
        </p:blipFill>
        <p:spPr>
          <a:xfrm rot="21600000">
            <a:off x="1524000" y="2971800"/>
            <a:ext cx="3494532" cy="3389375"/>
          </a:xfrm>
          <a:prstGeom prst="rect">
            <a:avLst/>
          </a:prstGeom>
        </p:spPr>
      </p:pic>
      <p:sp>
        <p:nvSpPr>
          <p:cNvPr id="120" name="textbox 120"/>
          <p:cNvSpPr/>
          <p:nvPr/>
        </p:nvSpPr>
        <p:spPr>
          <a:xfrm>
            <a:off x="677415" y="1871686"/>
            <a:ext cx="3991609" cy="101409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970"/>
              </a:lnSpc>
            </a:pPr>
            <a:r>
              <a:rPr sz="1500" kern="0" spc="70" dirty="0">
                <a:solidFill>
                  <a:srgbClr val="000000">
                    <a:alpha val="100000"/>
                  </a:srgbClr>
                </a:solidFill>
                <a:latin typeface="Wingdings" panose="05000000000000000000"/>
                <a:ea typeface="Wingdings" panose="05000000000000000000"/>
                <a:cs typeface="Wingdings" panose="05000000000000000000"/>
              </a:rPr>
              <a:t>l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材质：不锈钢牌面板</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0"/>
              </a:lnSpc>
              <a:spcBef>
                <a:spcPts val="965"/>
              </a:spcBef>
            </a:pPr>
            <a:r>
              <a:rPr sz="1500" kern="0" spc="80" dirty="0">
                <a:solidFill>
                  <a:srgbClr val="000000">
                    <a:alpha val="100000"/>
                  </a:srgbClr>
                </a:solidFill>
                <a:latin typeface="Wingdings" panose="05000000000000000000"/>
                <a:ea typeface="Wingdings" panose="05000000000000000000"/>
                <a:cs typeface="Wingdings" panose="05000000000000000000"/>
              </a:rPr>
              <a:t>l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画面尺寸：</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2000*1500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（厚</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700" dirty="0">
              <a:latin typeface="Arial" panose="020B0604020202020204"/>
              <a:ea typeface="Arial" panose="020B0604020202020204"/>
              <a:cs typeface="Arial" panose="020B0604020202020204"/>
            </a:endParaRPr>
          </a:p>
          <a:p>
            <a:pPr marL="12700" algn="l" rtl="0" eaLnBrk="0">
              <a:lnSpc>
                <a:spcPts val="197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立杆采用不锈钢立杆，高</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2.5</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22" name="textbox 1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4" name="picture 124"/>
          <p:cNvPicPr>
            <a:picLocks noChangeAspect="1"/>
          </p:cNvPicPr>
          <p:nvPr/>
        </p:nvPicPr>
        <p:blipFill>
          <a:blip r:embed="rId3"/>
          <a:stretch>
            <a:fillRect/>
          </a:stretch>
        </p:blipFill>
        <p:spPr>
          <a:xfrm rot="21600000">
            <a:off x="367237" y="918972"/>
            <a:ext cx="11504769" cy="61721"/>
          </a:xfrm>
          <a:prstGeom prst="rect">
            <a:avLst/>
          </a:prstGeom>
        </p:spPr>
      </p:pic>
      <p:sp>
        <p:nvSpPr>
          <p:cNvPr id="126" name="textbox 126"/>
          <p:cNvSpPr/>
          <p:nvPr/>
        </p:nvSpPr>
        <p:spPr>
          <a:xfrm>
            <a:off x="679035" y="1155051"/>
            <a:ext cx="256222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1.6</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安全生产管理</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网格公示牌</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28" name="picture 128"/>
          <p:cNvPicPr>
            <a:picLocks noChangeAspect="1"/>
          </p:cNvPicPr>
          <p:nvPr/>
        </p:nvPicPr>
        <p:blipFill>
          <a:blip r:embed="rId4"/>
          <a:stretch>
            <a:fillRect/>
          </a:stretch>
        </p:blipFill>
        <p:spPr>
          <a:xfrm rot="21600000">
            <a:off x="749113" y="215462"/>
            <a:ext cx="734433" cy="643232"/>
          </a:xfrm>
          <a:prstGeom prst="rect">
            <a:avLst/>
          </a:prstGeom>
        </p:spPr>
      </p:pic>
      <p:sp>
        <p:nvSpPr>
          <p:cNvPr id="130" name="textbox 130"/>
          <p:cNvSpPr/>
          <p:nvPr/>
        </p:nvSpPr>
        <p:spPr>
          <a:xfrm>
            <a:off x="5995060" y="6432753"/>
            <a:ext cx="207009" cy="170179"/>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extbox 13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34" name="textbox 134"/>
          <p:cNvSpPr/>
          <p:nvPr/>
        </p:nvSpPr>
        <p:spPr>
          <a:xfrm>
            <a:off x="4327144" y="2787192"/>
            <a:ext cx="4112259" cy="806450"/>
          </a:xfrm>
          <a:prstGeom prst="rect">
            <a:avLst/>
          </a:prstGeom>
          <a:noFill/>
          <a:ln w="0" cap="flat">
            <a:noFill/>
            <a:prstDash val="solid"/>
            <a:miter lim="0"/>
          </a:ln>
        </p:spPr>
        <p:txBody>
          <a:bodyPr vert="horz" wrap="square" lIns="0" tIns="0" rIns="0" bIns="0"/>
          <a:lstStyle/>
          <a:p>
            <a:pPr algn="l" rtl="0" eaLnBrk="0">
              <a:lnSpc>
                <a:spcPct val="67000"/>
              </a:lnSpc>
            </a:pPr>
            <a:endParaRPr sz="100" dirty="0">
              <a:latin typeface="Arial" panose="020B0604020202020204"/>
              <a:ea typeface="Arial" panose="020B0604020202020204"/>
              <a:cs typeface="Arial" panose="020B0604020202020204"/>
            </a:endParaRPr>
          </a:p>
          <a:p>
            <a:pPr marL="12700" algn="l" rtl="0" eaLnBrk="0">
              <a:lnSpc>
                <a:spcPct val="97000"/>
              </a:lnSpc>
            </a:pPr>
            <a:r>
              <a:rPr sz="5300" b="1" kern="0" spc="3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二、施工区域</a:t>
            </a:r>
            <a:endParaRPr sz="5300" dirty="0">
              <a:latin typeface="宋体" panose="02010600030101010101" pitchFamily="2" charset="-122"/>
              <a:ea typeface="宋体" panose="02010600030101010101" pitchFamily="2" charset="-122"/>
              <a:cs typeface="宋体" panose="02010600030101010101" pitchFamily="2" charset="-122"/>
            </a:endParaRPr>
          </a:p>
        </p:txBody>
      </p:sp>
      <p:pic>
        <p:nvPicPr>
          <p:cNvPr id="136" name="picture 136"/>
          <p:cNvPicPr>
            <a:picLocks noChangeAspect="1"/>
          </p:cNvPicPr>
          <p:nvPr/>
        </p:nvPicPr>
        <p:blipFill>
          <a:blip r:embed="rId1"/>
          <a:stretch>
            <a:fillRect/>
          </a:stretch>
        </p:blipFill>
        <p:spPr>
          <a:xfrm rot="21600000">
            <a:off x="367237" y="918972"/>
            <a:ext cx="11504769" cy="61721"/>
          </a:xfrm>
          <a:prstGeom prst="rect">
            <a:avLst/>
          </a:prstGeom>
        </p:spPr>
      </p:pic>
      <p:pic>
        <p:nvPicPr>
          <p:cNvPr id="138" name="picture 138"/>
          <p:cNvPicPr>
            <a:picLocks noChangeAspect="1"/>
          </p:cNvPicPr>
          <p:nvPr/>
        </p:nvPicPr>
        <p:blipFill>
          <a:blip r:embed="rId2"/>
          <a:stretch>
            <a:fillRect/>
          </a:stretch>
        </p:blipFill>
        <p:spPr>
          <a:xfrm rot="21600000">
            <a:off x="749113" y="215462"/>
            <a:ext cx="734433" cy="643232"/>
          </a:xfrm>
          <a:prstGeom prst="rect">
            <a:avLst/>
          </a:prstGeom>
        </p:spPr>
      </p:pic>
      <p:sp>
        <p:nvSpPr>
          <p:cNvPr id="140" name="textbox 140"/>
          <p:cNvSpPr/>
          <p:nvPr/>
        </p:nvSpPr>
        <p:spPr>
          <a:xfrm>
            <a:off x="5995060" y="6430924"/>
            <a:ext cx="207009"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extbox 142"/>
          <p:cNvSpPr/>
          <p:nvPr/>
        </p:nvSpPr>
        <p:spPr>
          <a:xfrm>
            <a:off x="670933" y="1053451"/>
            <a:ext cx="5378450" cy="423925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2.1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施工道路</a:t>
            </a:r>
            <a:endParaRPr sz="1500" dirty="0">
              <a:latin typeface="宋体" panose="02010600030101010101" pitchFamily="2" charset="-122"/>
              <a:ea typeface="宋体" panose="02010600030101010101" pitchFamily="2" charset="-122"/>
              <a:cs typeface="宋体" panose="02010600030101010101" pitchFamily="2" charset="-122"/>
            </a:endParaRPr>
          </a:p>
          <a:p>
            <a:pPr marL="297815" indent="-278765" algn="l" rtl="0" eaLnBrk="0">
              <a:lnSpc>
                <a:spcPct val="146000"/>
              </a:lnSpc>
              <a:spcBef>
                <a:spcPts val="850"/>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厂区道路布置原则为：永临结合、满足运输</a:t>
            </a:r>
            <a:r>
              <a:rPr sz="15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需要、满足</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消防要求</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各主干道需考虑大重件运输。办公区和现场施</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工区的主要道路必须都是粗沥青</a:t>
            </a:r>
            <a:r>
              <a:rPr sz="15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路面，主体工程开工前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构成环形通道。主要道路按</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7m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设计，转弯半径按</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endParaRPr sz="1500" dirty="0">
              <a:latin typeface="微软雅黑" panose="020B0503020204020204" charset="-122"/>
              <a:ea typeface="微软雅黑" panose="020B0503020204020204" charset="-122"/>
              <a:cs typeface="微软雅黑" panose="020B0503020204020204" charset="-122"/>
            </a:endParaRPr>
          </a:p>
          <a:p>
            <a:pPr marL="306070" algn="l" rtl="0" eaLnBrk="0">
              <a:lnSpc>
                <a:spcPct val="100000"/>
              </a:lnSpc>
              <a:spcBef>
                <a:spcPts val="1080"/>
              </a:spcBef>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设计，其他道</a:t>
            </a:r>
            <a:r>
              <a:rPr sz="15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路按</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7m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转弯半径。</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5"/>
              </a:lnSpc>
              <a:spcBef>
                <a:spcPts val="96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道路两侧设置路侧石。</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225" algn="l" rtl="0" eaLnBrk="0">
              <a:lnSpc>
                <a:spcPct val="141000"/>
              </a:lnSpc>
              <a:spcBef>
                <a:spcPts val="92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主干道两侧应由建</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设单位设置国家标准路标、交通标志、</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限速标志和区域警示标识。主干道两</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边</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米内严禁堆放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物资。</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5"/>
              </a:lnSpc>
              <a:spcBef>
                <a:spcPts val="98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必要路段设置斑马线。</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600" dirty="0">
              <a:latin typeface="Arial" panose="020B0604020202020204"/>
              <a:ea typeface="Arial" panose="020B0604020202020204"/>
              <a:cs typeface="Arial" panose="020B0604020202020204"/>
            </a:endParaRPr>
          </a:p>
          <a:p>
            <a:pPr marL="19050" algn="l" rtl="0" eaLnBrk="0">
              <a:lnSpc>
                <a:spcPts val="1975"/>
              </a:lnSpc>
              <a:spcBef>
                <a:spcPts val="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各责任区域内部的施工</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道路必须硬化，与主道路连接。</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44" name="picture 144"/>
          <p:cNvPicPr>
            <a:picLocks noChangeAspect="1"/>
          </p:cNvPicPr>
          <p:nvPr/>
        </p:nvPicPr>
        <p:blipFill>
          <a:blip r:embed="rId1"/>
          <a:stretch>
            <a:fillRect/>
          </a:stretch>
        </p:blipFill>
        <p:spPr>
          <a:xfrm rot="21600000">
            <a:off x="6294120" y="2071115"/>
            <a:ext cx="5198362" cy="3125724"/>
          </a:xfrm>
          <a:prstGeom prst="rect">
            <a:avLst/>
          </a:prstGeom>
        </p:spPr>
      </p:pic>
      <p:sp>
        <p:nvSpPr>
          <p:cNvPr id="146" name="textbox 14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48" name="picture 148"/>
          <p:cNvPicPr>
            <a:picLocks noChangeAspect="1"/>
          </p:cNvPicPr>
          <p:nvPr/>
        </p:nvPicPr>
        <p:blipFill>
          <a:blip r:embed="rId2"/>
          <a:stretch>
            <a:fillRect/>
          </a:stretch>
        </p:blipFill>
        <p:spPr>
          <a:xfrm rot="21600000">
            <a:off x="367237" y="918972"/>
            <a:ext cx="11504769" cy="61721"/>
          </a:xfrm>
          <a:prstGeom prst="rect">
            <a:avLst/>
          </a:prstGeom>
        </p:spPr>
      </p:pic>
      <p:pic>
        <p:nvPicPr>
          <p:cNvPr id="150" name="picture 150"/>
          <p:cNvPicPr>
            <a:picLocks noChangeAspect="1"/>
          </p:cNvPicPr>
          <p:nvPr/>
        </p:nvPicPr>
        <p:blipFill>
          <a:blip r:embed="rId3"/>
          <a:stretch>
            <a:fillRect/>
          </a:stretch>
        </p:blipFill>
        <p:spPr>
          <a:xfrm rot="21600000">
            <a:off x="749113" y="215462"/>
            <a:ext cx="734433" cy="643232"/>
          </a:xfrm>
          <a:prstGeom prst="rect">
            <a:avLst/>
          </a:prstGeom>
        </p:spPr>
      </p:pic>
      <p:sp>
        <p:nvSpPr>
          <p:cNvPr id="152" name="textbox 152"/>
          <p:cNvSpPr/>
          <p:nvPr/>
        </p:nvSpPr>
        <p:spPr>
          <a:xfrm>
            <a:off x="5995060" y="6430924"/>
            <a:ext cx="207009"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picture 154"/>
          <p:cNvPicPr>
            <a:picLocks noChangeAspect="1"/>
          </p:cNvPicPr>
          <p:nvPr/>
        </p:nvPicPr>
        <p:blipFill>
          <a:blip r:embed="rId1"/>
          <a:stretch>
            <a:fillRect/>
          </a:stretch>
        </p:blipFill>
        <p:spPr>
          <a:xfrm rot="21600000">
            <a:off x="4750308" y="1676400"/>
            <a:ext cx="6272783" cy="4264152"/>
          </a:xfrm>
          <a:prstGeom prst="rect">
            <a:avLst/>
          </a:prstGeom>
        </p:spPr>
      </p:pic>
      <p:sp>
        <p:nvSpPr>
          <p:cNvPr id="156" name="textbox 156"/>
          <p:cNvSpPr/>
          <p:nvPr/>
        </p:nvSpPr>
        <p:spPr>
          <a:xfrm>
            <a:off x="670933" y="1155051"/>
            <a:ext cx="3630929" cy="282067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2.3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现场主要施工区域</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5590" algn="l" rtl="0" eaLnBrk="0">
              <a:lnSpc>
                <a:spcPct val="158000"/>
              </a:lnSpc>
              <a:spcBef>
                <a:spcPts val="29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0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混凝土搅拌站、库房等地面以及停车</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场应全部进行硬化。特别是大型机械</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设备吊装站位区域，如锅炉、</a:t>
            </a:r>
            <a:r>
              <a:rPr sz="1500" kern="0" spc="-3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电除尘</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等区域在吊装前应进行硬化。施工现</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场宜</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铺设碎石保持平整，</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以做到施工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人员雨天进入作业现场时工作鞋不沾</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泥、灰土。</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58" name="textbox 15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60" name="picture 160"/>
          <p:cNvPicPr>
            <a:picLocks noChangeAspect="1"/>
          </p:cNvPicPr>
          <p:nvPr/>
        </p:nvPicPr>
        <p:blipFill>
          <a:blip r:embed="rId2"/>
          <a:stretch>
            <a:fillRect/>
          </a:stretch>
        </p:blipFill>
        <p:spPr>
          <a:xfrm rot="21600000">
            <a:off x="367237" y="918972"/>
            <a:ext cx="11504769" cy="61721"/>
          </a:xfrm>
          <a:prstGeom prst="rect">
            <a:avLst/>
          </a:prstGeom>
        </p:spPr>
      </p:pic>
      <p:pic>
        <p:nvPicPr>
          <p:cNvPr id="162" name="picture 162"/>
          <p:cNvPicPr>
            <a:picLocks noChangeAspect="1"/>
          </p:cNvPicPr>
          <p:nvPr/>
        </p:nvPicPr>
        <p:blipFill>
          <a:blip r:embed="rId3"/>
          <a:stretch>
            <a:fillRect/>
          </a:stretch>
        </p:blipFill>
        <p:spPr>
          <a:xfrm rot="21600000">
            <a:off x="749113" y="215462"/>
            <a:ext cx="734433" cy="643232"/>
          </a:xfrm>
          <a:prstGeom prst="rect">
            <a:avLst/>
          </a:prstGeom>
        </p:spPr>
      </p:pic>
      <p:sp>
        <p:nvSpPr>
          <p:cNvPr id="164" name="textbox 16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box 166"/>
          <p:cNvSpPr/>
          <p:nvPr/>
        </p:nvSpPr>
        <p:spPr>
          <a:xfrm>
            <a:off x="670933" y="1155051"/>
            <a:ext cx="3835400" cy="431292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2.4</a:t>
            </a:r>
            <a:r>
              <a:rPr sz="1500" b="1" kern="0" spc="20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临时排水系统</a:t>
            </a:r>
            <a:endParaRPr sz="1500" dirty="0">
              <a:latin typeface="宋体" panose="02010600030101010101" pitchFamily="2" charset="-122"/>
              <a:ea typeface="宋体" panose="02010600030101010101" pitchFamily="2" charset="-122"/>
              <a:cs typeface="宋体" panose="02010600030101010101" pitchFamily="2" charset="-122"/>
            </a:endParaRPr>
          </a:p>
          <a:p>
            <a:pPr marL="314960" indent="-295910" algn="l" rtl="0" eaLnBrk="0">
              <a:lnSpc>
                <a:spcPct val="132000"/>
              </a:lnSpc>
              <a:spcBef>
                <a:spcPts val="110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厂区设置排水沟，排水沟应与</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厂区</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道路</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同时形成，排水沟采用砖</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砌方式，</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按</a:t>
            </a:r>
            <a:endParaRPr sz="1500" dirty="0">
              <a:latin typeface="宋体" panose="02010600030101010101" pitchFamily="2" charset="-122"/>
              <a:ea typeface="宋体" panose="02010600030101010101" pitchFamily="2" charset="-122"/>
              <a:cs typeface="宋体" panose="02010600030101010101" pitchFamily="2" charset="-122"/>
            </a:endParaRPr>
          </a:p>
          <a:p>
            <a:pPr marL="298450" indent="-1270" algn="l" rtl="0" eaLnBrk="0">
              <a:lnSpc>
                <a:spcPct val="130000"/>
              </a:lnSpc>
              <a:spcBef>
                <a:spcPts val="1100"/>
              </a:spcBef>
            </a:pP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700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宽设计，排水沟侧面采用</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砖砌。</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5590" algn="l" rtl="0" eaLnBrk="0">
              <a:lnSpc>
                <a:spcPct val="140000"/>
              </a:lnSpc>
              <a:spcBef>
                <a:spcPts val="111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沟底采用</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厚砂浆封底并收光，坡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度</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0.2%</a:t>
            </a:r>
            <a:r>
              <a:rPr sz="1500" b="1" kern="0" spc="-2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，排水沟</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与施工用电缆桥架宜</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结合布置。</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5590" algn="l" rtl="0" eaLnBrk="0">
              <a:lnSpc>
                <a:spcPct val="141000"/>
              </a:lnSpc>
              <a:spcBef>
                <a:spcPts val="112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施工场地、组合场地、</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设备堆场可根据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施工经验设排水支沟，将地表水排入附</a:t>
            </a:r>
            <a:r>
              <a:rPr sz="1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近的干、支渠，保证场</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地不积水。</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2000"/>
              </a:lnSpc>
            </a:pPr>
            <a:endParaRPr sz="700" dirty="0">
              <a:latin typeface="Arial" panose="020B0604020202020204"/>
              <a:ea typeface="Arial" panose="020B0604020202020204"/>
              <a:cs typeface="Arial" panose="020B0604020202020204"/>
            </a:endParaRPr>
          </a:p>
          <a:p>
            <a:pPr marL="19050" algn="l" rtl="0" eaLnBrk="0">
              <a:lnSpc>
                <a:spcPts val="197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排水沟盖板采用混凝土盖板。</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68" name="picture 168"/>
          <p:cNvPicPr>
            <a:picLocks noChangeAspect="1"/>
          </p:cNvPicPr>
          <p:nvPr/>
        </p:nvPicPr>
        <p:blipFill>
          <a:blip r:embed="rId1"/>
          <a:stretch>
            <a:fillRect/>
          </a:stretch>
        </p:blipFill>
        <p:spPr>
          <a:xfrm rot="21600000">
            <a:off x="8305800" y="2667000"/>
            <a:ext cx="3352800" cy="3098291"/>
          </a:xfrm>
          <a:prstGeom prst="rect">
            <a:avLst/>
          </a:prstGeom>
        </p:spPr>
      </p:pic>
      <p:pic>
        <p:nvPicPr>
          <p:cNvPr id="170" name="picture 170"/>
          <p:cNvPicPr>
            <a:picLocks noChangeAspect="1"/>
          </p:cNvPicPr>
          <p:nvPr/>
        </p:nvPicPr>
        <p:blipFill>
          <a:blip r:embed="rId2"/>
          <a:stretch>
            <a:fillRect/>
          </a:stretch>
        </p:blipFill>
        <p:spPr>
          <a:xfrm rot="21600000">
            <a:off x="5029200" y="1449323"/>
            <a:ext cx="3261359" cy="3034284"/>
          </a:xfrm>
          <a:prstGeom prst="rect">
            <a:avLst/>
          </a:prstGeom>
        </p:spPr>
      </p:pic>
      <p:sp>
        <p:nvSpPr>
          <p:cNvPr id="172" name="textbox 17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4" name="picture 174"/>
          <p:cNvPicPr>
            <a:picLocks noChangeAspect="1"/>
          </p:cNvPicPr>
          <p:nvPr/>
        </p:nvPicPr>
        <p:blipFill>
          <a:blip r:embed="rId3"/>
          <a:stretch>
            <a:fillRect/>
          </a:stretch>
        </p:blipFill>
        <p:spPr>
          <a:xfrm rot="21600000">
            <a:off x="367237" y="918972"/>
            <a:ext cx="11504769" cy="61721"/>
          </a:xfrm>
          <a:prstGeom prst="rect">
            <a:avLst/>
          </a:prstGeom>
        </p:spPr>
      </p:pic>
      <p:pic>
        <p:nvPicPr>
          <p:cNvPr id="176" name="picture 176"/>
          <p:cNvPicPr>
            <a:picLocks noChangeAspect="1"/>
          </p:cNvPicPr>
          <p:nvPr/>
        </p:nvPicPr>
        <p:blipFill>
          <a:blip r:embed="rId4"/>
          <a:stretch>
            <a:fillRect/>
          </a:stretch>
        </p:blipFill>
        <p:spPr>
          <a:xfrm rot="21600000">
            <a:off x="749113" y="215462"/>
            <a:ext cx="734433" cy="643232"/>
          </a:xfrm>
          <a:prstGeom prst="rect">
            <a:avLst/>
          </a:prstGeom>
        </p:spPr>
      </p:pic>
      <p:sp>
        <p:nvSpPr>
          <p:cNvPr id="178" name="textbox 178"/>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 name="picture 180"/>
          <p:cNvPicPr>
            <a:picLocks noChangeAspect="1"/>
          </p:cNvPicPr>
          <p:nvPr/>
        </p:nvPicPr>
        <p:blipFill>
          <a:blip r:embed="rId1"/>
          <a:stretch>
            <a:fillRect/>
          </a:stretch>
        </p:blipFill>
        <p:spPr>
          <a:xfrm rot="21600000">
            <a:off x="4748783" y="2089403"/>
            <a:ext cx="6134100" cy="2247900"/>
          </a:xfrm>
          <a:prstGeom prst="rect">
            <a:avLst/>
          </a:prstGeom>
        </p:spPr>
      </p:pic>
      <p:sp>
        <p:nvSpPr>
          <p:cNvPr id="182" name="textbox 182"/>
          <p:cNvSpPr/>
          <p:nvPr/>
        </p:nvSpPr>
        <p:spPr>
          <a:xfrm>
            <a:off x="670933" y="1155051"/>
            <a:ext cx="3787775" cy="286194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2.4</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（续）临时排</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水系统</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5590" algn="l" rtl="0" eaLnBrk="0">
              <a:lnSpc>
                <a:spcPct val="149000"/>
              </a:lnSpc>
              <a:spcBef>
                <a:spcPts val="105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部分区域无法直接设置排水沟可通过排</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水管形式接入排水沟（如构建筑物、过</a:t>
            </a:r>
            <a:r>
              <a:rPr sz="15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路段等</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排水管采用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规格选用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DN</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（可根据</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排水量大小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选择）。</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11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过路段排水管采用钢</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8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9050" algn="l" rtl="0" eaLnBrk="0">
              <a:lnSpc>
                <a:spcPts val="1975"/>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排水沟出口设置三级沉淀池。</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84" name="textbox 18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86" name="picture 186"/>
          <p:cNvPicPr>
            <a:picLocks noChangeAspect="1"/>
          </p:cNvPicPr>
          <p:nvPr/>
        </p:nvPicPr>
        <p:blipFill>
          <a:blip r:embed="rId2"/>
          <a:stretch>
            <a:fillRect/>
          </a:stretch>
        </p:blipFill>
        <p:spPr>
          <a:xfrm rot="21600000">
            <a:off x="367237" y="918972"/>
            <a:ext cx="11504769" cy="61721"/>
          </a:xfrm>
          <a:prstGeom prst="rect">
            <a:avLst/>
          </a:prstGeom>
        </p:spPr>
      </p:pic>
      <p:pic>
        <p:nvPicPr>
          <p:cNvPr id="188" name="picture 188"/>
          <p:cNvPicPr>
            <a:picLocks noChangeAspect="1"/>
          </p:cNvPicPr>
          <p:nvPr/>
        </p:nvPicPr>
        <p:blipFill>
          <a:blip r:embed="rId3"/>
          <a:stretch>
            <a:fillRect/>
          </a:stretch>
        </p:blipFill>
        <p:spPr>
          <a:xfrm rot="21600000">
            <a:off x="749113" y="215462"/>
            <a:ext cx="734433" cy="643232"/>
          </a:xfrm>
          <a:prstGeom prst="rect">
            <a:avLst/>
          </a:prstGeom>
        </p:spPr>
      </p:pic>
      <p:sp>
        <p:nvSpPr>
          <p:cNvPr id="190" name="textbox 190"/>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 name="picture 192"/>
          <p:cNvPicPr>
            <a:picLocks noChangeAspect="1"/>
          </p:cNvPicPr>
          <p:nvPr/>
        </p:nvPicPr>
        <p:blipFill>
          <a:blip r:embed="rId1"/>
          <a:stretch>
            <a:fillRect/>
          </a:stretch>
        </p:blipFill>
        <p:spPr>
          <a:xfrm rot="21600000">
            <a:off x="4262628" y="1691640"/>
            <a:ext cx="3991356" cy="2958083"/>
          </a:xfrm>
          <a:prstGeom prst="rect">
            <a:avLst/>
          </a:prstGeom>
        </p:spPr>
      </p:pic>
      <p:pic>
        <p:nvPicPr>
          <p:cNvPr id="194" name="picture 194"/>
          <p:cNvPicPr>
            <a:picLocks noChangeAspect="1"/>
          </p:cNvPicPr>
          <p:nvPr/>
        </p:nvPicPr>
        <p:blipFill>
          <a:blip r:embed="rId2"/>
          <a:stretch>
            <a:fillRect/>
          </a:stretch>
        </p:blipFill>
        <p:spPr>
          <a:xfrm rot="21600000">
            <a:off x="8401811" y="1673352"/>
            <a:ext cx="2936747" cy="3974591"/>
          </a:xfrm>
          <a:prstGeom prst="rect">
            <a:avLst/>
          </a:prstGeom>
        </p:spPr>
      </p:pic>
      <p:sp>
        <p:nvSpPr>
          <p:cNvPr id="196" name="textbox 196"/>
          <p:cNvSpPr/>
          <p:nvPr/>
        </p:nvSpPr>
        <p:spPr>
          <a:xfrm>
            <a:off x="668300" y="1560817"/>
            <a:ext cx="3663950" cy="1229994"/>
          </a:xfrm>
          <a:prstGeom prst="rect">
            <a:avLst/>
          </a:prstGeom>
          <a:noFill/>
          <a:ln w="0" cap="flat">
            <a:noFill/>
            <a:prstDash val="solid"/>
            <a:miter lim="0"/>
          </a:ln>
        </p:spPr>
        <p:txBody>
          <a:bodyPr vert="horz" wrap="square" lIns="0" tIns="0" rIns="0" bIns="0"/>
          <a:lstStyle/>
          <a:p>
            <a:pPr algn="l" rtl="0" eaLnBrk="0">
              <a:lnSpc>
                <a:spcPct val="109000"/>
              </a:lnSpc>
            </a:pPr>
            <a:endParaRPr sz="100" dirty="0">
              <a:latin typeface="Arial" panose="020B0604020202020204"/>
              <a:ea typeface="Arial" panose="020B0604020202020204"/>
              <a:cs typeface="Arial" panose="020B0604020202020204"/>
            </a:endParaRPr>
          </a:p>
          <a:p>
            <a:pPr marL="12700" algn="l" rtl="0" eaLnBrk="0">
              <a:lnSpc>
                <a:spcPct val="105000"/>
              </a:lnSpc>
              <a:spcBef>
                <a:spcPts val="0"/>
              </a:spcBef>
            </a:pP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材料、设备应按施工总平面布置规定的</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地点定值定位堆放整齐，并符合搬运及</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消防的要求。堆放场地应</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平坦、不积水，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地基应坚实。设备、材料</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的堆放应整齐、</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有序，标识应清楚，不</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妨碍通行。</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98" name="textbox 19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00" name="picture 200"/>
          <p:cNvPicPr>
            <a:picLocks noChangeAspect="1"/>
          </p:cNvPicPr>
          <p:nvPr/>
        </p:nvPicPr>
        <p:blipFill>
          <a:blip r:embed="rId3"/>
          <a:stretch>
            <a:fillRect/>
          </a:stretch>
        </p:blipFill>
        <p:spPr>
          <a:xfrm rot="21600000">
            <a:off x="367237" y="918972"/>
            <a:ext cx="11504769" cy="61721"/>
          </a:xfrm>
          <a:prstGeom prst="rect">
            <a:avLst/>
          </a:prstGeom>
        </p:spPr>
      </p:pic>
      <p:sp>
        <p:nvSpPr>
          <p:cNvPr id="202" name="textbox 202"/>
          <p:cNvSpPr/>
          <p:nvPr/>
        </p:nvSpPr>
        <p:spPr>
          <a:xfrm>
            <a:off x="670933" y="1053451"/>
            <a:ext cx="2426335"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2.5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设备、材料定置化堆放</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204" name="picture 204"/>
          <p:cNvPicPr>
            <a:picLocks noChangeAspect="1"/>
          </p:cNvPicPr>
          <p:nvPr/>
        </p:nvPicPr>
        <p:blipFill>
          <a:blip r:embed="rId4"/>
          <a:stretch>
            <a:fillRect/>
          </a:stretch>
        </p:blipFill>
        <p:spPr>
          <a:xfrm rot="21600000">
            <a:off x="749113" y="215462"/>
            <a:ext cx="734433" cy="643232"/>
          </a:xfrm>
          <a:prstGeom prst="rect">
            <a:avLst/>
          </a:prstGeom>
        </p:spPr>
      </p:pic>
      <p:sp>
        <p:nvSpPr>
          <p:cNvPr id="206" name="textbox 20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picture 208"/>
          <p:cNvPicPr>
            <a:picLocks noChangeAspect="1"/>
          </p:cNvPicPr>
          <p:nvPr/>
        </p:nvPicPr>
        <p:blipFill>
          <a:blip r:embed="rId1"/>
          <a:stretch>
            <a:fillRect/>
          </a:stretch>
        </p:blipFill>
        <p:spPr>
          <a:xfrm rot="21600000">
            <a:off x="673608" y="2971800"/>
            <a:ext cx="4646675" cy="2656332"/>
          </a:xfrm>
          <a:prstGeom prst="rect">
            <a:avLst/>
          </a:prstGeom>
        </p:spPr>
      </p:pic>
      <p:pic>
        <p:nvPicPr>
          <p:cNvPr id="210" name="picture 210"/>
          <p:cNvPicPr>
            <a:picLocks noChangeAspect="1"/>
          </p:cNvPicPr>
          <p:nvPr/>
        </p:nvPicPr>
        <p:blipFill>
          <a:blip r:embed="rId2"/>
          <a:stretch>
            <a:fillRect/>
          </a:stretch>
        </p:blipFill>
        <p:spPr>
          <a:xfrm rot="21600000">
            <a:off x="6705600" y="2933700"/>
            <a:ext cx="4439411" cy="2694432"/>
          </a:xfrm>
          <a:prstGeom prst="rect">
            <a:avLst/>
          </a:prstGeom>
        </p:spPr>
      </p:pic>
      <p:sp>
        <p:nvSpPr>
          <p:cNvPr id="212" name="textbox 212"/>
          <p:cNvSpPr/>
          <p:nvPr/>
        </p:nvSpPr>
        <p:spPr>
          <a:xfrm>
            <a:off x="670933" y="1053451"/>
            <a:ext cx="6256654" cy="133794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2.5.1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钢管定置化堆放</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1970"/>
              </a:lnSpc>
              <a:spcBef>
                <a:spcPts val="85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脚手架应按长短分类存放，</a:t>
            </a:r>
            <a:r>
              <a:rPr sz="15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施工现场的脚手管不得存放超过三天。</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85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2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临时堆放到现场的堆放陈</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梯形体，至少一端保持在统一垂直面。</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700" dirty="0">
              <a:latin typeface="Arial" panose="020B0604020202020204"/>
              <a:ea typeface="Arial" panose="020B0604020202020204"/>
              <a:cs typeface="Arial" panose="020B0604020202020204"/>
            </a:endParaRPr>
          </a:p>
          <a:p>
            <a:pPr marL="19050" algn="l" rtl="0" eaLnBrk="0">
              <a:lnSpc>
                <a:spcPts val="1970"/>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长期存放的脚手管必须使用专用的货架。</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14" name="textbox 21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16" name="picture 216"/>
          <p:cNvPicPr>
            <a:picLocks noChangeAspect="1"/>
          </p:cNvPicPr>
          <p:nvPr/>
        </p:nvPicPr>
        <p:blipFill>
          <a:blip r:embed="rId3"/>
          <a:stretch>
            <a:fillRect/>
          </a:stretch>
        </p:blipFill>
        <p:spPr>
          <a:xfrm rot="21600000">
            <a:off x="367237" y="918972"/>
            <a:ext cx="11504769" cy="61721"/>
          </a:xfrm>
          <a:prstGeom prst="rect">
            <a:avLst/>
          </a:prstGeom>
        </p:spPr>
      </p:pic>
      <p:pic>
        <p:nvPicPr>
          <p:cNvPr id="218" name="picture 218"/>
          <p:cNvPicPr>
            <a:picLocks noChangeAspect="1"/>
          </p:cNvPicPr>
          <p:nvPr/>
        </p:nvPicPr>
        <p:blipFill>
          <a:blip r:embed="rId4"/>
          <a:stretch>
            <a:fillRect/>
          </a:stretch>
        </p:blipFill>
        <p:spPr>
          <a:xfrm rot="21600000">
            <a:off x="749113" y="215462"/>
            <a:ext cx="734433" cy="643232"/>
          </a:xfrm>
          <a:prstGeom prst="rect">
            <a:avLst/>
          </a:prstGeom>
        </p:spPr>
      </p:pic>
      <p:sp>
        <p:nvSpPr>
          <p:cNvPr id="220" name="textbox 220"/>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p:nvPr/>
        </p:nvSpPr>
        <p:spPr>
          <a:xfrm>
            <a:off x="696277" y="1144613"/>
            <a:ext cx="10525125" cy="3401695"/>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4930775" algn="l" rtl="0" eaLnBrk="0">
              <a:lnSpc>
                <a:spcPct val="96000"/>
              </a:lnSpc>
            </a:pPr>
            <a:r>
              <a:rPr sz="20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前</a:t>
            </a:r>
            <a:r>
              <a:rPr sz="20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0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言</a:t>
            </a:r>
            <a:endParaRPr sz="2000" dirty="0">
              <a:latin typeface="宋体" panose="02010600030101010101" pitchFamily="2" charset="-122"/>
              <a:ea typeface="宋体" panose="02010600030101010101" pitchFamily="2" charset="-122"/>
              <a:cs typeface="宋体" panose="02010600030101010101" pitchFamily="2" charset="-122"/>
            </a:endParaRPr>
          </a:p>
          <a:p>
            <a:pPr marL="13970" indent="397510" algn="l" rtl="0" eaLnBrk="0">
              <a:lnSpc>
                <a:spcPct val="145000"/>
              </a:lnSpc>
              <a:spcBef>
                <a:spcPts val="180"/>
              </a:spcBef>
            </a:pP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为了提高浙能嘉兴电厂四期扩建项目</a:t>
            </a:r>
            <a:r>
              <a:rPr sz="1500" kern="0" spc="30" dirty="0">
                <a:solidFill>
                  <a:srgbClr val="000000">
                    <a:alpha val="100000"/>
                  </a:srgbClr>
                </a:solidFill>
                <a:latin typeface="Times New Roman" panose="02020603050405020304"/>
                <a:ea typeface="Times New Roman" panose="02020603050405020304"/>
                <a:cs typeface="Times New Roman" panose="02020603050405020304"/>
              </a:rPr>
              <a:t>10</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号机组工程安全和文明施工管理水平，使施工现场的安全设施标准化、规范化，</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提升施工现场文明施工形象，保障从业人员的安全与健康，特编制本图册。</a:t>
            </a:r>
            <a:endParaRPr sz="1500" dirty="0">
              <a:latin typeface="宋体" panose="02010600030101010101" pitchFamily="2" charset="-122"/>
              <a:ea typeface="宋体" panose="02010600030101010101" pitchFamily="2" charset="-122"/>
              <a:cs typeface="宋体" panose="02010600030101010101" pitchFamily="2" charset="-122"/>
            </a:endParaRPr>
          </a:p>
          <a:p>
            <a:pPr marL="12700" indent="397510" algn="l" rtl="0" eaLnBrk="0">
              <a:lnSpc>
                <a:spcPct val="142000"/>
              </a:lnSpc>
              <a:spcBef>
                <a:spcPts val="295"/>
              </a:spcBef>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本图册分为总体形象、施工区域标准、安全</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设施、环保类设施、施工用电和照明、消防设施、智慧工地等七部分，主要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对各安全设施的适用范围、使用要求作了明确要求。</a:t>
            </a:r>
            <a:endParaRPr sz="1500" dirty="0">
              <a:latin typeface="宋体" panose="02010600030101010101" pitchFamily="2" charset="-122"/>
              <a:ea typeface="宋体" panose="02010600030101010101" pitchFamily="2" charset="-122"/>
              <a:cs typeface="宋体" panose="02010600030101010101" pitchFamily="2" charset="-122"/>
            </a:endParaRPr>
          </a:p>
          <a:p>
            <a:pPr marL="19685" indent="389890" algn="l" rtl="0" eaLnBrk="0">
              <a:lnSpc>
                <a:spcPct val="142000"/>
              </a:lnSpc>
              <a:spcBef>
                <a:spcPts val="290"/>
              </a:spcBef>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本图册中条款原则上必须采用，不允许对其</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结构形式和原理做实质性修改，并应符合相关技术规范要求。各单位在制作、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改进安全设施时必须按国家、行业有关部门规定试验合格后方可使用。</a:t>
            </a:r>
            <a:endParaRPr sz="1500" dirty="0">
              <a:latin typeface="宋体" panose="02010600030101010101" pitchFamily="2" charset="-122"/>
              <a:ea typeface="宋体" panose="02010600030101010101" pitchFamily="2" charset="-122"/>
              <a:cs typeface="宋体" panose="02010600030101010101" pitchFamily="2" charset="-122"/>
            </a:endParaRPr>
          </a:p>
          <a:p>
            <a:pPr marL="19050" indent="393700" algn="l" rtl="0" eaLnBrk="0">
              <a:lnSpc>
                <a:spcPct val="142000"/>
              </a:lnSpc>
              <a:spcBef>
                <a:spcPts val="285"/>
              </a:spcBef>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凡明确规定的条文、规范和规格，应</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严格遵守，不得随意更改。凡只有图例没有具体规格、材质的项目，或指出可以参</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照执行的推荐性项目，都应在不违反有关基础性规范的前提下使用。</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8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410210" algn="l" rtl="0" eaLnBrk="0">
              <a:lnSpc>
                <a:spcPct val="94000"/>
              </a:lnSpc>
            </a:pP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本图册适用于浙能嘉兴电厂四期扩建项目</a:t>
            </a:r>
            <a:r>
              <a:rPr sz="1500" kern="0" spc="-10" dirty="0">
                <a:solidFill>
                  <a:srgbClr val="000000">
                    <a:alpha val="100000"/>
                  </a:srgbClr>
                </a:solidFill>
                <a:latin typeface="Times New Roman" panose="02020603050405020304"/>
                <a:ea typeface="Times New Roman" panose="02020603050405020304"/>
                <a:cs typeface="Times New Roman" panose="02020603050405020304"/>
              </a:rPr>
              <a:t>10</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号机组工程建设。在执行过程中如发现问题和建议请反馈，以便持续改进。</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4" name="textbox 1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6" name="picture 16"/>
          <p:cNvPicPr>
            <a:picLocks noChangeAspect="1"/>
          </p:cNvPicPr>
          <p:nvPr/>
        </p:nvPicPr>
        <p:blipFill>
          <a:blip r:embed="rId1"/>
          <a:stretch>
            <a:fillRect/>
          </a:stretch>
        </p:blipFill>
        <p:spPr>
          <a:xfrm rot="21600000">
            <a:off x="367237" y="918972"/>
            <a:ext cx="11504769" cy="61721"/>
          </a:xfrm>
          <a:prstGeom prst="rect">
            <a:avLst/>
          </a:prstGeom>
        </p:spPr>
      </p:pic>
      <p:pic>
        <p:nvPicPr>
          <p:cNvPr id="18" name="picture 18"/>
          <p:cNvPicPr>
            <a:picLocks noChangeAspect="1"/>
          </p:cNvPicPr>
          <p:nvPr/>
        </p:nvPicPr>
        <p:blipFill>
          <a:blip r:embed="rId2"/>
          <a:stretch>
            <a:fillRect/>
          </a:stretch>
        </p:blipFill>
        <p:spPr>
          <a:xfrm rot="21600000">
            <a:off x="749113" y="215462"/>
            <a:ext cx="734433" cy="64323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icture 222"/>
          <p:cNvPicPr>
            <a:picLocks noChangeAspect="1"/>
          </p:cNvPicPr>
          <p:nvPr/>
        </p:nvPicPr>
        <p:blipFill>
          <a:blip r:embed="rId1"/>
          <a:stretch>
            <a:fillRect/>
          </a:stretch>
        </p:blipFill>
        <p:spPr>
          <a:xfrm rot="21600000">
            <a:off x="1295400" y="2840735"/>
            <a:ext cx="3761232" cy="2680716"/>
          </a:xfrm>
          <a:prstGeom prst="rect">
            <a:avLst/>
          </a:prstGeom>
        </p:spPr>
      </p:pic>
      <p:sp>
        <p:nvSpPr>
          <p:cNvPr id="224" name="textbox 224"/>
          <p:cNvSpPr/>
          <p:nvPr/>
        </p:nvSpPr>
        <p:spPr>
          <a:xfrm>
            <a:off x="677326" y="1401152"/>
            <a:ext cx="6595109" cy="133540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925"/>
              </a:lnSpc>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用厚</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钢板制作</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800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600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600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箱体，设置</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处吊点</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marL="12700" algn="l" rtl="0" eaLnBrk="0">
              <a:lnSpc>
                <a:spcPts val="1925"/>
              </a:lnSpc>
              <a:spcBef>
                <a:spcPts val="87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箱体顶部开</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400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600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的擦开门，上部设置</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个吊点</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marL="12700" algn="l" rtl="0" eaLnBrk="0">
              <a:lnSpc>
                <a:spcPts val="1925"/>
              </a:lnSpc>
              <a:spcBef>
                <a:spcPts val="87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表面刷蓝色油漆，侧</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面刷散件存放箱和标号</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algn="l" rtl="0" eaLnBrk="0">
              <a:lnSpc>
                <a:spcPct val="113000"/>
              </a:lnSpc>
            </a:pPr>
            <a:endParaRPr sz="600" dirty="0">
              <a:latin typeface="Arial" panose="020B0604020202020204"/>
              <a:ea typeface="Arial" panose="020B0604020202020204"/>
              <a:cs typeface="Arial" panose="020B0604020202020204"/>
            </a:endParaRPr>
          </a:p>
          <a:p>
            <a:pPr marL="12700" algn="l" rtl="0" eaLnBrk="0">
              <a:lnSpc>
                <a:spcPts val="1970"/>
              </a:lnSpc>
              <a:spcBef>
                <a:spcPts val="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适用于扣件、螺栓、弯</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头和短管等尺寸较小的材料。</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226" name="picture 226"/>
          <p:cNvPicPr>
            <a:picLocks noChangeAspect="1"/>
          </p:cNvPicPr>
          <p:nvPr/>
        </p:nvPicPr>
        <p:blipFill>
          <a:blip r:embed="rId2"/>
          <a:stretch>
            <a:fillRect/>
          </a:stretch>
        </p:blipFill>
        <p:spPr>
          <a:xfrm rot="21600000">
            <a:off x="7696200" y="1828800"/>
            <a:ext cx="3192780" cy="2328671"/>
          </a:xfrm>
          <a:prstGeom prst="rect">
            <a:avLst/>
          </a:prstGeom>
        </p:spPr>
      </p:pic>
      <p:sp>
        <p:nvSpPr>
          <p:cNvPr id="228" name="textbox 228"/>
          <p:cNvSpPr/>
          <p:nvPr/>
        </p:nvSpPr>
        <p:spPr>
          <a:xfrm>
            <a:off x="6475150" y="4444110"/>
            <a:ext cx="4498975" cy="120396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2.5.3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模板定置化堆放</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890"/>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模板存放场地应用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混凝土硬化；</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700" dirty="0">
              <a:latin typeface="Arial" panose="020B0604020202020204"/>
              <a:ea typeface="Arial" panose="020B0604020202020204"/>
              <a:cs typeface="Arial" panose="020B0604020202020204"/>
            </a:endParaRPr>
          </a:p>
          <a:p>
            <a:pPr marL="295275" indent="-276225" algn="l" rtl="0" eaLnBrk="0">
              <a:lnSpc>
                <a:spcPct val="104000"/>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场地四周搭设</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1.2 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高防护栏，刷红</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白警示漆，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立挂密目安全网。</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30" name="textbox 23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32" name="picture 232"/>
          <p:cNvPicPr>
            <a:picLocks noChangeAspect="1"/>
          </p:cNvPicPr>
          <p:nvPr/>
        </p:nvPicPr>
        <p:blipFill>
          <a:blip r:embed="rId3"/>
          <a:stretch>
            <a:fillRect/>
          </a:stretch>
        </p:blipFill>
        <p:spPr>
          <a:xfrm rot="21600000">
            <a:off x="367237" y="918972"/>
            <a:ext cx="11504769" cy="61721"/>
          </a:xfrm>
          <a:prstGeom prst="rect">
            <a:avLst/>
          </a:prstGeom>
        </p:spPr>
      </p:pic>
      <p:pic>
        <p:nvPicPr>
          <p:cNvPr id="234" name="picture 234"/>
          <p:cNvPicPr>
            <a:picLocks noChangeAspect="1"/>
          </p:cNvPicPr>
          <p:nvPr/>
        </p:nvPicPr>
        <p:blipFill>
          <a:blip r:embed="rId4"/>
          <a:stretch>
            <a:fillRect/>
          </a:stretch>
        </p:blipFill>
        <p:spPr>
          <a:xfrm rot="21600000">
            <a:off x="749113" y="215462"/>
            <a:ext cx="734433" cy="643232"/>
          </a:xfrm>
          <a:prstGeom prst="rect">
            <a:avLst/>
          </a:prstGeom>
        </p:spPr>
      </p:pic>
      <p:sp>
        <p:nvSpPr>
          <p:cNvPr id="236" name="textbox 236"/>
          <p:cNvSpPr/>
          <p:nvPr/>
        </p:nvSpPr>
        <p:spPr>
          <a:xfrm>
            <a:off x="670844" y="1053451"/>
            <a:ext cx="1995804"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2.5.2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小型工件存放箱</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38" name="textbox 23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extbox 240"/>
          <p:cNvSpPr/>
          <p:nvPr/>
        </p:nvSpPr>
        <p:spPr>
          <a:xfrm>
            <a:off x="670844" y="1053451"/>
            <a:ext cx="10853419" cy="180340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2.5.4</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钢筋定置化</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堆放</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5"/>
              </a:lnSpc>
              <a:spcBef>
                <a:spcPts val="88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钢筋堆放区地面应平整夯实并进行硬化，周围用工具式护栏进</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行隔离。</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225" algn="l" rtl="0" eaLnBrk="0">
              <a:lnSpc>
                <a:spcPct val="105000"/>
              </a:lnSpc>
              <a:spcBef>
                <a:spcPts val="885"/>
              </a:spcBef>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钢筋原材料应集中码放在钢筋架上，钢筋架采用工字钢</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或槽钢制作，涂刷红白或黄黑警示色。沿着钢筋摆放方向档距</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米，垂直钢筋摆放方向档距</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1.2</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700" dirty="0">
              <a:latin typeface="Arial" panose="020B0604020202020204"/>
              <a:ea typeface="Arial" panose="020B0604020202020204"/>
              <a:cs typeface="Arial" panose="020B0604020202020204"/>
            </a:endParaRPr>
          </a:p>
          <a:p>
            <a:pPr marL="297180" indent="-278130" algn="l" rtl="0" eaLnBrk="0">
              <a:lnSpc>
                <a:spcPct val="105000"/>
              </a:lnSpc>
              <a:spcBef>
                <a:spcPts val="5"/>
              </a:spcBef>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半成品钢筋应分层码放，码放台架平整，且挂牌标</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识，注明钢筋的型号、尺寸、使用部位及数量，防止使用时发生误</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242" name="picture 242"/>
          <p:cNvPicPr>
            <a:picLocks noChangeAspect="1"/>
          </p:cNvPicPr>
          <p:nvPr/>
        </p:nvPicPr>
        <p:blipFill>
          <a:blip r:embed="rId1"/>
          <a:stretch>
            <a:fillRect/>
          </a:stretch>
        </p:blipFill>
        <p:spPr>
          <a:xfrm rot="21600000">
            <a:off x="7662671" y="3429000"/>
            <a:ext cx="3304031" cy="2314955"/>
          </a:xfrm>
          <a:prstGeom prst="rect">
            <a:avLst/>
          </a:prstGeom>
        </p:spPr>
      </p:pic>
      <p:pic>
        <p:nvPicPr>
          <p:cNvPr id="244" name="picture 244"/>
          <p:cNvPicPr>
            <a:picLocks noChangeAspect="1"/>
          </p:cNvPicPr>
          <p:nvPr/>
        </p:nvPicPr>
        <p:blipFill>
          <a:blip r:embed="rId2"/>
          <a:stretch>
            <a:fillRect/>
          </a:stretch>
        </p:blipFill>
        <p:spPr>
          <a:xfrm rot="21600000">
            <a:off x="4191000" y="3429000"/>
            <a:ext cx="3193859" cy="2314955"/>
          </a:xfrm>
          <a:prstGeom prst="rect">
            <a:avLst/>
          </a:prstGeom>
        </p:spPr>
      </p:pic>
      <p:pic>
        <p:nvPicPr>
          <p:cNvPr id="246" name="picture 246"/>
          <p:cNvPicPr>
            <a:picLocks noChangeAspect="1"/>
          </p:cNvPicPr>
          <p:nvPr/>
        </p:nvPicPr>
        <p:blipFill>
          <a:blip r:embed="rId3"/>
          <a:stretch>
            <a:fillRect/>
          </a:stretch>
        </p:blipFill>
        <p:spPr>
          <a:xfrm rot="21600000">
            <a:off x="880872" y="3429000"/>
            <a:ext cx="2958287" cy="2314955"/>
          </a:xfrm>
          <a:prstGeom prst="rect">
            <a:avLst/>
          </a:prstGeom>
        </p:spPr>
      </p:pic>
      <p:sp>
        <p:nvSpPr>
          <p:cNvPr id="248" name="textbox 24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50" name="picture 250"/>
          <p:cNvPicPr>
            <a:picLocks noChangeAspect="1"/>
          </p:cNvPicPr>
          <p:nvPr/>
        </p:nvPicPr>
        <p:blipFill>
          <a:blip r:embed="rId4"/>
          <a:stretch>
            <a:fillRect/>
          </a:stretch>
        </p:blipFill>
        <p:spPr>
          <a:xfrm rot="21600000">
            <a:off x="367237" y="918972"/>
            <a:ext cx="11504769" cy="61721"/>
          </a:xfrm>
          <a:prstGeom prst="rect">
            <a:avLst/>
          </a:prstGeom>
        </p:spPr>
      </p:pic>
      <p:pic>
        <p:nvPicPr>
          <p:cNvPr id="252" name="picture 252"/>
          <p:cNvPicPr>
            <a:picLocks noChangeAspect="1"/>
          </p:cNvPicPr>
          <p:nvPr/>
        </p:nvPicPr>
        <p:blipFill>
          <a:blip r:embed="rId5"/>
          <a:stretch>
            <a:fillRect/>
          </a:stretch>
        </p:blipFill>
        <p:spPr>
          <a:xfrm rot="21600000">
            <a:off x="749113" y="215462"/>
            <a:ext cx="734433" cy="643232"/>
          </a:xfrm>
          <a:prstGeom prst="rect">
            <a:avLst/>
          </a:prstGeom>
        </p:spPr>
      </p:pic>
      <p:sp>
        <p:nvSpPr>
          <p:cNvPr id="254" name="textbox 254"/>
          <p:cNvSpPr/>
          <p:nvPr/>
        </p:nvSpPr>
        <p:spPr>
          <a:xfrm>
            <a:off x="8467359" y="6034036"/>
            <a:ext cx="148145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半成品钢筋分层码放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256" name="textbox 256"/>
          <p:cNvSpPr/>
          <p:nvPr/>
        </p:nvSpPr>
        <p:spPr>
          <a:xfrm>
            <a:off x="3205625" y="6084836"/>
            <a:ext cx="116014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钢筋原材料码放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258" name="textbox 25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 name="picture 260"/>
          <p:cNvPicPr>
            <a:picLocks noChangeAspect="1"/>
          </p:cNvPicPr>
          <p:nvPr/>
        </p:nvPicPr>
        <p:blipFill>
          <a:blip r:embed="rId1"/>
          <a:stretch>
            <a:fillRect/>
          </a:stretch>
        </p:blipFill>
        <p:spPr>
          <a:xfrm rot="21600000">
            <a:off x="5402579" y="1453895"/>
            <a:ext cx="6217920" cy="3116579"/>
          </a:xfrm>
          <a:prstGeom prst="rect">
            <a:avLst/>
          </a:prstGeom>
        </p:spPr>
      </p:pic>
      <p:sp>
        <p:nvSpPr>
          <p:cNvPr id="262" name="textbox 262"/>
          <p:cNvSpPr/>
          <p:nvPr/>
        </p:nvSpPr>
        <p:spPr>
          <a:xfrm>
            <a:off x="670933" y="1053451"/>
            <a:ext cx="3161664" cy="300736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2.5.5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型材定置化堆放</a:t>
            </a:r>
            <a:endParaRPr sz="1500" dirty="0">
              <a:latin typeface="宋体" panose="02010600030101010101" pitchFamily="2" charset="-122"/>
              <a:ea typeface="宋体" panose="02010600030101010101" pitchFamily="2" charset="-122"/>
              <a:cs typeface="宋体" panose="02010600030101010101" pitchFamily="2" charset="-122"/>
            </a:endParaRPr>
          </a:p>
          <a:p>
            <a:pPr marL="298450" indent="-279400" algn="l" rtl="0" eaLnBrk="0">
              <a:lnSpc>
                <a:spcPct val="107000"/>
              </a:lnSpc>
              <a:spcBef>
                <a:spcPts val="87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必须按类别分开存放，之间通道</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不小于</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5"/>
              </a:lnSpc>
              <a:spcBef>
                <a:spcPts val="93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2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临时存放时应使用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endParaRPr sz="1500" dirty="0">
              <a:latin typeface="微软雅黑" panose="020B0503020204020204" charset="-122"/>
              <a:ea typeface="微软雅黑" panose="020B0503020204020204" charset="-122"/>
              <a:cs typeface="微软雅黑" panose="020B0503020204020204" charset="-122"/>
            </a:endParaRPr>
          </a:p>
          <a:p>
            <a:pPr marL="19050" algn="l" rtl="0" eaLnBrk="0">
              <a:lnSpc>
                <a:spcPts val="1925"/>
              </a:lnSpc>
              <a:spcBef>
                <a:spcPts val="82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木方垫起，木方要</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排列整齐</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marL="297180" indent="-278130" algn="l" rtl="0" eaLnBrk="0">
              <a:lnSpc>
                <a:spcPct val="106000"/>
              </a:lnSpc>
              <a:spcBef>
                <a:spcPts val="80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长时间存放区域的应硬化，制作</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高的条形钢筋混</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凝土支</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墩</a:t>
            </a:r>
            <a:r>
              <a:rPr sz="15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algn="l" rtl="0" eaLnBrk="0">
              <a:lnSpc>
                <a:spcPct val="112000"/>
              </a:lnSpc>
            </a:pPr>
            <a:endParaRPr sz="700" dirty="0">
              <a:latin typeface="Arial" panose="020B0604020202020204"/>
              <a:ea typeface="Arial" panose="020B0604020202020204"/>
              <a:cs typeface="Arial" panose="020B0604020202020204"/>
            </a:endParaRPr>
          </a:p>
          <a:p>
            <a:pPr marL="295275" indent="-276225" algn="l" rtl="0" eaLnBrk="0">
              <a:lnSpc>
                <a:spcPct val="106000"/>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室外存放应用阻燃苫布遮盖，苫</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布四角应整齐折叠、锚固</a:t>
            </a:r>
            <a:r>
              <a:rPr sz="1500" kern="0" spc="2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64" name="textbox 26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66" name="picture 266"/>
          <p:cNvPicPr>
            <a:picLocks noChangeAspect="1"/>
          </p:cNvPicPr>
          <p:nvPr/>
        </p:nvPicPr>
        <p:blipFill>
          <a:blip r:embed="rId2"/>
          <a:stretch>
            <a:fillRect/>
          </a:stretch>
        </p:blipFill>
        <p:spPr>
          <a:xfrm rot="21600000">
            <a:off x="367237" y="918972"/>
            <a:ext cx="11504769" cy="61721"/>
          </a:xfrm>
          <a:prstGeom prst="rect">
            <a:avLst/>
          </a:prstGeom>
        </p:spPr>
      </p:pic>
      <p:pic>
        <p:nvPicPr>
          <p:cNvPr id="268" name="picture 268"/>
          <p:cNvPicPr>
            <a:picLocks noChangeAspect="1"/>
          </p:cNvPicPr>
          <p:nvPr/>
        </p:nvPicPr>
        <p:blipFill>
          <a:blip r:embed="rId3"/>
          <a:stretch>
            <a:fillRect/>
          </a:stretch>
        </p:blipFill>
        <p:spPr>
          <a:xfrm rot="21600000">
            <a:off x="749113" y="215462"/>
            <a:ext cx="734433" cy="643232"/>
          </a:xfrm>
          <a:prstGeom prst="rect">
            <a:avLst/>
          </a:prstGeom>
        </p:spPr>
      </p:pic>
      <p:sp>
        <p:nvSpPr>
          <p:cNvPr id="270" name="textbox 270"/>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 name="picture 272"/>
          <p:cNvPicPr>
            <a:picLocks noChangeAspect="1"/>
          </p:cNvPicPr>
          <p:nvPr/>
        </p:nvPicPr>
        <p:blipFill>
          <a:blip r:embed="rId1"/>
          <a:stretch>
            <a:fillRect/>
          </a:stretch>
        </p:blipFill>
        <p:spPr>
          <a:xfrm rot="21600000">
            <a:off x="914400" y="2514600"/>
            <a:ext cx="5018532" cy="3025139"/>
          </a:xfrm>
          <a:prstGeom prst="rect">
            <a:avLst/>
          </a:prstGeom>
        </p:spPr>
      </p:pic>
      <p:pic>
        <p:nvPicPr>
          <p:cNvPr id="274" name="picture 274"/>
          <p:cNvPicPr>
            <a:picLocks noChangeAspect="1"/>
          </p:cNvPicPr>
          <p:nvPr/>
        </p:nvPicPr>
        <p:blipFill>
          <a:blip r:embed="rId2"/>
          <a:stretch>
            <a:fillRect/>
          </a:stretch>
        </p:blipFill>
        <p:spPr>
          <a:xfrm rot="21600000">
            <a:off x="6798564" y="2525268"/>
            <a:ext cx="4152900" cy="2996183"/>
          </a:xfrm>
          <a:prstGeom prst="rect">
            <a:avLst/>
          </a:prstGeom>
        </p:spPr>
      </p:pic>
      <p:sp>
        <p:nvSpPr>
          <p:cNvPr id="276" name="textbox 276"/>
          <p:cNvSpPr/>
          <p:nvPr/>
        </p:nvSpPr>
        <p:spPr>
          <a:xfrm>
            <a:off x="670933" y="1053451"/>
            <a:ext cx="4885054" cy="97218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2.5.6</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电缆及砌砖定置</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化堆放</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1975"/>
              </a:lnSpc>
              <a:spcBef>
                <a:spcPts val="935"/>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砌砖堆放高度不超过</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2m</a:t>
            </a:r>
            <a:r>
              <a:rPr sz="1500" b="1" kern="0" spc="-2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，必须</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保证四个立面整齐。</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600" dirty="0">
              <a:latin typeface="Arial" panose="020B0604020202020204"/>
              <a:ea typeface="Arial" panose="020B0604020202020204"/>
              <a:cs typeface="Arial" panose="020B0604020202020204"/>
            </a:endParaRPr>
          </a:p>
          <a:p>
            <a:pPr marL="19050" algn="l" rtl="0" eaLnBrk="0">
              <a:lnSpc>
                <a:spcPts val="1970"/>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1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电缆轴尺寸相近的排</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放在一起，方向保持一致。</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278" name="textbox 27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80" name="picture 280"/>
          <p:cNvPicPr>
            <a:picLocks noChangeAspect="1"/>
          </p:cNvPicPr>
          <p:nvPr/>
        </p:nvPicPr>
        <p:blipFill>
          <a:blip r:embed="rId3"/>
          <a:stretch>
            <a:fillRect/>
          </a:stretch>
        </p:blipFill>
        <p:spPr>
          <a:xfrm rot="21600000">
            <a:off x="367237" y="918972"/>
            <a:ext cx="11504769" cy="61721"/>
          </a:xfrm>
          <a:prstGeom prst="rect">
            <a:avLst/>
          </a:prstGeom>
        </p:spPr>
      </p:pic>
      <p:pic>
        <p:nvPicPr>
          <p:cNvPr id="282" name="picture 282"/>
          <p:cNvPicPr>
            <a:picLocks noChangeAspect="1"/>
          </p:cNvPicPr>
          <p:nvPr/>
        </p:nvPicPr>
        <p:blipFill>
          <a:blip r:embed="rId4"/>
          <a:stretch>
            <a:fillRect/>
          </a:stretch>
        </p:blipFill>
        <p:spPr>
          <a:xfrm rot="21600000">
            <a:off x="749113" y="215462"/>
            <a:ext cx="734433" cy="643232"/>
          </a:xfrm>
          <a:prstGeom prst="rect">
            <a:avLst/>
          </a:prstGeom>
        </p:spPr>
      </p:pic>
      <p:sp>
        <p:nvSpPr>
          <p:cNvPr id="284" name="textbox 28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extbox 286"/>
          <p:cNvSpPr/>
          <p:nvPr/>
        </p:nvSpPr>
        <p:spPr>
          <a:xfrm>
            <a:off x="670933" y="1046327"/>
            <a:ext cx="10933430" cy="185292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2.5.7 </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工器具定置化堆放</a:t>
            </a:r>
            <a:endParaRPr sz="1700" dirty="0">
              <a:latin typeface="宋体" panose="02010600030101010101" pitchFamily="2" charset="-122"/>
              <a:ea typeface="宋体" panose="02010600030101010101" pitchFamily="2" charset="-122"/>
              <a:cs typeface="宋体" panose="02010600030101010101" pitchFamily="2" charset="-122"/>
            </a:endParaRPr>
          </a:p>
          <a:p>
            <a:pPr marL="297180" indent="-278130" algn="l" rtl="0" eaLnBrk="0">
              <a:lnSpc>
                <a:spcPct val="105000"/>
              </a:lnSpc>
              <a:spcBef>
                <a:spcPts val="98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施工现场应设置工具箱，主材料为铁板和角钢</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规格宜统一，长</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x</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x</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高为</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120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cmx</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60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cmx</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100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漆以蓝色。统一编号，</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贴标识牌，信息需包括责任单位、责任人、编号、联系电话等。放置应规范、</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整齐</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不影响人员行走和施工。停用时需</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上锁</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必要时应加设防盗装置</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93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班组间应设置用于存放工器具的货架，分开码放，螺栓必须整齐立放，工器具按照外形整齐码放。</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5000"/>
              </a:lnSpc>
            </a:pPr>
            <a:endParaRPr sz="600" dirty="0">
              <a:latin typeface="Arial" panose="020B0604020202020204"/>
              <a:ea typeface="Arial" panose="020B0604020202020204"/>
              <a:cs typeface="Arial" panose="020B0604020202020204"/>
            </a:endParaRPr>
          </a:p>
          <a:p>
            <a:pPr marL="19050" algn="l" rtl="0" eaLnBrk="0">
              <a:lnSpc>
                <a:spcPts val="1970"/>
              </a:lnSpc>
              <a:spcBef>
                <a:spcPts val="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工器具放在地面上时，</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必须铺橡胶板或绿色阻燃帆布。</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288" name="picture 288"/>
          <p:cNvPicPr>
            <a:picLocks noChangeAspect="1"/>
          </p:cNvPicPr>
          <p:nvPr/>
        </p:nvPicPr>
        <p:blipFill>
          <a:blip r:embed="rId1"/>
          <a:stretch>
            <a:fillRect/>
          </a:stretch>
        </p:blipFill>
        <p:spPr>
          <a:xfrm rot="21600000">
            <a:off x="762000" y="3657600"/>
            <a:ext cx="3127247" cy="2004059"/>
          </a:xfrm>
          <a:prstGeom prst="rect">
            <a:avLst/>
          </a:prstGeom>
        </p:spPr>
      </p:pic>
      <p:pic>
        <p:nvPicPr>
          <p:cNvPr id="290" name="picture 290"/>
          <p:cNvPicPr>
            <a:picLocks noChangeAspect="1"/>
          </p:cNvPicPr>
          <p:nvPr/>
        </p:nvPicPr>
        <p:blipFill>
          <a:blip r:embed="rId2"/>
          <a:stretch>
            <a:fillRect/>
          </a:stretch>
        </p:blipFill>
        <p:spPr>
          <a:xfrm rot="21600000">
            <a:off x="4169663" y="3657599"/>
            <a:ext cx="3320795" cy="1769364"/>
          </a:xfrm>
          <a:prstGeom prst="rect">
            <a:avLst/>
          </a:prstGeom>
        </p:spPr>
      </p:pic>
      <p:pic>
        <p:nvPicPr>
          <p:cNvPr id="292" name="picture 292"/>
          <p:cNvPicPr>
            <a:picLocks noChangeAspect="1"/>
          </p:cNvPicPr>
          <p:nvPr/>
        </p:nvPicPr>
        <p:blipFill>
          <a:blip r:embed="rId3"/>
          <a:stretch>
            <a:fillRect/>
          </a:stretch>
        </p:blipFill>
        <p:spPr>
          <a:xfrm rot="21600000">
            <a:off x="7848600" y="3842003"/>
            <a:ext cx="3764279" cy="1546860"/>
          </a:xfrm>
          <a:prstGeom prst="rect">
            <a:avLst/>
          </a:prstGeom>
        </p:spPr>
      </p:pic>
      <p:sp>
        <p:nvSpPr>
          <p:cNvPr id="294" name="textbox 29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96" name="picture 296"/>
          <p:cNvPicPr>
            <a:picLocks noChangeAspect="1"/>
          </p:cNvPicPr>
          <p:nvPr/>
        </p:nvPicPr>
        <p:blipFill>
          <a:blip r:embed="rId4"/>
          <a:stretch>
            <a:fillRect/>
          </a:stretch>
        </p:blipFill>
        <p:spPr>
          <a:xfrm rot="21600000">
            <a:off x="367237" y="918972"/>
            <a:ext cx="11504769" cy="61721"/>
          </a:xfrm>
          <a:prstGeom prst="rect">
            <a:avLst/>
          </a:prstGeom>
        </p:spPr>
      </p:pic>
      <p:pic>
        <p:nvPicPr>
          <p:cNvPr id="298" name="picture 298"/>
          <p:cNvPicPr>
            <a:picLocks noChangeAspect="1"/>
          </p:cNvPicPr>
          <p:nvPr/>
        </p:nvPicPr>
        <p:blipFill>
          <a:blip r:embed="rId5"/>
          <a:stretch>
            <a:fillRect/>
          </a:stretch>
        </p:blipFill>
        <p:spPr>
          <a:xfrm rot="21600000">
            <a:off x="749113" y="215462"/>
            <a:ext cx="734433" cy="643232"/>
          </a:xfrm>
          <a:prstGeom prst="rect">
            <a:avLst/>
          </a:prstGeom>
        </p:spPr>
      </p:pic>
      <p:sp>
        <p:nvSpPr>
          <p:cNvPr id="300" name="textbox 30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picture 302"/>
          <p:cNvPicPr>
            <a:picLocks noChangeAspect="1"/>
          </p:cNvPicPr>
          <p:nvPr/>
        </p:nvPicPr>
        <p:blipFill>
          <a:blip r:embed="rId1"/>
          <a:stretch>
            <a:fillRect/>
          </a:stretch>
        </p:blipFill>
        <p:spPr>
          <a:xfrm rot="21600000">
            <a:off x="6248400" y="2679191"/>
            <a:ext cx="2732532" cy="2258567"/>
          </a:xfrm>
          <a:prstGeom prst="rect">
            <a:avLst/>
          </a:prstGeom>
        </p:spPr>
      </p:pic>
      <p:pic>
        <p:nvPicPr>
          <p:cNvPr id="304" name="picture 304"/>
          <p:cNvPicPr>
            <a:picLocks noChangeAspect="1"/>
          </p:cNvPicPr>
          <p:nvPr/>
        </p:nvPicPr>
        <p:blipFill>
          <a:blip r:embed="rId2"/>
          <a:stretch>
            <a:fillRect/>
          </a:stretch>
        </p:blipFill>
        <p:spPr>
          <a:xfrm rot="21600000">
            <a:off x="2362200" y="2842259"/>
            <a:ext cx="2642616" cy="2097024"/>
          </a:xfrm>
          <a:prstGeom prst="rect">
            <a:avLst/>
          </a:prstGeom>
        </p:spPr>
      </p:pic>
      <p:sp>
        <p:nvSpPr>
          <p:cNvPr id="306" name="textbox 306"/>
          <p:cNvSpPr/>
          <p:nvPr/>
        </p:nvSpPr>
        <p:spPr>
          <a:xfrm>
            <a:off x="677326" y="1053451"/>
            <a:ext cx="4963159" cy="972819"/>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66040" algn="l" rtl="0" eaLnBrk="0">
              <a:lnSpc>
                <a:spcPct val="100000"/>
              </a:lnSpc>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2.5.8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手拉葫芦、</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钢丝绳定置化堆放</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1970"/>
              </a:lnSpc>
              <a:spcBef>
                <a:spcPts val="890"/>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采用型钢制作货架，焊点应加筋焊</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接，并刷漆防腐。</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5000"/>
              </a:lnSpc>
            </a:pPr>
            <a:endParaRPr sz="600" dirty="0">
              <a:latin typeface="Arial" panose="020B0604020202020204"/>
              <a:ea typeface="Arial" panose="020B0604020202020204"/>
              <a:cs typeface="Arial" panose="020B0604020202020204"/>
            </a:endParaRPr>
          </a:p>
          <a:p>
            <a:pPr marL="12700" algn="l" rtl="0" eaLnBrk="0">
              <a:lnSpc>
                <a:spcPts val="1975"/>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侧立面挂责任制牌及所存工器具信息。</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308" name="textbox 30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310" name="textbox 310"/>
          <p:cNvSpPr/>
          <p:nvPr/>
        </p:nvSpPr>
        <p:spPr>
          <a:xfrm>
            <a:off x="3511575" y="5119636"/>
            <a:ext cx="4872990" cy="2235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555"/>
              </a:lnSpc>
            </a:pPr>
            <a:r>
              <a:rPr sz="1900" kern="0" spc="30" baseline="7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手拉葫芦</a:t>
            </a: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900" kern="0" spc="20" baseline="-4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钢丝绳挂钩</a:t>
            </a:r>
            <a:endParaRPr sz="1900" baseline="-4000" dirty="0">
              <a:latin typeface="宋体" panose="02010600030101010101" pitchFamily="2" charset="-122"/>
              <a:ea typeface="宋体" panose="02010600030101010101" pitchFamily="2" charset="-122"/>
              <a:cs typeface="宋体" panose="02010600030101010101" pitchFamily="2" charset="-122"/>
            </a:endParaRPr>
          </a:p>
        </p:txBody>
      </p:sp>
      <p:pic>
        <p:nvPicPr>
          <p:cNvPr id="312" name="picture 312"/>
          <p:cNvPicPr>
            <a:picLocks noChangeAspect="1"/>
          </p:cNvPicPr>
          <p:nvPr/>
        </p:nvPicPr>
        <p:blipFill>
          <a:blip r:embed="rId3"/>
          <a:stretch>
            <a:fillRect/>
          </a:stretch>
        </p:blipFill>
        <p:spPr>
          <a:xfrm rot="21600000">
            <a:off x="367237" y="918972"/>
            <a:ext cx="11504769" cy="61721"/>
          </a:xfrm>
          <a:prstGeom prst="rect">
            <a:avLst/>
          </a:prstGeom>
        </p:spPr>
      </p:pic>
      <p:pic>
        <p:nvPicPr>
          <p:cNvPr id="314" name="picture 314"/>
          <p:cNvPicPr>
            <a:picLocks noChangeAspect="1"/>
          </p:cNvPicPr>
          <p:nvPr/>
        </p:nvPicPr>
        <p:blipFill>
          <a:blip r:embed="rId4"/>
          <a:stretch>
            <a:fillRect/>
          </a:stretch>
        </p:blipFill>
        <p:spPr>
          <a:xfrm rot="21600000">
            <a:off x="749113" y="215462"/>
            <a:ext cx="734433" cy="643232"/>
          </a:xfrm>
          <a:prstGeom prst="rect">
            <a:avLst/>
          </a:prstGeom>
        </p:spPr>
      </p:pic>
      <p:sp>
        <p:nvSpPr>
          <p:cNvPr id="316" name="textbox 31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textbox 318"/>
          <p:cNvSpPr/>
          <p:nvPr/>
        </p:nvSpPr>
        <p:spPr>
          <a:xfrm>
            <a:off x="670844" y="1053451"/>
            <a:ext cx="10737850" cy="193421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2.5.9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气瓶布置</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89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氧气、丙烷笼应采用钢结构材质制造，气瓶应分类存放，气瓶防护帽、减震圈齐全。</a:t>
            </a:r>
            <a:endParaRPr sz="1500" dirty="0">
              <a:latin typeface="宋体" panose="02010600030101010101" pitchFamily="2" charset="-122"/>
              <a:ea typeface="宋体" panose="02010600030101010101" pitchFamily="2" charset="-122"/>
              <a:cs typeface="宋体" panose="02010600030101010101" pitchFamily="2" charset="-122"/>
            </a:endParaRPr>
          </a:p>
          <a:p>
            <a:pPr marL="19050" algn="l" rtl="0" eaLnBrk="0">
              <a:lnSpc>
                <a:spcPts val="1970"/>
              </a:lnSpc>
              <a:spcBef>
                <a:spcPts val="83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气瓶手推车用于氧气</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、丙烷瓶的安全移动及装卸。运输过程中需装设腰箍，</a:t>
            </a:r>
            <a:r>
              <a:rPr sz="1500" kern="0" spc="-4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以固定气瓶。</a:t>
            </a:r>
            <a:endParaRPr sz="1500" dirty="0">
              <a:latin typeface="宋体" panose="02010600030101010101" pitchFamily="2" charset="-122"/>
              <a:ea typeface="宋体" panose="02010600030101010101" pitchFamily="2" charset="-122"/>
              <a:cs typeface="宋体" panose="02010600030101010101" pitchFamily="2" charset="-122"/>
            </a:endParaRPr>
          </a:p>
          <a:p>
            <a:pPr marL="311150" indent="-292100" algn="l" rtl="0" eaLnBrk="0">
              <a:lnSpc>
                <a:spcPct val="104000"/>
              </a:lnSpc>
              <a:spcBef>
                <a:spcPts val="875"/>
              </a:spcBef>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气瓶集中布置使用时，应设置汇流</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排，供气接口点上方装设防护顶棚</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接口设置</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型卡环防脱装置。氧、乙炔输气管之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间保持</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20-40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间隔</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与钢构固定处做好绝缘措施</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气管涂刷颜色以示区分，橡胶软管连接处用专用卡子夹牢。</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2000"/>
              </a:lnSpc>
            </a:pPr>
            <a:endParaRPr sz="800" dirty="0">
              <a:latin typeface="Arial" panose="020B0604020202020204"/>
              <a:ea typeface="Arial" panose="020B0604020202020204"/>
              <a:cs typeface="Arial" panose="020B0604020202020204"/>
            </a:endParaRPr>
          </a:p>
          <a:p>
            <a:pPr marL="19050" algn="l" rtl="0" eaLnBrk="0">
              <a:lnSpc>
                <a:spcPts val="1970"/>
              </a:lnSpc>
              <a:spcBef>
                <a:spcPts val="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施工现场氧气丙烷瓶布置间隔距离必须大于</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米，距离明火距离应大于</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10</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米，并配备防护帽、减震圈</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320" name="picture 320"/>
          <p:cNvPicPr>
            <a:picLocks noChangeAspect="1"/>
          </p:cNvPicPr>
          <p:nvPr/>
        </p:nvPicPr>
        <p:blipFill>
          <a:blip r:embed="rId1"/>
          <a:stretch>
            <a:fillRect/>
          </a:stretch>
        </p:blipFill>
        <p:spPr>
          <a:xfrm rot="21600000">
            <a:off x="673608" y="3089147"/>
            <a:ext cx="2142744" cy="1953767"/>
          </a:xfrm>
          <a:prstGeom prst="rect">
            <a:avLst/>
          </a:prstGeom>
        </p:spPr>
      </p:pic>
      <p:pic>
        <p:nvPicPr>
          <p:cNvPr id="322" name="picture 322"/>
          <p:cNvPicPr>
            <a:picLocks noChangeAspect="1"/>
          </p:cNvPicPr>
          <p:nvPr/>
        </p:nvPicPr>
        <p:blipFill>
          <a:blip r:embed="rId2"/>
          <a:stretch>
            <a:fillRect/>
          </a:stretch>
        </p:blipFill>
        <p:spPr>
          <a:xfrm rot="21600000">
            <a:off x="6749797" y="3313176"/>
            <a:ext cx="2046732" cy="1764791"/>
          </a:xfrm>
          <a:prstGeom prst="rect">
            <a:avLst/>
          </a:prstGeom>
        </p:spPr>
      </p:pic>
      <p:pic>
        <p:nvPicPr>
          <p:cNvPr id="324" name="picture 324"/>
          <p:cNvPicPr>
            <a:picLocks noChangeAspect="1"/>
          </p:cNvPicPr>
          <p:nvPr/>
        </p:nvPicPr>
        <p:blipFill>
          <a:blip r:embed="rId3"/>
          <a:stretch>
            <a:fillRect/>
          </a:stretch>
        </p:blipFill>
        <p:spPr>
          <a:xfrm rot="21600000">
            <a:off x="3338993" y="3482493"/>
            <a:ext cx="2671650" cy="1278912"/>
          </a:xfrm>
          <a:prstGeom prst="rect">
            <a:avLst/>
          </a:prstGeom>
        </p:spPr>
      </p:pic>
      <p:sp>
        <p:nvSpPr>
          <p:cNvPr id="326" name="textbox 32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328" name="textbox 328"/>
          <p:cNvSpPr/>
          <p:nvPr/>
        </p:nvSpPr>
        <p:spPr>
          <a:xfrm>
            <a:off x="1411022" y="5195964"/>
            <a:ext cx="9567544" cy="24066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95"/>
              </a:lnSpc>
            </a:pPr>
            <a:r>
              <a:rPr sz="2100" kern="0" spc="0" baseline="10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气瓶手推车效果图</a:t>
            </a:r>
            <a:r>
              <a:rPr sz="13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氧气、丙烷、氩气笼          </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施工现场氧气丙烷瓶布置图    </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气瓶集中供气汇流排</a:t>
            </a:r>
            <a:endParaRPr sz="1400" dirty="0">
              <a:latin typeface="宋体" panose="02010600030101010101" pitchFamily="2" charset="-122"/>
              <a:ea typeface="宋体" panose="02010600030101010101" pitchFamily="2" charset="-122"/>
              <a:cs typeface="宋体" panose="02010600030101010101" pitchFamily="2" charset="-122"/>
            </a:endParaRPr>
          </a:p>
        </p:txBody>
      </p:sp>
      <p:pic>
        <p:nvPicPr>
          <p:cNvPr id="330" name="picture 330"/>
          <p:cNvPicPr>
            <a:picLocks noChangeAspect="1"/>
          </p:cNvPicPr>
          <p:nvPr/>
        </p:nvPicPr>
        <p:blipFill>
          <a:blip r:embed="rId4"/>
          <a:stretch>
            <a:fillRect/>
          </a:stretch>
        </p:blipFill>
        <p:spPr>
          <a:xfrm rot="21600000">
            <a:off x="9677400" y="3505200"/>
            <a:ext cx="1200911" cy="1537715"/>
          </a:xfrm>
          <a:prstGeom prst="rect">
            <a:avLst/>
          </a:prstGeom>
        </p:spPr>
      </p:pic>
      <p:pic>
        <p:nvPicPr>
          <p:cNvPr id="332" name="picture 332"/>
          <p:cNvPicPr>
            <a:picLocks noChangeAspect="1"/>
          </p:cNvPicPr>
          <p:nvPr/>
        </p:nvPicPr>
        <p:blipFill>
          <a:blip r:embed="rId5"/>
          <a:stretch>
            <a:fillRect/>
          </a:stretch>
        </p:blipFill>
        <p:spPr>
          <a:xfrm rot="21600000">
            <a:off x="367237" y="918972"/>
            <a:ext cx="11504769" cy="61721"/>
          </a:xfrm>
          <a:prstGeom prst="rect">
            <a:avLst/>
          </a:prstGeom>
        </p:spPr>
      </p:pic>
      <p:pic>
        <p:nvPicPr>
          <p:cNvPr id="334" name="picture 334"/>
          <p:cNvPicPr>
            <a:picLocks noChangeAspect="1"/>
          </p:cNvPicPr>
          <p:nvPr/>
        </p:nvPicPr>
        <p:blipFill>
          <a:blip r:embed="rId6"/>
          <a:stretch>
            <a:fillRect/>
          </a:stretch>
        </p:blipFill>
        <p:spPr>
          <a:xfrm rot="21600000">
            <a:off x="749113" y="215462"/>
            <a:ext cx="734433" cy="643232"/>
          </a:xfrm>
          <a:prstGeom prst="rect">
            <a:avLst/>
          </a:prstGeom>
        </p:spPr>
      </p:pic>
      <p:sp>
        <p:nvSpPr>
          <p:cNvPr id="336" name="textbox 336"/>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extbox 338"/>
          <p:cNvSpPr/>
          <p:nvPr/>
        </p:nvSpPr>
        <p:spPr>
          <a:xfrm>
            <a:off x="670933" y="1053451"/>
            <a:ext cx="10727055" cy="847089"/>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2.5.10</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电焊机布</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700" dirty="0">
              <a:latin typeface="Arial" panose="020B0604020202020204"/>
              <a:ea typeface="Arial" panose="020B0604020202020204"/>
              <a:cs typeface="Arial" panose="020B0604020202020204"/>
            </a:endParaRPr>
          </a:p>
          <a:p>
            <a:pPr marL="295910" indent="-276860" algn="l" rtl="0" eaLnBrk="0">
              <a:lnSpc>
                <a:spcPct val="105000"/>
              </a:lnSpc>
              <a:spcBef>
                <a:spcPts val="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20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电焊机集装箱与二次线：现场和厂房内电焊机采用定点集</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中布置，并配套二次线通道或采用快速插头，</a:t>
            </a:r>
            <a:r>
              <a:rPr sz="1500" kern="0" spc="-4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电焊机二次线</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使用软橡套电缆。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340" name="picture 340"/>
          <p:cNvPicPr>
            <a:picLocks noChangeAspect="1"/>
          </p:cNvPicPr>
          <p:nvPr/>
        </p:nvPicPr>
        <p:blipFill>
          <a:blip r:embed="rId1"/>
          <a:stretch>
            <a:fillRect/>
          </a:stretch>
        </p:blipFill>
        <p:spPr>
          <a:xfrm rot="21600000">
            <a:off x="1752600" y="2590799"/>
            <a:ext cx="3425952" cy="1792224"/>
          </a:xfrm>
          <a:prstGeom prst="rect">
            <a:avLst/>
          </a:prstGeom>
        </p:spPr>
      </p:pic>
      <p:pic>
        <p:nvPicPr>
          <p:cNvPr id="342" name="picture 342"/>
          <p:cNvPicPr>
            <a:picLocks noChangeAspect="1"/>
          </p:cNvPicPr>
          <p:nvPr/>
        </p:nvPicPr>
        <p:blipFill>
          <a:blip r:embed="rId2"/>
          <a:stretch>
            <a:fillRect/>
          </a:stretch>
        </p:blipFill>
        <p:spPr>
          <a:xfrm rot="21600000">
            <a:off x="7162800" y="2650235"/>
            <a:ext cx="2741676" cy="1734312"/>
          </a:xfrm>
          <a:prstGeom prst="rect">
            <a:avLst/>
          </a:prstGeom>
        </p:spPr>
      </p:pic>
      <p:sp>
        <p:nvSpPr>
          <p:cNvPr id="344" name="textbox 34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346" name="picture 346"/>
          <p:cNvPicPr>
            <a:picLocks noChangeAspect="1"/>
          </p:cNvPicPr>
          <p:nvPr/>
        </p:nvPicPr>
        <p:blipFill>
          <a:blip r:embed="rId3"/>
          <a:stretch>
            <a:fillRect/>
          </a:stretch>
        </p:blipFill>
        <p:spPr>
          <a:xfrm rot="21600000">
            <a:off x="367237" y="918972"/>
            <a:ext cx="11504769" cy="61721"/>
          </a:xfrm>
          <a:prstGeom prst="rect">
            <a:avLst/>
          </a:prstGeom>
        </p:spPr>
      </p:pic>
      <p:pic>
        <p:nvPicPr>
          <p:cNvPr id="348" name="picture 348"/>
          <p:cNvPicPr>
            <a:picLocks noChangeAspect="1"/>
          </p:cNvPicPr>
          <p:nvPr/>
        </p:nvPicPr>
        <p:blipFill>
          <a:blip r:embed="rId4"/>
          <a:stretch>
            <a:fillRect/>
          </a:stretch>
        </p:blipFill>
        <p:spPr>
          <a:xfrm rot="21600000">
            <a:off x="749113" y="215462"/>
            <a:ext cx="734433" cy="643232"/>
          </a:xfrm>
          <a:prstGeom prst="rect">
            <a:avLst/>
          </a:prstGeom>
        </p:spPr>
      </p:pic>
      <p:sp>
        <p:nvSpPr>
          <p:cNvPr id="350" name="textbox 350"/>
          <p:cNvSpPr/>
          <p:nvPr/>
        </p:nvSpPr>
        <p:spPr>
          <a:xfrm>
            <a:off x="5285742" y="4967553"/>
            <a:ext cx="162750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电焊机集中布置效果图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352" name="textbox 352"/>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 name="picture 354"/>
          <p:cNvPicPr>
            <a:picLocks noChangeAspect="1"/>
          </p:cNvPicPr>
          <p:nvPr/>
        </p:nvPicPr>
        <p:blipFill>
          <a:blip r:embed="rId1"/>
          <a:stretch>
            <a:fillRect/>
          </a:stretch>
        </p:blipFill>
        <p:spPr>
          <a:xfrm rot="21600000">
            <a:off x="1066800" y="2819400"/>
            <a:ext cx="4672583" cy="2244852"/>
          </a:xfrm>
          <a:prstGeom prst="rect">
            <a:avLst/>
          </a:prstGeom>
        </p:spPr>
      </p:pic>
      <p:sp>
        <p:nvSpPr>
          <p:cNvPr id="356" name="textbox 356"/>
          <p:cNvSpPr/>
          <p:nvPr/>
        </p:nvSpPr>
        <p:spPr>
          <a:xfrm>
            <a:off x="670844" y="1155051"/>
            <a:ext cx="10610850" cy="98551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2.6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施工现场临时厕所</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8000"/>
              </a:lnSpc>
            </a:pPr>
            <a:endParaRPr sz="300" dirty="0">
              <a:latin typeface="Arial" panose="020B0604020202020204"/>
              <a:ea typeface="Arial" panose="020B0604020202020204"/>
              <a:cs typeface="Arial" panose="020B0604020202020204"/>
            </a:endParaRPr>
          </a:p>
          <a:p>
            <a:pPr marL="297180" indent="-278130" algn="l" rtl="0" eaLnBrk="0">
              <a:lnSpc>
                <a:spcPct val="147000"/>
              </a:lnSpc>
              <a:spcBef>
                <a:spcPts val="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施工现场应设置公共厕所，厕所配置适当型号的化粪池，化粪池采用砖砌，现浇混凝土盖板，预</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留清掏和抽吸口。</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卫生间采用水泥泥浆地面</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，蹲位间隔板高度超过</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900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358" name="picture 358"/>
          <p:cNvPicPr>
            <a:picLocks noChangeAspect="1"/>
          </p:cNvPicPr>
          <p:nvPr/>
        </p:nvPicPr>
        <p:blipFill>
          <a:blip r:embed="rId2"/>
          <a:stretch>
            <a:fillRect/>
          </a:stretch>
        </p:blipFill>
        <p:spPr>
          <a:xfrm rot="21600000">
            <a:off x="6553200" y="2819400"/>
            <a:ext cx="4340352" cy="2244852"/>
          </a:xfrm>
          <a:prstGeom prst="rect">
            <a:avLst/>
          </a:prstGeom>
        </p:spPr>
      </p:pic>
      <p:sp>
        <p:nvSpPr>
          <p:cNvPr id="360" name="textbox 36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362" name="picture 362"/>
          <p:cNvPicPr>
            <a:picLocks noChangeAspect="1"/>
          </p:cNvPicPr>
          <p:nvPr/>
        </p:nvPicPr>
        <p:blipFill>
          <a:blip r:embed="rId3"/>
          <a:stretch>
            <a:fillRect/>
          </a:stretch>
        </p:blipFill>
        <p:spPr>
          <a:xfrm rot="21600000">
            <a:off x="367237" y="918972"/>
            <a:ext cx="11504769" cy="61721"/>
          </a:xfrm>
          <a:prstGeom prst="rect">
            <a:avLst/>
          </a:prstGeom>
        </p:spPr>
      </p:pic>
      <p:pic>
        <p:nvPicPr>
          <p:cNvPr id="364" name="picture 364"/>
          <p:cNvPicPr>
            <a:picLocks noChangeAspect="1"/>
          </p:cNvPicPr>
          <p:nvPr/>
        </p:nvPicPr>
        <p:blipFill>
          <a:blip r:embed="rId4"/>
          <a:stretch>
            <a:fillRect/>
          </a:stretch>
        </p:blipFill>
        <p:spPr>
          <a:xfrm rot="21600000">
            <a:off x="749113" y="215462"/>
            <a:ext cx="734433" cy="643232"/>
          </a:xfrm>
          <a:prstGeom prst="rect">
            <a:avLst/>
          </a:prstGeom>
        </p:spPr>
      </p:pic>
      <p:sp>
        <p:nvSpPr>
          <p:cNvPr id="366" name="textbox 36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 name="picture 368"/>
          <p:cNvPicPr>
            <a:picLocks noChangeAspect="1"/>
          </p:cNvPicPr>
          <p:nvPr/>
        </p:nvPicPr>
        <p:blipFill>
          <a:blip r:embed="rId1"/>
          <a:stretch>
            <a:fillRect/>
          </a:stretch>
        </p:blipFill>
        <p:spPr>
          <a:xfrm rot="21600000">
            <a:off x="5562600" y="2362200"/>
            <a:ext cx="4488179" cy="3057144"/>
          </a:xfrm>
          <a:prstGeom prst="rect">
            <a:avLst/>
          </a:prstGeom>
        </p:spPr>
      </p:pic>
      <p:sp>
        <p:nvSpPr>
          <p:cNvPr id="370" name="textbox 370"/>
          <p:cNvSpPr/>
          <p:nvPr/>
        </p:nvSpPr>
        <p:spPr>
          <a:xfrm>
            <a:off x="670844" y="1053451"/>
            <a:ext cx="10724515" cy="73533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2.7</a:t>
            </a:r>
            <a:r>
              <a:rPr sz="1500" b="1"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垃圾桶</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225" algn="l" rtl="0" eaLnBrk="0">
              <a:lnSpc>
                <a:spcPct val="104000"/>
              </a:lnSpc>
              <a:spcBef>
                <a:spcPts val="40"/>
              </a:spcBef>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办公、住宿等生活区产生的生活垃圾应按照</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有害</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垃圾、可回收垃圾、厨余垃圾、其他垃圾</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进行分类投放、分类收</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集、分类运输、分类处理。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372" name="picture 372"/>
          <p:cNvPicPr>
            <a:picLocks noChangeAspect="1"/>
          </p:cNvPicPr>
          <p:nvPr/>
        </p:nvPicPr>
        <p:blipFill>
          <a:blip r:embed="rId2"/>
          <a:stretch>
            <a:fillRect/>
          </a:stretch>
        </p:blipFill>
        <p:spPr>
          <a:xfrm rot="21600000">
            <a:off x="2410967" y="2854452"/>
            <a:ext cx="1807464" cy="2147315"/>
          </a:xfrm>
          <a:prstGeom prst="rect">
            <a:avLst/>
          </a:prstGeom>
        </p:spPr>
      </p:pic>
      <p:sp>
        <p:nvSpPr>
          <p:cNvPr id="374" name="textbox 37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376" name="textbox 376"/>
          <p:cNvSpPr/>
          <p:nvPr/>
        </p:nvSpPr>
        <p:spPr>
          <a:xfrm>
            <a:off x="2600684" y="5435294"/>
            <a:ext cx="6118859"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施工现场散放垃圾桶</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生活垃圾集中回收处</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378" name="picture 378"/>
          <p:cNvPicPr>
            <a:picLocks noChangeAspect="1"/>
          </p:cNvPicPr>
          <p:nvPr/>
        </p:nvPicPr>
        <p:blipFill>
          <a:blip r:embed="rId3"/>
          <a:stretch>
            <a:fillRect/>
          </a:stretch>
        </p:blipFill>
        <p:spPr>
          <a:xfrm rot="21600000">
            <a:off x="367237" y="918972"/>
            <a:ext cx="11504769" cy="61721"/>
          </a:xfrm>
          <a:prstGeom prst="rect">
            <a:avLst/>
          </a:prstGeom>
        </p:spPr>
      </p:pic>
      <p:pic>
        <p:nvPicPr>
          <p:cNvPr id="380" name="picture 380"/>
          <p:cNvPicPr>
            <a:picLocks noChangeAspect="1"/>
          </p:cNvPicPr>
          <p:nvPr/>
        </p:nvPicPr>
        <p:blipFill>
          <a:blip r:embed="rId4"/>
          <a:stretch>
            <a:fillRect/>
          </a:stretch>
        </p:blipFill>
        <p:spPr>
          <a:xfrm rot="21600000">
            <a:off x="749113" y="215462"/>
            <a:ext cx="734433" cy="643232"/>
          </a:xfrm>
          <a:prstGeom prst="rect">
            <a:avLst/>
          </a:prstGeom>
        </p:spPr>
      </p:pic>
      <p:sp>
        <p:nvSpPr>
          <p:cNvPr id="382" name="textbox 382"/>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20"/>
          <p:cNvSpPr/>
          <p:nvPr/>
        </p:nvSpPr>
        <p:spPr>
          <a:xfrm>
            <a:off x="693245" y="1057947"/>
            <a:ext cx="10439400" cy="517270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5269865" algn="l" rtl="0" eaLnBrk="0">
              <a:lnSpc>
                <a:spcPts val="1130"/>
              </a:lnSpc>
            </a:pP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目</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录</a:t>
            </a:r>
            <a:endParaRPr sz="9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120"/>
              </a:lnSpc>
              <a:spcBef>
                <a:spcPts val="1095"/>
              </a:spcBef>
            </a:pP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一、</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总体形象</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75"/>
              </a:spcBef>
            </a:pP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厂界围墙</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80"/>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工程入口大门</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85"/>
              </a:spcBef>
            </a:pP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a:t>
            </a:r>
            <a:r>
              <a:rPr sz="9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门禁系统及门卫室</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-4</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7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显示屏</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80"/>
              </a:spcBef>
            </a:pP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五牌二图</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085"/>
              </a:spcBef>
            </a:pP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施工图牌</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280"/>
              </a:spcBef>
            </a:pPr>
            <a:r>
              <a:rPr sz="900" b="1"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二、</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施工区域</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2 . 1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施工道路</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----------------9</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55"/>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施工道路人行道</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10</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0"/>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2 . 3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现场主要施工区域</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5"/>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临时排水系统</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12</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15"/>
              </a:lnSpc>
              <a:spcBef>
                <a:spcPts val="1280"/>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2 . 5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设备、</a:t>
            </a:r>
            <a:r>
              <a:rPr sz="900" kern="0" spc="-2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材料定置化堆放</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14</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08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施工现场临时厕所</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23</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08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垃圾桶</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24</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5"/>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吸烟室及休息区</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----------25</a:t>
            </a:r>
            <a:endParaRPr sz="900" dirty="0">
              <a:latin typeface="微软雅黑" panose="020B0503020204020204" charset="-122"/>
              <a:ea typeface="微软雅黑" panose="020B0503020204020204" charset="-122"/>
              <a:cs typeface="微软雅黑" panose="020B0503020204020204" charset="-122"/>
            </a:endParaRPr>
          </a:p>
          <a:p>
            <a:pPr algn="l" rtl="0" eaLnBrk="0">
              <a:lnSpc>
                <a:spcPct val="101000"/>
              </a:lnSpc>
            </a:pPr>
            <a:endParaRPr sz="11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2700" algn="l" rtl="0" eaLnBrk="0">
              <a:lnSpc>
                <a:spcPts val="1120"/>
              </a:lnSpc>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9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加工防护棚</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--------------26</a:t>
            </a:r>
            <a:endParaRPr sz="900" dirty="0">
              <a:latin typeface="微软雅黑" panose="020B0503020204020204" charset="-122"/>
              <a:ea typeface="微软雅黑" panose="020B0503020204020204" charset="-122"/>
              <a:cs typeface="微软雅黑" panose="020B0503020204020204" charset="-122"/>
            </a:endParaRPr>
          </a:p>
        </p:txBody>
      </p:sp>
      <p:sp>
        <p:nvSpPr>
          <p:cNvPr id="22" name="textbox 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24" name="picture 24"/>
          <p:cNvPicPr>
            <a:picLocks noChangeAspect="1"/>
          </p:cNvPicPr>
          <p:nvPr/>
        </p:nvPicPr>
        <p:blipFill>
          <a:blip r:embed="rId18"/>
          <a:stretch>
            <a:fillRect/>
          </a:stretch>
        </p:blipFill>
        <p:spPr>
          <a:xfrm rot="21600000">
            <a:off x="367237" y="918972"/>
            <a:ext cx="11504769" cy="61721"/>
          </a:xfrm>
          <a:prstGeom prst="rect">
            <a:avLst/>
          </a:prstGeom>
        </p:spPr>
      </p:pic>
      <p:pic>
        <p:nvPicPr>
          <p:cNvPr id="26" name="picture 26"/>
          <p:cNvPicPr>
            <a:picLocks noChangeAspect="1"/>
          </p:cNvPicPr>
          <p:nvPr/>
        </p:nvPicPr>
        <p:blipFill>
          <a:blip r:embed="rId19"/>
          <a:stretch>
            <a:fillRect/>
          </a:stretch>
        </p:blipFill>
        <p:spPr>
          <a:xfrm rot="21600000">
            <a:off x="749113" y="215462"/>
            <a:ext cx="734433" cy="64323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 name="picture 384"/>
          <p:cNvPicPr>
            <a:picLocks noChangeAspect="1"/>
          </p:cNvPicPr>
          <p:nvPr/>
        </p:nvPicPr>
        <p:blipFill>
          <a:blip r:embed="rId1"/>
          <a:stretch>
            <a:fillRect/>
          </a:stretch>
        </p:blipFill>
        <p:spPr>
          <a:xfrm rot="21600000">
            <a:off x="6954011" y="1542288"/>
            <a:ext cx="4463795" cy="2342387"/>
          </a:xfrm>
          <a:prstGeom prst="rect">
            <a:avLst/>
          </a:prstGeom>
        </p:spPr>
      </p:pic>
      <p:pic>
        <p:nvPicPr>
          <p:cNvPr id="386" name="picture 386"/>
          <p:cNvPicPr>
            <a:picLocks noChangeAspect="1"/>
          </p:cNvPicPr>
          <p:nvPr/>
        </p:nvPicPr>
        <p:blipFill>
          <a:blip r:embed="rId2"/>
          <a:stretch>
            <a:fillRect/>
          </a:stretch>
        </p:blipFill>
        <p:spPr>
          <a:xfrm rot="21600000">
            <a:off x="3534155" y="1362455"/>
            <a:ext cx="3267455" cy="2514600"/>
          </a:xfrm>
          <a:prstGeom prst="rect">
            <a:avLst/>
          </a:prstGeom>
        </p:spPr>
      </p:pic>
      <p:sp>
        <p:nvSpPr>
          <p:cNvPr id="388" name="textbox 388"/>
          <p:cNvSpPr/>
          <p:nvPr/>
        </p:nvSpPr>
        <p:spPr>
          <a:xfrm>
            <a:off x="550275" y="1546325"/>
            <a:ext cx="2713989" cy="2467610"/>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500" kern="0" spc="18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施工现场应设置必要的吸</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635" algn="l" rtl="0" eaLnBrk="0">
              <a:lnSpc>
                <a:spcPct val="161000"/>
              </a:lnSpc>
              <a:spcBef>
                <a:spcPts val="70"/>
              </a:spcBef>
            </a:pPr>
            <a:r>
              <a:rPr sz="1500" b="1"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烟室与饮水点（根据实际</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布置</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布置在现场适宜</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的区域，并明确专人管理</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吸烟室与饮水点应设置座</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椅</a:t>
            </a:r>
            <a:r>
              <a:rPr sz="1500" kern="0" spc="-4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，保持室内清洁和饮水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卫生。</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390" name="textbox 39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392" name="picture 392"/>
          <p:cNvPicPr>
            <a:picLocks noChangeAspect="1"/>
          </p:cNvPicPr>
          <p:nvPr/>
        </p:nvPicPr>
        <p:blipFill>
          <a:blip r:embed="rId3"/>
          <a:stretch>
            <a:fillRect/>
          </a:stretch>
        </p:blipFill>
        <p:spPr>
          <a:xfrm rot="21600000">
            <a:off x="367237" y="918972"/>
            <a:ext cx="11504769" cy="61721"/>
          </a:xfrm>
          <a:prstGeom prst="rect">
            <a:avLst/>
          </a:prstGeom>
        </p:spPr>
      </p:pic>
      <p:pic>
        <p:nvPicPr>
          <p:cNvPr id="394" name="picture 394"/>
          <p:cNvPicPr>
            <a:picLocks noChangeAspect="1"/>
          </p:cNvPicPr>
          <p:nvPr/>
        </p:nvPicPr>
        <p:blipFill>
          <a:blip r:embed="rId4"/>
          <a:stretch>
            <a:fillRect/>
          </a:stretch>
        </p:blipFill>
        <p:spPr>
          <a:xfrm rot="21600000">
            <a:off x="749113" y="215462"/>
            <a:ext cx="734433" cy="643232"/>
          </a:xfrm>
          <a:prstGeom prst="rect">
            <a:avLst/>
          </a:prstGeom>
        </p:spPr>
      </p:pic>
      <p:sp>
        <p:nvSpPr>
          <p:cNvPr id="396" name="textbox 396"/>
          <p:cNvSpPr/>
          <p:nvPr/>
        </p:nvSpPr>
        <p:spPr>
          <a:xfrm>
            <a:off x="670844" y="1053451"/>
            <a:ext cx="1805304"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2.8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吸烟室与休息区</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398" name="textbox 398"/>
          <p:cNvSpPr/>
          <p:nvPr/>
        </p:nvSpPr>
        <p:spPr>
          <a:xfrm>
            <a:off x="6273614" y="4100460"/>
            <a:ext cx="164465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茶水亭、吸烟亭效果图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00" name="textbox 40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textbox 402"/>
          <p:cNvSpPr/>
          <p:nvPr/>
        </p:nvSpPr>
        <p:spPr>
          <a:xfrm>
            <a:off x="670933" y="1155051"/>
            <a:ext cx="4909820" cy="245491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2.9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加工防护棚</a:t>
            </a:r>
            <a:endParaRPr sz="1500" dirty="0">
              <a:latin typeface="宋体" panose="02010600030101010101" pitchFamily="2" charset="-122"/>
              <a:ea typeface="宋体" panose="02010600030101010101" pitchFamily="2" charset="-122"/>
              <a:cs typeface="宋体" panose="02010600030101010101" pitchFamily="2" charset="-122"/>
            </a:endParaRPr>
          </a:p>
          <a:p>
            <a:pPr marL="297815" indent="-278765" algn="l" rtl="0" eaLnBrk="0">
              <a:lnSpc>
                <a:spcPct val="141000"/>
              </a:lnSpc>
              <a:spcBef>
                <a:spcPts val="106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防护棚采用型钢制作，主要标准配件有立柱、</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横梁、</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悬挑梁，螺栓连接组装，各地区因风力不同，应对</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型钢架体结构应进行验算。</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8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marL="294640" indent="-275590" algn="l" rtl="0" eaLnBrk="0">
              <a:lnSpc>
                <a:spcPct val="141000"/>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防护棚顶部设置安全标</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语，蓝底白字，上下弦均为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宽黄黑警示漆，型钢架体刷蓝色，中</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间悬挂</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操作规程图牌。</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404" name="picture 404"/>
          <p:cNvPicPr>
            <a:picLocks noChangeAspect="1"/>
          </p:cNvPicPr>
          <p:nvPr/>
        </p:nvPicPr>
        <p:blipFill>
          <a:blip r:embed="rId1"/>
          <a:stretch>
            <a:fillRect/>
          </a:stretch>
        </p:blipFill>
        <p:spPr>
          <a:xfrm rot="21600000">
            <a:off x="1447800" y="3810000"/>
            <a:ext cx="4283963" cy="1956815"/>
          </a:xfrm>
          <a:prstGeom prst="rect">
            <a:avLst/>
          </a:prstGeom>
        </p:spPr>
      </p:pic>
      <p:pic>
        <p:nvPicPr>
          <p:cNvPr id="406" name="picture 406"/>
          <p:cNvPicPr>
            <a:picLocks noChangeAspect="1"/>
          </p:cNvPicPr>
          <p:nvPr/>
        </p:nvPicPr>
        <p:blipFill>
          <a:blip r:embed="rId2"/>
          <a:stretch>
            <a:fillRect/>
          </a:stretch>
        </p:blipFill>
        <p:spPr>
          <a:xfrm rot="21600000">
            <a:off x="7543800" y="3476243"/>
            <a:ext cx="3304032" cy="2084832"/>
          </a:xfrm>
          <a:prstGeom prst="rect">
            <a:avLst/>
          </a:prstGeom>
        </p:spPr>
      </p:pic>
      <p:pic>
        <p:nvPicPr>
          <p:cNvPr id="408" name="picture 408"/>
          <p:cNvPicPr>
            <a:picLocks noChangeAspect="1"/>
          </p:cNvPicPr>
          <p:nvPr/>
        </p:nvPicPr>
        <p:blipFill>
          <a:blip r:embed="rId3"/>
          <a:stretch>
            <a:fillRect/>
          </a:stretch>
        </p:blipFill>
        <p:spPr>
          <a:xfrm rot="21600000">
            <a:off x="7543800" y="1219200"/>
            <a:ext cx="3241547" cy="2100071"/>
          </a:xfrm>
          <a:prstGeom prst="rect">
            <a:avLst/>
          </a:prstGeom>
        </p:spPr>
      </p:pic>
      <p:sp>
        <p:nvSpPr>
          <p:cNvPr id="410" name="textbox 41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412" name="picture 412"/>
          <p:cNvPicPr>
            <a:picLocks noChangeAspect="1"/>
          </p:cNvPicPr>
          <p:nvPr/>
        </p:nvPicPr>
        <p:blipFill>
          <a:blip r:embed="rId4"/>
          <a:stretch>
            <a:fillRect/>
          </a:stretch>
        </p:blipFill>
        <p:spPr>
          <a:xfrm rot="21600000">
            <a:off x="367237" y="918972"/>
            <a:ext cx="11504769" cy="61721"/>
          </a:xfrm>
          <a:prstGeom prst="rect">
            <a:avLst/>
          </a:prstGeom>
        </p:spPr>
      </p:pic>
      <p:pic>
        <p:nvPicPr>
          <p:cNvPr id="414" name="picture 414"/>
          <p:cNvPicPr>
            <a:picLocks noChangeAspect="1"/>
          </p:cNvPicPr>
          <p:nvPr/>
        </p:nvPicPr>
        <p:blipFill>
          <a:blip r:embed="rId5"/>
          <a:stretch>
            <a:fillRect/>
          </a:stretch>
        </p:blipFill>
        <p:spPr>
          <a:xfrm rot="21600000">
            <a:off x="749113" y="215462"/>
            <a:ext cx="734433" cy="643232"/>
          </a:xfrm>
          <a:prstGeom prst="rect">
            <a:avLst/>
          </a:prstGeom>
        </p:spPr>
      </p:pic>
      <p:sp>
        <p:nvSpPr>
          <p:cNvPr id="416" name="textbox 416"/>
          <p:cNvSpPr/>
          <p:nvPr/>
        </p:nvSpPr>
        <p:spPr>
          <a:xfrm>
            <a:off x="3283267" y="5729554"/>
            <a:ext cx="132143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加工防护棚剖面图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18" name="textbox 418"/>
          <p:cNvSpPr/>
          <p:nvPr/>
        </p:nvSpPr>
        <p:spPr>
          <a:xfrm>
            <a:off x="8664705" y="5630887"/>
            <a:ext cx="99695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操作规程图牌</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20" name="textbox 42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textbox 4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424" name="textbox 424"/>
          <p:cNvSpPr/>
          <p:nvPr/>
        </p:nvSpPr>
        <p:spPr>
          <a:xfrm>
            <a:off x="4128756" y="2634793"/>
            <a:ext cx="4123054" cy="80899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7000"/>
              </a:lnSpc>
            </a:pPr>
            <a:r>
              <a:rPr sz="5300" b="1" kern="0" spc="5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三、安全设施</a:t>
            </a:r>
            <a:endParaRPr sz="5300" dirty="0">
              <a:latin typeface="宋体" panose="02010600030101010101" pitchFamily="2" charset="-122"/>
              <a:ea typeface="宋体" panose="02010600030101010101" pitchFamily="2" charset="-122"/>
              <a:cs typeface="宋体" panose="02010600030101010101" pitchFamily="2" charset="-122"/>
            </a:endParaRPr>
          </a:p>
        </p:txBody>
      </p:sp>
      <p:pic>
        <p:nvPicPr>
          <p:cNvPr id="426" name="picture 426"/>
          <p:cNvPicPr>
            <a:picLocks noChangeAspect="1"/>
          </p:cNvPicPr>
          <p:nvPr/>
        </p:nvPicPr>
        <p:blipFill>
          <a:blip r:embed="rId1"/>
          <a:stretch>
            <a:fillRect/>
          </a:stretch>
        </p:blipFill>
        <p:spPr>
          <a:xfrm rot="21600000">
            <a:off x="367237" y="918972"/>
            <a:ext cx="11504769" cy="61721"/>
          </a:xfrm>
          <a:prstGeom prst="rect">
            <a:avLst/>
          </a:prstGeom>
        </p:spPr>
      </p:pic>
      <p:pic>
        <p:nvPicPr>
          <p:cNvPr id="428" name="picture 428"/>
          <p:cNvPicPr>
            <a:picLocks noChangeAspect="1"/>
          </p:cNvPicPr>
          <p:nvPr/>
        </p:nvPicPr>
        <p:blipFill>
          <a:blip r:embed="rId2"/>
          <a:stretch>
            <a:fillRect/>
          </a:stretch>
        </p:blipFill>
        <p:spPr>
          <a:xfrm rot="21600000">
            <a:off x="749113" y="215462"/>
            <a:ext cx="734433" cy="643232"/>
          </a:xfrm>
          <a:prstGeom prst="rect">
            <a:avLst/>
          </a:prstGeom>
        </p:spPr>
      </p:pic>
      <p:sp>
        <p:nvSpPr>
          <p:cNvPr id="430" name="textbox 430"/>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textbox 432"/>
          <p:cNvSpPr/>
          <p:nvPr/>
        </p:nvSpPr>
        <p:spPr>
          <a:xfrm>
            <a:off x="675997" y="1155051"/>
            <a:ext cx="6960234" cy="218821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成品保护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5000"/>
              </a:lnSpc>
            </a:pPr>
            <a:endParaRPr sz="1000" dirty="0">
              <a:latin typeface="Arial" panose="020B0604020202020204"/>
              <a:ea typeface="Arial" panose="020B0604020202020204"/>
              <a:cs typeface="Arial" panose="020B0604020202020204"/>
            </a:endParaRPr>
          </a:p>
          <a:p>
            <a:pPr marL="12700" algn="l" rtl="0" eaLnBrk="0">
              <a:lnSpc>
                <a:spcPct val="100000"/>
              </a:lnSpc>
              <a:spcBef>
                <a:spcPts val="455"/>
              </a:spcBef>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3.1.1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控制点、沉降观测点保护</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4955" algn="l" rtl="0" eaLnBrk="0">
              <a:lnSpc>
                <a:spcPct val="155000"/>
              </a:lnSpc>
              <a:spcBef>
                <a:spcPts val="30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控制点用刷红白相间颜色的</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圆铁铁架（钢管）围上，并悬挂有警示、说明标</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志牌，标志牌内容包含编号、标高信息；沉降观测点应采用不</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锈钢材质，设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置不锈钢保护罩和标牌，注明点位编号。全场不锈钢保护罩应</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由建设单位或</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总承包单位统一制作，统一编号。</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434" name="picture 434"/>
          <p:cNvPicPr>
            <a:picLocks noChangeAspect="1"/>
          </p:cNvPicPr>
          <p:nvPr/>
        </p:nvPicPr>
        <p:blipFill>
          <a:blip r:embed="rId1"/>
          <a:stretch>
            <a:fillRect/>
          </a:stretch>
        </p:blipFill>
        <p:spPr>
          <a:xfrm rot="21600000">
            <a:off x="7981188" y="3887723"/>
            <a:ext cx="3400044" cy="2484120"/>
          </a:xfrm>
          <a:prstGeom prst="rect">
            <a:avLst/>
          </a:prstGeom>
        </p:spPr>
      </p:pic>
      <p:pic>
        <p:nvPicPr>
          <p:cNvPr id="436" name="picture 436"/>
          <p:cNvPicPr>
            <a:picLocks noChangeAspect="1"/>
          </p:cNvPicPr>
          <p:nvPr/>
        </p:nvPicPr>
        <p:blipFill>
          <a:blip r:embed="rId2"/>
          <a:stretch>
            <a:fillRect/>
          </a:stretch>
        </p:blipFill>
        <p:spPr>
          <a:xfrm rot="21600000">
            <a:off x="7976616" y="1135380"/>
            <a:ext cx="3435095" cy="2308859"/>
          </a:xfrm>
          <a:prstGeom prst="rect">
            <a:avLst/>
          </a:prstGeom>
        </p:spPr>
      </p:pic>
      <p:pic>
        <p:nvPicPr>
          <p:cNvPr id="438" name="picture 438"/>
          <p:cNvPicPr>
            <a:picLocks noChangeAspect="1"/>
          </p:cNvPicPr>
          <p:nvPr/>
        </p:nvPicPr>
        <p:blipFill>
          <a:blip r:embed="rId3"/>
          <a:stretch>
            <a:fillRect/>
          </a:stretch>
        </p:blipFill>
        <p:spPr>
          <a:xfrm rot="21600000">
            <a:off x="1104900" y="3521964"/>
            <a:ext cx="3244595" cy="2253995"/>
          </a:xfrm>
          <a:prstGeom prst="rect">
            <a:avLst/>
          </a:prstGeom>
        </p:spPr>
      </p:pic>
      <p:pic>
        <p:nvPicPr>
          <p:cNvPr id="440" name="picture 440"/>
          <p:cNvPicPr>
            <a:picLocks noChangeAspect="1"/>
          </p:cNvPicPr>
          <p:nvPr/>
        </p:nvPicPr>
        <p:blipFill>
          <a:blip r:embed="rId4"/>
          <a:stretch>
            <a:fillRect/>
          </a:stretch>
        </p:blipFill>
        <p:spPr>
          <a:xfrm rot="21600000">
            <a:off x="4701540" y="3474720"/>
            <a:ext cx="2395728" cy="2304287"/>
          </a:xfrm>
          <a:prstGeom prst="rect">
            <a:avLst/>
          </a:prstGeom>
        </p:spPr>
      </p:pic>
      <p:sp>
        <p:nvSpPr>
          <p:cNvPr id="442" name="textbox 44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444" name="textbox 444"/>
          <p:cNvSpPr/>
          <p:nvPr/>
        </p:nvSpPr>
        <p:spPr>
          <a:xfrm>
            <a:off x="3706330" y="5900724"/>
            <a:ext cx="2538095" cy="70167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沉降观测点防护</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96000"/>
              </a:lnSpc>
            </a:pPr>
            <a:endParaRPr sz="1000" dirty="0">
              <a:latin typeface="Arial" panose="020B0604020202020204"/>
              <a:ea typeface="Arial" panose="020B0604020202020204"/>
              <a:cs typeface="Arial" panose="020B0604020202020204"/>
            </a:endParaRPr>
          </a:p>
          <a:p>
            <a:pPr algn="l" rtl="0" eaLnBrk="0">
              <a:lnSpc>
                <a:spcPct val="100000"/>
              </a:lnSpc>
            </a:pPr>
            <a:endParaRPr sz="300" dirty="0">
              <a:latin typeface="Arial" panose="020B0604020202020204"/>
              <a:ea typeface="Arial" panose="020B0604020202020204"/>
              <a:cs typeface="Arial" panose="020B0604020202020204"/>
            </a:endParaRPr>
          </a:p>
          <a:p>
            <a:pPr algn="r" rtl="0" eaLnBrk="0">
              <a:lnSpc>
                <a:spcPct val="80000"/>
              </a:lnSpc>
              <a:spcBef>
                <a:spcPts val="0"/>
              </a:spcBef>
            </a:pPr>
            <a:r>
              <a:rPr sz="1200" kern="0" spc="-20" dirty="0">
                <a:solidFill>
                  <a:srgbClr val="000000">
                    <a:alpha val="100000"/>
                  </a:srgbClr>
                </a:solidFill>
                <a:latin typeface="Arial" panose="020B0604020202020204"/>
                <a:ea typeface="Arial" panose="020B0604020202020204"/>
                <a:cs typeface="Arial" panose="020B0604020202020204"/>
              </a:rPr>
              <a:t>-28-</a:t>
            </a:r>
            <a:endParaRPr sz="1200" dirty="0">
              <a:latin typeface="Arial" panose="020B0604020202020204"/>
              <a:ea typeface="Arial" panose="020B0604020202020204"/>
              <a:cs typeface="Arial" panose="020B0604020202020204"/>
            </a:endParaRPr>
          </a:p>
        </p:txBody>
      </p:sp>
      <p:pic>
        <p:nvPicPr>
          <p:cNvPr id="446" name="picture 446"/>
          <p:cNvPicPr>
            <a:picLocks noChangeAspect="1"/>
          </p:cNvPicPr>
          <p:nvPr/>
        </p:nvPicPr>
        <p:blipFill>
          <a:blip r:embed="rId5"/>
          <a:stretch>
            <a:fillRect/>
          </a:stretch>
        </p:blipFill>
        <p:spPr>
          <a:xfrm rot="21600000">
            <a:off x="367237" y="918972"/>
            <a:ext cx="11504769" cy="61721"/>
          </a:xfrm>
          <a:prstGeom prst="rect">
            <a:avLst/>
          </a:prstGeom>
        </p:spPr>
      </p:pic>
      <p:pic>
        <p:nvPicPr>
          <p:cNvPr id="448" name="picture 448"/>
          <p:cNvPicPr>
            <a:picLocks noChangeAspect="1"/>
          </p:cNvPicPr>
          <p:nvPr/>
        </p:nvPicPr>
        <p:blipFill>
          <a:blip r:embed="rId6"/>
          <a:stretch>
            <a:fillRect/>
          </a:stretch>
        </p:blipFill>
        <p:spPr>
          <a:xfrm rot="21600000">
            <a:off x="749113" y="215462"/>
            <a:ext cx="734433" cy="643232"/>
          </a:xfrm>
          <a:prstGeom prst="rect">
            <a:avLst/>
          </a:prstGeom>
        </p:spPr>
      </p:pic>
      <p:sp>
        <p:nvSpPr>
          <p:cNvPr id="450" name="textbox 450"/>
          <p:cNvSpPr/>
          <p:nvPr/>
        </p:nvSpPr>
        <p:spPr>
          <a:xfrm>
            <a:off x="9348874" y="6472185"/>
            <a:ext cx="88900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测量桩防护</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452" name="textbox 452"/>
          <p:cNvSpPr/>
          <p:nvPr/>
        </p:nvSpPr>
        <p:spPr>
          <a:xfrm>
            <a:off x="9264762" y="3525824"/>
            <a:ext cx="833119"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测量点防护</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4" name="picture 454"/>
          <p:cNvPicPr>
            <a:picLocks noChangeAspect="1"/>
          </p:cNvPicPr>
          <p:nvPr/>
        </p:nvPicPr>
        <p:blipFill>
          <a:blip r:embed="rId1"/>
          <a:stretch>
            <a:fillRect/>
          </a:stretch>
        </p:blipFill>
        <p:spPr>
          <a:xfrm rot="21600000">
            <a:off x="6865619" y="1313688"/>
            <a:ext cx="3238500" cy="4511040"/>
          </a:xfrm>
          <a:prstGeom prst="rect">
            <a:avLst/>
          </a:prstGeom>
        </p:spPr>
      </p:pic>
      <p:sp>
        <p:nvSpPr>
          <p:cNvPr id="456" name="textbox 456"/>
          <p:cNvSpPr/>
          <p:nvPr/>
        </p:nvSpPr>
        <p:spPr>
          <a:xfrm>
            <a:off x="675997" y="1155051"/>
            <a:ext cx="4940934" cy="209867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3.1.2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柱基（基础）保护</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275590" algn="l" rtl="0" eaLnBrk="0">
              <a:lnSpc>
                <a:spcPct val="157000"/>
              </a:lnSpc>
              <a:spcBef>
                <a:spcPts val="38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浇筑完的柱基（基础）应采取相应的保护措施。在柱</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基四周用角钢或橡胶条（板）将柱基</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围起，角钢或橡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胶条（板）涂刷黄黑相间的彩条，低</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于地平面的柱基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在其四周用红砖砌筑，外侧做填土处</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理。如柱基上有</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预埋螺栓，应套</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保护</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帽。</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58" name="textbox 45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460" name="picture 460"/>
          <p:cNvPicPr>
            <a:picLocks noChangeAspect="1"/>
          </p:cNvPicPr>
          <p:nvPr/>
        </p:nvPicPr>
        <p:blipFill>
          <a:blip r:embed="rId2"/>
          <a:stretch>
            <a:fillRect/>
          </a:stretch>
        </p:blipFill>
        <p:spPr>
          <a:xfrm rot="21600000">
            <a:off x="367237" y="918972"/>
            <a:ext cx="11504769" cy="61721"/>
          </a:xfrm>
          <a:prstGeom prst="rect">
            <a:avLst/>
          </a:prstGeom>
        </p:spPr>
      </p:pic>
      <p:pic>
        <p:nvPicPr>
          <p:cNvPr id="462" name="picture 462"/>
          <p:cNvPicPr>
            <a:picLocks noChangeAspect="1"/>
          </p:cNvPicPr>
          <p:nvPr/>
        </p:nvPicPr>
        <p:blipFill>
          <a:blip r:embed="rId3"/>
          <a:stretch>
            <a:fillRect/>
          </a:stretch>
        </p:blipFill>
        <p:spPr>
          <a:xfrm rot="21600000">
            <a:off x="749113" y="215462"/>
            <a:ext cx="734433" cy="643232"/>
          </a:xfrm>
          <a:prstGeom prst="rect">
            <a:avLst/>
          </a:prstGeom>
        </p:spPr>
      </p:pic>
      <p:sp>
        <p:nvSpPr>
          <p:cNvPr id="464" name="textbox 46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textbox 466"/>
          <p:cNvSpPr/>
          <p:nvPr/>
        </p:nvSpPr>
        <p:spPr>
          <a:xfrm>
            <a:off x="675997" y="1053451"/>
            <a:ext cx="4635500" cy="242379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3.1.3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柱身保护</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57000"/>
              </a:lnSpc>
              <a:spcBef>
                <a:spcPts val="12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拆除模板后的柱身，应采取相应的保护措施，在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柱身的四角用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1.8</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米高度的橡胶条（板）或角钢围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起，对受碰撞区域中间夹木板保</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护，角钢或橡胶</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条（板）上涂刷红白（或黄黑）</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相间的彩条。对</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易受周边混凝土浇筑、油漆等污</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染的柱身，采用</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薄膜包裹保护。</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468" name="picture 468"/>
          <p:cNvPicPr>
            <a:picLocks noChangeAspect="1"/>
          </p:cNvPicPr>
          <p:nvPr/>
        </p:nvPicPr>
        <p:blipFill>
          <a:blip r:embed="rId1"/>
          <a:stretch>
            <a:fillRect/>
          </a:stretch>
        </p:blipFill>
        <p:spPr>
          <a:xfrm rot="21600000">
            <a:off x="8438388" y="3698747"/>
            <a:ext cx="2279904" cy="2066544"/>
          </a:xfrm>
          <a:prstGeom prst="rect">
            <a:avLst/>
          </a:prstGeom>
        </p:spPr>
      </p:pic>
      <p:pic>
        <p:nvPicPr>
          <p:cNvPr id="470" name="picture 470"/>
          <p:cNvPicPr>
            <a:picLocks noChangeAspect="1"/>
          </p:cNvPicPr>
          <p:nvPr/>
        </p:nvPicPr>
        <p:blipFill>
          <a:blip r:embed="rId2"/>
          <a:stretch>
            <a:fillRect/>
          </a:stretch>
        </p:blipFill>
        <p:spPr>
          <a:xfrm rot="21600000">
            <a:off x="6140195" y="1650491"/>
            <a:ext cx="2104643" cy="1976628"/>
          </a:xfrm>
          <a:prstGeom prst="rect">
            <a:avLst/>
          </a:prstGeom>
        </p:spPr>
      </p:pic>
      <p:pic>
        <p:nvPicPr>
          <p:cNvPr id="472" name="picture 472"/>
          <p:cNvPicPr>
            <a:picLocks noChangeAspect="1"/>
          </p:cNvPicPr>
          <p:nvPr/>
        </p:nvPicPr>
        <p:blipFill>
          <a:blip r:embed="rId3"/>
          <a:stretch>
            <a:fillRect/>
          </a:stretch>
        </p:blipFill>
        <p:spPr>
          <a:xfrm rot="21600000">
            <a:off x="8482585" y="1677923"/>
            <a:ext cx="2129028" cy="1927860"/>
          </a:xfrm>
          <a:prstGeom prst="rect">
            <a:avLst/>
          </a:prstGeom>
        </p:spPr>
      </p:pic>
      <p:pic>
        <p:nvPicPr>
          <p:cNvPr id="474" name="picture 474"/>
          <p:cNvPicPr>
            <a:picLocks noChangeAspect="1"/>
          </p:cNvPicPr>
          <p:nvPr/>
        </p:nvPicPr>
        <p:blipFill>
          <a:blip r:embed="rId4"/>
          <a:stretch>
            <a:fillRect/>
          </a:stretch>
        </p:blipFill>
        <p:spPr>
          <a:xfrm rot="21600000">
            <a:off x="6158483" y="3791711"/>
            <a:ext cx="2063495" cy="1979676"/>
          </a:xfrm>
          <a:prstGeom prst="rect">
            <a:avLst/>
          </a:prstGeom>
        </p:spPr>
      </p:pic>
      <p:sp>
        <p:nvSpPr>
          <p:cNvPr id="476" name="textbox 47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478" name="picture 478"/>
          <p:cNvPicPr>
            <a:picLocks noChangeAspect="1"/>
          </p:cNvPicPr>
          <p:nvPr/>
        </p:nvPicPr>
        <p:blipFill>
          <a:blip r:embed="rId5"/>
          <a:stretch>
            <a:fillRect/>
          </a:stretch>
        </p:blipFill>
        <p:spPr>
          <a:xfrm rot="21600000">
            <a:off x="367237" y="918972"/>
            <a:ext cx="11504769" cy="61721"/>
          </a:xfrm>
          <a:prstGeom prst="rect">
            <a:avLst/>
          </a:prstGeom>
        </p:spPr>
      </p:pic>
      <p:pic>
        <p:nvPicPr>
          <p:cNvPr id="480" name="picture 480"/>
          <p:cNvPicPr>
            <a:picLocks noChangeAspect="1"/>
          </p:cNvPicPr>
          <p:nvPr/>
        </p:nvPicPr>
        <p:blipFill>
          <a:blip r:embed="rId6"/>
          <a:stretch>
            <a:fillRect/>
          </a:stretch>
        </p:blipFill>
        <p:spPr>
          <a:xfrm rot="21600000">
            <a:off x="749113" y="215462"/>
            <a:ext cx="734433" cy="643232"/>
          </a:xfrm>
          <a:prstGeom prst="rect">
            <a:avLst/>
          </a:prstGeom>
        </p:spPr>
      </p:pic>
      <p:sp>
        <p:nvSpPr>
          <p:cNvPr id="482" name="textbox 48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 name="picture 484"/>
          <p:cNvPicPr>
            <a:picLocks noChangeAspect="1"/>
          </p:cNvPicPr>
          <p:nvPr/>
        </p:nvPicPr>
        <p:blipFill>
          <a:blip r:embed="rId1"/>
          <a:stretch>
            <a:fillRect/>
          </a:stretch>
        </p:blipFill>
        <p:spPr>
          <a:xfrm rot="21600000">
            <a:off x="7239000" y="2214371"/>
            <a:ext cx="3226307" cy="2668524"/>
          </a:xfrm>
          <a:prstGeom prst="rect">
            <a:avLst/>
          </a:prstGeom>
        </p:spPr>
      </p:pic>
      <p:pic>
        <p:nvPicPr>
          <p:cNvPr id="486" name="picture 486"/>
          <p:cNvPicPr>
            <a:picLocks noChangeAspect="1"/>
          </p:cNvPicPr>
          <p:nvPr/>
        </p:nvPicPr>
        <p:blipFill>
          <a:blip r:embed="rId2"/>
          <a:stretch>
            <a:fillRect/>
          </a:stretch>
        </p:blipFill>
        <p:spPr>
          <a:xfrm rot="21600000">
            <a:off x="2667000" y="2214372"/>
            <a:ext cx="3041904" cy="2720339"/>
          </a:xfrm>
          <a:prstGeom prst="rect">
            <a:avLst/>
          </a:prstGeom>
        </p:spPr>
      </p:pic>
      <p:sp>
        <p:nvSpPr>
          <p:cNvPr id="488" name="textbox 488"/>
          <p:cNvSpPr/>
          <p:nvPr/>
        </p:nvSpPr>
        <p:spPr>
          <a:xfrm>
            <a:off x="675908" y="1053451"/>
            <a:ext cx="7941309" cy="6153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3.1.4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柱筋保护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700" dirty="0">
              <a:latin typeface="Arial" panose="020B0604020202020204"/>
              <a:ea typeface="Arial" panose="020B0604020202020204"/>
              <a:cs typeface="Arial" panose="020B0604020202020204"/>
            </a:endParaRPr>
          </a:p>
          <a:p>
            <a:pPr algn="r" rtl="0" eaLnBrk="0">
              <a:lnSpc>
                <a:spcPts val="1970"/>
              </a:lnSpc>
              <a:spcBef>
                <a:spcPts val="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长时间不施工或易受污染的柱筋，裸露的钢筋应采用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套管或簿膜包缠的保护措施</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490" name="textbox 49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492" name="textbox 492"/>
          <p:cNvSpPr/>
          <p:nvPr/>
        </p:nvSpPr>
        <p:spPr>
          <a:xfrm>
            <a:off x="3382390" y="5312993"/>
            <a:ext cx="6394450" cy="22225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55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柱筋保护（薄膜包缠）                                      柱筋保护（</a:t>
            </a:r>
            <a:r>
              <a:rPr sz="12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套管）</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494" name="picture 494"/>
          <p:cNvPicPr>
            <a:picLocks noChangeAspect="1"/>
          </p:cNvPicPr>
          <p:nvPr/>
        </p:nvPicPr>
        <p:blipFill>
          <a:blip r:embed="rId3"/>
          <a:stretch>
            <a:fillRect/>
          </a:stretch>
        </p:blipFill>
        <p:spPr>
          <a:xfrm rot="21600000">
            <a:off x="367237" y="918972"/>
            <a:ext cx="11504769" cy="61721"/>
          </a:xfrm>
          <a:prstGeom prst="rect">
            <a:avLst/>
          </a:prstGeom>
        </p:spPr>
      </p:pic>
      <p:pic>
        <p:nvPicPr>
          <p:cNvPr id="496" name="picture 496"/>
          <p:cNvPicPr>
            <a:picLocks noChangeAspect="1"/>
          </p:cNvPicPr>
          <p:nvPr/>
        </p:nvPicPr>
        <p:blipFill>
          <a:blip r:embed="rId4"/>
          <a:stretch>
            <a:fillRect/>
          </a:stretch>
        </p:blipFill>
        <p:spPr>
          <a:xfrm rot="21600000">
            <a:off x="749113" y="215462"/>
            <a:ext cx="734433" cy="643232"/>
          </a:xfrm>
          <a:prstGeom prst="rect">
            <a:avLst/>
          </a:prstGeom>
        </p:spPr>
      </p:pic>
      <p:sp>
        <p:nvSpPr>
          <p:cNvPr id="498" name="textbox 49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textbox 500"/>
          <p:cNvSpPr/>
          <p:nvPr/>
        </p:nvSpPr>
        <p:spPr>
          <a:xfrm>
            <a:off x="675997" y="1053451"/>
            <a:ext cx="10454640" cy="134937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3.1.5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螺栓保护</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30000"/>
              </a:lnSpc>
              <a:spcBef>
                <a:spcPts val="87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裸露的基础螺栓应涂防锈黄油，用塑料布包裹，低于地面的采用钢管套罩上</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，高于地面的采用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套管罩上。套管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涂刷红白相间的彩条。</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900" dirty="0">
              <a:latin typeface="Arial" panose="020B0604020202020204"/>
              <a:ea typeface="Arial" panose="020B0604020202020204"/>
              <a:cs typeface="Arial" panose="020B0604020202020204"/>
            </a:endParaRPr>
          </a:p>
          <a:p>
            <a:pPr marL="13970" algn="l" rtl="0" eaLnBrk="0">
              <a:lnSpc>
                <a:spcPts val="1975"/>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对路旁、通道边等易受碰撞的基础周围，应</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用红白相间的铁（钢管）围栏围上</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502" name="picture 502"/>
          <p:cNvPicPr>
            <a:picLocks noChangeAspect="1"/>
          </p:cNvPicPr>
          <p:nvPr/>
        </p:nvPicPr>
        <p:blipFill>
          <a:blip r:embed="rId1"/>
          <a:stretch>
            <a:fillRect/>
          </a:stretch>
        </p:blipFill>
        <p:spPr>
          <a:xfrm rot="21600000">
            <a:off x="2362200" y="2514600"/>
            <a:ext cx="2644140" cy="3223259"/>
          </a:xfrm>
          <a:prstGeom prst="rect">
            <a:avLst/>
          </a:prstGeom>
        </p:spPr>
      </p:pic>
      <p:pic>
        <p:nvPicPr>
          <p:cNvPr id="504" name="picture 504"/>
          <p:cNvPicPr>
            <a:picLocks noChangeAspect="1"/>
          </p:cNvPicPr>
          <p:nvPr/>
        </p:nvPicPr>
        <p:blipFill>
          <a:blip r:embed="rId2"/>
          <a:stretch>
            <a:fillRect/>
          </a:stretch>
        </p:blipFill>
        <p:spPr>
          <a:xfrm rot="21600000">
            <a:off x="6931152" y="2514600"/>
            <a:ext cx="2644140" cy="3218687"/>
          </a:xfrm>
          <a:prstGeom prst="rect">
            <a:avLst/>
          </a:prstGeom>
        </p:spPr>
      </p:pic>
      <p:sp>
        <p:nvSpPr>
          <p:cNvPr id="506" name="textbox 50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08" name="picture 508"/>
          <p:cNvPicPr>
            <a:picLocks noChangeAspect="1"/>
          </p:cNvPicPr>
          <p:nvPr/>
        </p:nvPicPr>
        <p:blipFill>
          <a:blip r:embed="rId3"/>
          <a:stretch>
            <a:fillRect/>
          </a:stretch>
        </p:blipFill>
        <p:spPr>
          <a:xfrm rot="21600000">
            <a:off x="367237" y="918972"/>
            <a:ext cx="11504769" cy="61721"/>
          </a:xfrm>
          <a:prstGeom prst="rect">
            <a:avLst/>
          </a:prstGeom>
        </p:spPr>
      </p:pic>
      <p:pic>
        <p:nvPicPr>
          <p:cNvPr id="510" name="picture 510"/>
          <p:cNvPicPr>
            <a:picLocks noChangeAspect="1"/>
          </p:cNvPicPr>
          <p:nvPr/>
        </p:nvPicPr>
        <p:blipFill>
          <a:blip r:embed="rId4"/>
          <a:stretch>
            <a:fillRect/>
          </a:stretch>
        </p:blipFill>
        <p:spPr>
          <a:xfrm rot="21600000">
            <a:off x="749113" y="215462"/>
            <a:ext cx="734433" cy="643232"/>
          </a:xfrm>
          <a:prstGeom prst="rect">
            <a:avLst/>
          </a:prstGeom>
        </p:spPr>
      </p:pic>
      <p:sp>
        <p:nvSpPr>
          <p:cNvPr id="512" name="textbox 51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 name="picture 514"/>
          <p:cNvPicPr>
            <a:picLocks noChangeAspect="1"/>
          </p:cNvPicPr>
          <p:nvPr/>
        </p:nvPicPr>
        <p:blipFill>
          <a:blip r:embed="rId1"/>
          <a:stretch>
            <a:fillRect/>
          </a:stretch>
        </p:blipFill>
        <p:spPr>
          <a:xfrm rot="21600000">
            <a:off x="7239000" y="2154935"/>
            <a:ext cx="3617975" cy="3101339"/>
          </a:xfrm>
          <a:prstGeom prst="rect">
            <a:avLst/>
          </a:prstGeom>
        </p:spPr>
      </p:pic>
      <p:pic>
        <p:nvPicPr>
          <p:cNvPr id="516" name="picture 516"/>
          <p:cNvPicPr>
            <a:picLocks noChangeAspect="1"/>
          </p:cNvPicPr>
          <p:nvPr/>
        </p:nvPicPr>
        <p:blipFill>
          <a:blip r:embed="rId2"/>
          <a:stretch>
            <a:fillRect/>
          </a:stretch>
        </p:blipFill>
        <p:spPr>
          <a:xfrm rot="21600000">
            <a:off x="2667000" y="2133600"/>
            <a:ext cx="3450335" cy="3101339"/>
          </a:xfrm>
          <a:prstGeom prst="rect">
            <a:avLst/>
          </a:prstGeom>
        </p:spPr>
      </p:pic>
      <p:sp>
        <p:nvSpPr>
          <p:cNvPr id="518" name="textbox 518"/>
          <p:cNvSpPr/>
          <p:nvPr/>
        </p:nvSpPr>
        <p:spPr>
          <a:xfrm>
            <a:off x="675908" y="1053451"/>
            <a:ext cx="7941309" cy="6153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3.1.6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管道保护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700" dirty="0">
              <a:latin typeface="Arial" panose="020B0604020202020204"/>
              <a:ea typeface="Arial" panose="020B0604020202020204"/>
              <a:cs typeface="Arial" panose="020B0604020202020204"/>
            </a:endParaRPr>
          </a:p>
          <a:p>
            <a:pPr algn="r" rtl="0" eaLnBrk="0">
              <a:lnSpc>
                <a:spcPts val="1970"/>
              </a:lnSpc>
              <a:spcBef>
                <a:spcPts val="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安装就位的管道、设备、容器等的开口口子采用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帽或其他材料进行临时封</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口处理。</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520" name="textbox 52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22" name="picture 522"/>
          <p:cNvPicPr>
            <a:picLocks noChangeAspect="1"/>
          </p:cNvPicPr>
          <p:nvPr/>
        </p:nvPicPr>
        <p:blipFill>
          <a:blip r:embed="rId3"/>
          <a:stretch>
            <a:fillRect/>
          </a:stretch>
        </p:blipFill>
        <p:spPr>
          <a:xfrm rot="21600000">
            <a:off x="367237" y="918972"/>
            <a:ext cx="11504769" cy="61721"/>
          </a:xfrm>
          <a:prstGeom prst="rect">
            <a:avLst/>
          </a:prstGeom>
        </p:spPr>
      </p:pic>
      <p:pic>
        <p:nvPicPr>
          <p:cNvPr id="524" name="picture 524"/>
          <p:cNvPicPr>
            <a:picLocks noChangeAspect="1"/>
          </p:cNvPicPr>
          <p:nvPr/>
        </p:nvPicPr>
        <p:blipFill>
          <a:blip r:embed="rId4"/>
          <a:stretch>
            <a:fillRect/>
          </a:stretch>
        </p:blipFill>
        <p:spPr>
          <a:xfrm rot="21600000">
            <a:off x="749113" y="215462"/>
            <a:ext cx="734433" cy="643232"/>
          </a:xfrm>
          <a:prstGeom prst="rect">
            <a:avLst/>
          </a:prstGeom>
        </p:spPr>
      </p:pic>
      <p:sp>
        <p:nvSpPr>
          <p:cNvPr id="526" name="textbox 52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8" name="picture 528"/>
          <p:cNvPicPr>
            <a:picLocks noChangeAspect="1"/>
          </p:cNvPicPr>
          <p:nvPr/>
        </p:nvPicPr>
        <p:blipFill>
          <a:blip r:embed="rId1"/>
          <a:stretch>
            <a:fillRect/>
          </a:stretch>
        </p:blipFill>
        <p:spPr>
          <a:xfrm rot="21600000">
            <a:off x="6324600" y="1447800"/>
            <a:ext cx="3558540" cy="4363211"/>
          </a:xfrm>
          <a:prstGeom prst="rect">
            <a:avLst/>
          </a:prstGeom>
        </p:spPr>
      </p:pic>
      <p:sp>
        <p:nvSpPr>
          <p:cNvPr id="530" name="textbox 530"/>
          <p:cNvSpPr/>
          <p:nvPr/>
        </p:nvSpPr>
        <p:spPr>
          <a:xfrm>
            <a:off x="675997" y="1053451"/>
            <a:ext cx="3931284" cy="96011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3.1.7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楼梯台</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阶保护</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47000"/>
              </a:lnSpc>
              <a:spcBef>
                <a:spcPts val="26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拆除模板后的楼梯台阶，使用前应</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采取相</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应的保护措施，台阶的棱角用橡胶护角。</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532" name="textbox 53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34" name="picture 534"/>
          <p:cNvPicPr>
            <a:picLocks noChangeAspect="1"/>
          </p:cNvPicPr>
          <p:nvPr/>
        </p:nvPicPr>
        <p:blipFill>
          <a:blip r:embed="rId2"/>
          <a:stretch>
            <a:fillRect/>
          </a:stretch>
        </p:blipFill>
        <p:spPr>
          <a:xfrm rot="21600000">
            <a:off x="367237" y="918972"/>
            <a:ext cx="11504769" cy="61721"/>
          </a:xfrm>
          <a:prstGeom prst="rect">
            <a:avLst/>
          </a:prstGeom>
        </p:spPr>
      </p:pic>
      <p:pic>
        <p:nvPicPr>
          <p:cNvPr id="536" name="picture 536"/>
          <p:cNvPicPr>
            <a:picLocks noChangeAspect="1"/>
          </p:cNvPicPr>
          <p:nvPr/>
        </p:nvPicPr>
        <p:blipFill>
          <a:blip r:embed="rId3"/>
          <a:stretch>
            <a:fillRect/>
          </a:stretch>
        </p:blipFill>
        <p:spPr>
          <a:xfrm rot="21600000">
            <a:off x="749113" y="215462"/>
            <a:ext cx="734433" cy="643232"/>
          </a:xfrm>
          <a:prstGeom prst="rect">
            <a:avLst/>
          </a:prstGeom>
        </p:spPr>
      </p:pic>
      <p:sp>
        <p:nvSpPr>
          <p:cNvPr id="538" name="textbox 53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8"/>
          <p:cNvSpPr/>
          <p:nvPr/>
        </p:nvSpPr>
        <p:spPr>
          <a:xfrm>
            <a:off x="687420" y="1059407"/>
            <a:ext cx="10360659" cy="571372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5276850" algn="l" rtl="0" eaLnBrk="0">
              <a:lnSpc>
                <a:spcPts val="1130"/>
              </a:lnSpc>
            </a:pP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目</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录</a:t>
            </a:r>
            <a:endParaRPr sz="900" dirty="0">
              <a:latin typeface="宋体" panose="02010600030101010101" pitchFamily="2" charset="-122"/>
              <a:ea typeface="宋体" panose="02010600030101010101" pitchFamily="2" charset="-122"/>
              <a:cs typeface="宋体" panose="02010600030101010101" pitchFamily="2" charset="-122"/>
            </a:endParaRPr>
          </a:p>
          <a:p>
            <a:pPr marL="16510" algn="l" rtl="0" eaLnBrk="0">
              <a:lnSpc>
                <a:spcPts val="1125"/>
              </a:lnSpc>
              <a:spcBef>
                <a:spcPts val="1070"/>
              </a:spcBef>
            </a:pP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三</a:t>
            </a:r>
            <a:r>
              <a:rPr sz="9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安全设施</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-------------------------27</a:t>
            </a:r>
            <a:endParaRPr sz="900" dirty="0">
              <a:latin typeface="微软雅黑" panose="020B0503020204020204" charset="-122"/>
              <a:ea typeface="微软雅黑" panose="020B0503020204020204" charset="-122"/>
              <a:cs typeface="微软雅黑" panose="020B0503020204020204" charset="-122"/>
            </a:endParaRPr>
          </a:p>
          <a:p>
            <a:pPr marL="20320" algn="l" rtl="0" eaLnBrk="0">
              <a:lnSpc>
                <a:spcPts val="1120"/>
              </a:lnSpc>
              <a:spcBef>
                <a:spcPts val="107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3 . 1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成品保护</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--28</a:t>
            </a:r>
            <a:endParaRPr sz="900" dirty="0">
              <a:latin typeface="微软雅黑" panose="020B0503020204020204" charset="-122"/>
              <a:ea typeface="微软雅黑" panose="020B0503020204020204" charset="-122"/>
              <a:cs typeface="微软雅黑" panose="020B0503020204020204" charset="-122"/>
            </a:endParaRPr>
          </a:p>
          <a:p>
            <a:pPr marL="20320" algn="l" rtl="0" eaLnBrk="0">
              <a:lnSpc>
                <a:spcPts val="1120"/>
              </a:lnSpc>
              <a:spcBef>
                <a:spcPts val="1075"/>
              </a:spcBef>
            </a:pP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围护设施</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----------------------------------------------------------------------------------------------------------------------36</a:t>
            </a:r>
            <a:endParaRPr sz="900" dirty="0">
              <a:latin typeface="微软雅黑" panose="020B0503020204020204" charset="-122"/>
              <a:ea typeface="微软雅黑" panose="020B0503020204020204" charset="-122"/>
              <a:cs typeface="微软雅黑" panose="020B0503020204020204" charset="-122"/>
            </a:endParaRPr>
          </a:p>
          <a:p>
            <a:pPr marL="20320" algn="l" rtl="0" eaLnBrk="0">
              <a:lnSpc>
                <a:spcPts val="1115"/>
              </a:lnSpc>
              <a:spcBef>
                <a:spcPts val="108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脚手架</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46</a:t>
            </a:r>
            <a:endParaRPr sz="900" dirty="0">
              <a:latin typeface="微软雅黑" panose="020B0503020204020204" charset="-122"/>
              <a:ea typeface="微软雅黑" panose="020B0503020204020204" charset="-122"/>
              <a:cs typeface="微软雅黑" panose="020B0503020204020204" charset="-122"/>
            </a:endParaRPr>
          </a:p>
          <a:p>
            <a:pPr marL="20320" algn="l" rtl="0" eaLnBrk="0">
              <a:lnSpc>
                <a:spcPts val="1120"/>
              </a:lnSpc>
              <a:spcBef>
                <a:spcPts val="108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危险品库</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55</a:t>
            </a:r>
            <a:endParaRPr sz="900" dirty="0">
              <a:latin typeface="微软雅黑" panose="020B0503020204020204" charset="-122"/>
              <a:ea typeface="微软雅黑" panose="020B0503020204020204" charset="-122"/>
              <a:cs typeface="微软雅黑" panose="020B0503020204020204" charset="-122"/>
            </a:endParaRPr>
          </a:p>
          <a:p>
            <a:pPr marL="20320" algn="l" rtl="0" eaLnBrk="0">
              <a:lnSpc>
                <a:spcPts val="995"/>
              </a:lnSpc>
              <a:spcBef>
                <a:spcPts val="1075"/>
              </a:spcBef>
            </a:pP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3 . 5</a:t>
            </a:r>
            <a:r>
              <a:rPr sz="800" kern="0" spc="1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施工升降机</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8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8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56</a:t>
            </a:r>
            <a:endParaRPr sz="800" dirty="0">
              <a:latin typeface="微软雅黑" panose="020B0503020204020204" charset="-122"/>
              <a:ea typeface="微软雅黑" panose="020B0503020204020204" charset="-122"/>
              <a:cs typeface="微软雅黑" panose="020B0503020204020204" charset="-122"/>
            </a:endParaRPr>
          </a:p>
          <a:p>
            <a:pPr marL="20320" algn="l" rtl="0" eaLnBrk="0">
              <a:lnSpc>
                <a:spcPts val="1115"/>
              </a:lnSpc>
              <a:spcBef>
                <a:spcPts val="1215"/>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3 .6</a:t>
            </a:r>
            <a:r>
              <a:rPr sz="900"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塔式起重机</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57</a:t>
            </a:r>
            <a:endParaRPr sz="900" dirty="0">
              <a:latin typeface="微软雅黑" panose="020B0503020204020204" charset="-122"/>
              <a:ea typeface="微软雅黑" panose="020B0503020204020204" charset="-122"/>
              <a:cs typeface="微软雅黑" panose="020B0503020204020204" charset="-122"/>
            </a:endParaRPr>
          </a:p>
          <a:p>
            <a:pPr marL="27940" algn="l" rtl="0" eaLnBrk="0">
              <a:lnSpc>
                <a:spcPts val="1120"/>
              </a:lnSpc>
              <a:spcBef>
                <a:spcPts val="1080"/>
              </a:spcBef>
            </a:pP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四</a:t>
            </a:r>
            <a:r>
              <a:rPr sz="9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a:t>
            </a:r>
            <a:r>
              <a:rPr sz="9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工</a:t>
            </a:r>
            <a:r>
              <a:rPr sz="9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用</a:t>
            </a:r>
            <a:r>
              <a:rPr sz="9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电</a:t>
            </a:r>
            <a:r>
              <a:rPr sz="900" kern="0" spc="-2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和</a:t>
            </a:r>
            <a:r>
              <a:rPr sz="9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照</a:t>
            </a:r>
            <a:r>
              <a:rPr sz="9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明</a:t>
            </a:r>
            <a:r>
              <a:rPr sz="9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-58</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285"/>
              </a:lnSpc>
              <a:spcBef>
                <a:spcPts val="900"/>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4 . 1</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施工变压器</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配电室</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-----------------------59</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5"/>
              </a:lnSpc>
              <a:spcBef>
                <a:spcPts val="135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低压配电盘</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60</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4 . 3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便携式卷线电源盘</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-- 61</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0"/>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电缆敷设及</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防护</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--------------------------------62</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55"/>
              </a:spcBef>
            </a:pP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4 .</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配 电</a:t>
            </a:r>
            <a:r>
              <a:rPr sz="9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盘</a:t>
            </a:r>
            <a:r>
              <a:rPr sz="9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箱）</a:t>
            </a:r>
            <a:r>
              <a:rPr sz="9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信息牌</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--------------------------------------------64</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0"/>
              </a:lnSpc>
              <a:spcBef>
                <a:spcPts val="1340"/>
              </a:spcBef>
            </a:pP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施工照明</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------------------------------------------------------------------------------------65</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1360"/>
              </a:spcBef>
            </a:pP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五</a:t>
            </a:r>
            <a:r>
              <a:rPr sz="9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a:t>
            </a:r>
            <a:r>
              <a:rPr sz="9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防设施</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------------67</a:t>
            </a:r>
            <a:endParaRPr sz="900" dirty="0">
              <a:latin typeface="微软雅黑" panose="020B0503020204020204" charset="-122"/>
              <a:ea typeface="微软雅黑" panose="020B0503020204020204" charset="-122"/>
              <a:cs typeface="微软雅黑" panose="020B0503020204020204" charset="-122"/>
            </a:endParaRPr>
          </a:p>
          <a:p>
            <a:pPr marL="22225" algn="l" rtl="0" eaLnBrk="0">
              <a:lnSpc>
                <a:spcPts val="1115"/>
              </a:lnSpc>
              <a:spcBef>
                <a:spcPts val="1090"/>
              </a:spcBef>
            </a:pP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5 . 1 </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消防器材存放</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架</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--------------------------------68</a:t>
            </a:r>
            <a:endParaRPr sz="900" dirty="0">
              <a:latin typeface="微软雅黑" panose="020B0503020204020204" charset="-122"/>
              <a:ea typeface="微软雅黑" panose="020B0503020204020204" charset="-122"/>
              <a:cs typeface="微软雅黑" panose="020B0503020204020204" charset="-122"/>
            </a:endParaRPr>
          </a:p>
          <a:p>
            <a:pPr marL="22225" algn="l" rtl="0" eaLnBrk="0">
              <a:lnSpc>
                <a:spcPts val="1120"/>
              </a:lnSpc>
              <a:spcBef>
                <a:spcPts val="1080"/>
              </a:spcBef>
            </a:pP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灭火器</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-----------------------------------------------------------------69</a:t>
            </a:r>
            <a:endParaRPr sz="900" dirty="0">
              <a:latin typeface="微软雅黑" panose="020B0503020204020204" charset="-122"/>
              <a:ea typeface="微软雅黑" panose="020B0503020204020204" charset="-122"/>
              <a:cs typeface="微软雅黑" panose="020B0503020204020204" charset="-122"/>
            </a:endParaRPr>
          </a:p>
          <a:p>
            <a:pPr marL="22225" algn="l" rtl="0" eaLnBrk="0">
              <a:lnSpc>
                <a:spcPts val="1120"/>
              </a:lnSpc>
              <a:spcBef>
                <a:spcPts val="107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消防砂箱</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--70</a:t>
            </a:r>
            <a:endParaRPr sz="900" dirty="0">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sz="1100" dirty="0">
              <a:latin typeface="Arial" panose="020B0604020202020204"/>
              <a:ea typeface="Arial" panose="020B0604020202020204"/>
              <a:cs typeface="Arial" panose="020B0604020202020204"/>
            </a:endParaRPr>
          </a:p>
          <a:p>
            <a:pPr marL="22225" algn="l" rtl="0" eaLnBrk="0">
              <a:lnSpc>
                <a:spcPts val="1120"/>
              </a:lnSpc>
              <a:spcBef>
                <a:spcPts val="0"/>
              </a:spcBef>
            </a:pP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消火栓</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-------------------------------------------------------------71</a:t>
            </a:r>
            <a:endParaRPr sz="900" dirty="0">
              <a:latin typeface="微软雅黑" panose="020B0503020204020204" charset="-122"/>
              <a:ea typeface="微软雅黑" panose="020B0503020204020204" charset="-122"/>
              <a:cs typeface="微软雅黑" panose="020B0503020204020204" charset="-122"/>
            </a:endParaRPr>
          </a:p>
        </p:txBody>
      </p:sp>
      <p:sp>
        <p:nvSpPr>
          <p:cNvPr id="30" name="textbox 3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32" name="picture 32"/>
          <p:cNvPicPr>
            <a:picLocks noChangeAspect="1"/>
          </p:cNvPicPr>
          <p:nvPr/>
        </p:nvPicPr>
        <p:blipFill>
          <a:blip r:embed="rId20"/>
          <a:stretch>
            <a:fillRect/>
          </a:stretch>
        </p:blipFill>
        <p:spPr>
          <a:xfrm rot="21600000">
            <a:off x="367237" y="918972"/>
            <a:ext cx="11504769" cy="61721"/>
          </a:xfrm>
          <a:prstGeom prst="rect">
            <a:avLst/>
          </a:prstGeom>
        </p:spPr>
      </p:pic>
      <p:pic>
        <p:nvPicPr>
          <p:cNvPr id="34" name="picture 34"/>
          <p:cNvPicPr>
            <a:picLocks noChangeAspect="1"/>
          </p:cNvPicPr>
          <p:nvPr/>
        </p:nvPicPr>
        <p:blipFill>
          <a:blip r:embed="rId21"/>
          <a:stretch>
            <a:fillRect/>
          </a:stretch>
        </p:blipFill>
        <p:spPr>
          <a:xfrm rot="21600000">
            <a:off x="749113" y="215462"/>
            <a:ext cx="734433" cy="643233"/>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picture 540"/>
          <p:cNvPicPr>
            <a:picLocks noChangeAspect="1"/>
          </p:cNvPicPr>
          <p:nvPr/>
        </p:nvPicPr>
        <p:blipFill>
          <a:blip r:embed="rId1"/>
          <a:stretch>
            <a:fillRect/>
          </a:stretch>
        </p:blipFill>
        <p:spPr>
          <a:xfrm rot="21600000">
            <a:off x="762000" y="2209800"/>
            <a:ext cx="4486655" cy="3211067"/>
          </a:xfrm>
          <a:prstGeom prst="rect">
            <a:avLst/>
          </a:prstGeom>
        </p:spPr>
      </p:pic>
      <p:pic>
        <p:nvPicPr>
          <p:cNvPr id="542" name="picture 542"/>
          <p:cNvPicPr>
            <a:picLocks noChangeAspect="1"/>
          </p:cNvPicPr>
          <p:nvPr/>
        </p:nvPicPr>
        <p:blipFill>
          <a:blip r:embed="rId2"/>
          <a:stretch>
            <a:fillRect/>
          </a:stretch>
        </p:blipFill>
        <p:spPr>
          <a:xfrm rot="21600000">
            <a:off x="7261859" y="2285999"/>
            <a:ext cx="3246120" cy="3160776"/>
          </a:xfrm>
          <a:prstGeom prst="rect">
            <a:avLst/>
          </a:prstGeom>
        </p:spPr>
      </p:pic>
      <p:sp>
        <p:nvSpPr>
          <p:cNvPr id="544" name="textbox 544"/>
          <p:cNvSpPr/>
          <p:nvPr/>
        </p:nvSpPr>
        <p:spPr>
          <a:xfrm>
            <a:off x="675997" y="1053451"/>
            <a:ext cx="4940934" cy="96075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3.1.8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地面保护</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47000"/>
              </a:lnSpc>
              <a:spcBef>
                <a:spcPts val="26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配电室、</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电子室和控制室等已完工地面在</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安装、调试</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期间应铺设环保绝缘垫做好</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保护。</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546" name="textbox 546"/>
          <p:cNvSpPr/>
          <p:nvPr/>
        </p:nvSpPr>
        <p:spPr>
          <a:xfrm>
            <a:off x="6799937" y="1200771"/>
            <a:ext cx="3935095" cy="96964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3.1.9</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走廊通道保护</a:t>
            </a:r>
            <a:endParaRPr sz="1500" dirty="0">
              <a:latin typeface="宋体" panose="02010600030101010101" pitchFamily="2" charset="-122"/>
              <a:ea typeface="宋体" panose="02010600030101010101" pitchFamily="2" charset="-122"/>
              <a:cs typeface="宋体" panose="02010600030101010101" pitchFamily="2" charset="-122"/>
            </a:endParaRPr>
          </a:p>
          <a:p>
            <a:pPr marL="295910" indent="-281940" algn="l" rtl="0" eaLnBrk="0">
              <a:lnSpc>
                <a:spcPct val="148000"/>
              </a:lnSpc>
              <a:spcBef>
                <a:spcPts val="3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0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走廊通道地面采用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地垫保护，厚度不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小于</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548" name="textbox 54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50" name="picture 550"/>
          <p:cNvPicPr>
            <a:picLocks noChangeAspect="1"/>
          </p:cNvPicPr>
          <p:nvPr/>
        </p:nvPicPr>
        <p:blipFill>
          <a:blip r:embed="rId3"/>
          <a:stretch>
            <a:fillRect/>
          </a:stretch>
        </p:blipFill>
        <p:spPr>
          <a:xfrm rot="21600000">
            <a:off x="367237" y="918972"/>
            <a:ext cx="11504769" cy="61721"/>
          </a:xfrm>
          <a:prstGeom prst="rect">
            <a:avLst/>
          </a:prstGeom>
        </p:spPr>
      </p:pic>
      <p:pic>
        <p:nvPicPr>
          <p:cNvPr id="552" name="picture 552"/>
          <p:cNvPicPr>
            <a:picLocks noChangeAspect="1"/>
          </p:cNvPicPr>
          <p:nvPr/>
        </p:nvPicPr>
        <p:blipFill>
          <a:blip r:embed="rId4"/>
          <a:stretch>
            <a:fillRect/>
          </a:stretch>
        </p:blipFill>
        <p:spPr>
          <a:xfrm rot="21600000">
            <a:off x="749113" y="215462"/>
            <a:ext cx="734433" cy="643232"/>
          </a:xfrm>
          <a:prstGeom prst="rect">
            <a:avLst/>
          </a:prstGeom>
        </p:spPr>
      </p:pic>
      <p:sp>
        <p:nvSpPr>
          <p:cNvPr id="554" name="textbox 55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textbox 556"/>
          <p:cNvSpPr/>
          <p:nvPr/>
        </p:nvSpPr>
        <p:spPr>
          <a:xfrm>
            <a:off x="677415" y="1023606"/>
            <a:ext cx="4643754" cy="546227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460375" algn="l" rtl="0" eaLnBrk="0">
              <a:lnSpc>
                <a:spcPct val="100000"/>
              </a:lnSpc>
            </a:pPr>
            <a:r>
              <a:rPr sz="1500" b="1" kern="0" spc="40" dirty="0">
                <a:solidFill>
                  <a:srgbClr val="000000">
                    <a:alpha val="100000"/>
                  </a:srgbClr>
                </a:solidFill>
                <a:latin typeface="Arial" panose="020B0604020202020204"/>
                <a:ea typeface="Arial" panose="020B0604020202020204"/>
                <a:cs typeface="Arial" panose="020B0604020202020204"/>
              </a:rPr>
              <a:t>3.2</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围护设施</a:t>
            </a:r>
            <a:endParaRPr sz="1500" dirty="0">
              <a:latin typeface="宋体" panose="02010600030101010101" pitchFamily="2" charset="-122"/>
              <a:ea typeface="宋体" panose="02010600030101010101" pitchFamily="2" charset="-122"/>
              <a:cs typeface="宋体" panose="02010600030101010101" pitchFamily="2" charset="-122"/>
            </a:endParaRPr>
          </a:p>
          <a:p>
            <a:pPr marL="460375" algn="l" rtl="0" eaLnBrk="0">
              <a:lnSpc>
                <a:spcPct val="100000"/>
              </a:lnSpc>
              <a:spcBef>
                <a:spcPts val="220"/>
              </a:spcBef>
            </a:pPr>
            <a:r>
              <a:rPr sz="1500" b="1" kern="0" spc="60" dirty="0">
                <a:solidFill>
                  <a:srgbClr val="000000">
                    <a:alpha val="100000"/>
                  </a:srgbClr>
                </a:solidFill>
                <a:latin typeface="Arial" panose="020B0604020202020204"/>
                <a:ea typeface="Arial" panose="020B0604020202020204"/>
                <a:cs typeface="Arial" panose="020B0604020202020204"/>
              </a:rPr>
              <a:t>3.2.1</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安全通道、施工电梯防护</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棚</a:t>
            </a:r>
            <a:endParaRPr sz="1500" dirty="0">
              <a:latin typeface="宋体" panose="02010600030101010101" pitchFamily="2" charset="-122"/>
              <a:ea typeface="宋体" panose="02010600030101010101" pitchFamily="2" charset="-122"/>
              <a:cs typeface="宋体" panose="02010600030101010101" pitchFamily="2" charset="-122"/>
            </a:endParaRPr>
          </a:p>
          <a:p>
            <a:pPr marL="273050" indent="-260985" algn="l" rtl="0" eaLnBrk="0">
              <a:lnSpc>
                <a:spcPct val="121000"/>
              </a:lnSpc>
              <a:spcBef>
                <a:spcPts val="9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工具式安全通道、</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施工电梯防护棚搭设尺寸宜为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Arial" panose="020B0604020202020204"/>
                <a:ea typeface="Arial" panose="020B0604020202020204"/>
                <a:cs typeface="Arial" panose="020B0604020202020204"/>
              </a:rPr>
              <a:t>6000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Arial" panose="020B0604020202020204"/>
                <a:ea typeface="Arial" panose="020B0604020202020204"/>
                <a:cs typeface="Arial" panose="020B0604020202020204"/>
              </a:rPr>
              <a:t>4500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（宽×高</a:t>
            </a:r>
            <a:r>
              <a:rPr sz="1500" b="1"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具体尺寸根</a:t>
            </a:r>
            <a:endParaRPr sz="1500" dirty="0">
              <a:latin typeface="宋体" panose="02010600030101010101" pitchFamily="2" charset="-122"/>
              <a:ea typeface="宋体" panose="02010600030101010101" pitchFamily="2" charset="-122"/>
              <a:cs typeface="宋体" panose="02010600030101010101" pitchFamily="2" charset="-122"/>
            </a:endParaRPr>
          </a:p>
          <a:p>
            <a:pPr marL="272415" algn="l" rtl="0" eaLnBrk="0">
              <a:lnSpc>
                <a:spcPct val="100000"/>
              </a:lnSpc>
              <a:spcBef>
                <a:spcPts val="700"/>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据现场实际情况确定。</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6225" algn="l" rtl="0" eaLnBrk="0">
              <a:lnSpc>
                <a:spcPct val="121000"/>
              </a:lnSpc>
              <a:spcBef>
                <a:spcPts val="63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搭设在塔吊回转半径和建筑物周边的工具</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式安</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全通道必须设置双层</a:t>
            </a:r>
            <a:r>
              <a:rPr sz="1500" b="1" kern="0" spc="70" dirty="0">
                <a:solidFill>
                  <a:srgbClr val="000000">
                    <a:alpha val="100000"/>
                  </a:srgbClr>
                </a:solidFill>
                <a:latin typeface="Arial" panose="020B0604020202020204"/>
                <a:ea typeface="Arial" panose="020B0604020202020204"/>
                <a:cs typeface="Arial" panose="020B0604020202020204"/>
              </a:rPr>
              <a:t>50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厚木板防护。</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80"/>
              </a:lnSpc>
              <a:spcBef>
                <a:spcPts val="103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通道、防护棚地面</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需硬化，宜选用砼地面。</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80"/>
              </a:lnSpc>
              <a:spcBef>
                <a:spcPts val="80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立柱与地面要固定牢固。</a:t>
            </a:r>
            <a:endParaRPr sz="1500" dirty="0">
              <a:latin typeface="宋体" panose="02010600030101010101" pitchFamily="2" charset="-122"/>
              <a:ea typeface="宋体" panose="02010600030101010101" pitchFamily="2" charset="-122"/>
              <a:cs typeface="宋体" panose="02010600030101010101" pitchFamily="2" charset="-122"/>
            </a:endParaRPr>
          </a:p>
          <a:p>
            <a:pPr marL="292100" indent="-279400" algn="l" rtl="0" eaLnBrk="0">
              <a:lnSpc>
                <a:spcPct val="121000"/>
              </a:lnSpc>
              <a:spcBef>
                <a:spcPts val="8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通道、防护棚顶部应张挂安全警示标识和安</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宣传用语的横幅，横幅</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宽度宜为</a:t>
            </a:r>
            <a:r>
              <a:rPr sz="1500" b="1" kern="0" spc="60" dirty="0">
                <a:solidFill>
                  <a:srgbClr val="000000">
                    <a:alpha val="100000"/>
                  </a:srgbClr>
                </a:solidFill>
                <a:latin typeface="Arial" panose="020B0604020202020204"/>
                <a:ea typeface="Arial" panose="020B0604020202020204"/>
                <a:cs typeface="Arial" panose="020B0604020202020204"/>
              </a:rPr>
              <a:t>1m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5"/>
              </a:lnSpc>
              <a:spcBef>
                <a:spcPts val="1045"/>
              </a:spcBef>
            </a:pPr>
            <a:r>
              <a:rPr sz="1500" kern="0" spc="70" dirty="0">
                <a:solidFill>
                  <a:srgbClr val="000000">
                    <a:alpha val="100000"/>
                  </a:srgbClr>
                </a:solidFill>
                <a:latin typeface="Wingdings" panose="05000000000000000000"/>
                <a:ea typeface="Wingdings" panose="05000000000000000000"/>
                <a:cs typeface="Wingdings" panose="05000000000000000000"/>
              </a:rPr>
              <a:t>l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工具式安全通道、施工电梯防护棚两侧</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需悬挂</a:t>
            </a:r>
            <a:endParaRPr sz="1500" dirty="0">
              <a:latin typeface="宋体" panose="02010600030101010101" pitchFamily="2" charset="-122"/>
              <a:ea typeface="宋体" panose="02010600030101010101" pitchFamily="2" charset="-122"/>
              <a:cs typeface="宋体" panose="02010600030101010101" pitchFamily="2" charset="-122"/>
            </a:endParaRPr>
          </a:p>
          <a:p>
            <a:pPr marL="327025" indent="-314960" algn="l" rtl="0" eaLnBrk="0">
              <a:lnSpc>
                <a:spcPct val="121000"/>
              </a:lnSpc>
              <a:spcBef>
                <a:spcPts val="41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41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Arial" panose="020B0604020202020204"/>
                <a:ea typeface="Arial" panose="020B0604020202020204"/>
                <a:cs typeface="Arial" panose="020B0604020202020204"/>
              </a:rPr>
              <a:t>2000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高的宣传横幅，施工电梯防护棚</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需在醒</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目处挂操</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作规程图牌，图牌的尺寸为</a:t>
            </a:r>
            <a:endParaRPr sz="1500" dirty="0">
              <a:latin typeface="宋体" panose="02010600030101010101" pitchFamily="2" charset="-122"/>
              <a:ea typeface="宋体" panose="02010600030101010101" pitchFamily="2" charset="-122"/>
              <a:cs typeface="宋体" panose="02010600030101010101" pitchFamily="2" charset="-122"/>
            </a:endParaRPr>
          </a:p>
          <a:p>
            <a:pPr marL="288925" algn="l" rtl="0" eaLnBrk="0">
              <a:lnSpc>
                <a:spcPct val="100000"/>
              </a:lnSpc>
              <a:spcBef>
                <a:spcPts val="700"/>
              </a:spcBef>
            </a:pPr>
            <a:r>
              <a:rPr sz="1500" b="1" kern="0" spc="50" dirty="0">
                <a:solidFill>
                  <a:srgbClr val="000000">
                    <a:alpha val="100000"/>
                  </a:srgbClr>
                </a:solidFill>
                <a:latin typeface="Arial" panose="020B0604020202020204"/>
                <a:ea typeface="Arial" panose="020B0604020202020204"/>
                <a:cs typeface="Arial" panose="020B0604020202020204"/>
              </a:rPr>
              <a:t>3000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50" dirty="0">
                <a:solidFill>
                  <a:srgbClr val="000000">
                    <a:alpha val="100000"/>
                  </a:srgbClr>
                </a:solidFill>
                <a:latin typeface="Arial" panose="020B0604020202020204"/>
                <a:ea typeface="Arial" panose="020B0604020202020204"/>
                <a:cs typeface="Arial" panose="020B0604020202020204"/>
              </a:rPr>
              <a:t>1500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（宽×高</a:t>
            </a:r>
            <a:r>
              <a:rPr sz="1500" b="1"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图牌朝内。</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4000"/>
              </a:lnSpc>
            </a:pPr>
            <a:endParaRPr sz="500" dirty="0">
              <a:latin typeface="Arial" panose="020B0604020202020204"/>
              <a:ea typeface="Arial" panose="020B0604020202020204"/>
              <a:cs typeface="Arial" panose="020B0604020202020204"/>
            </a:endParaRPr>
          </a:p>
          <a:p>
            <a:pPr marL="288925" indent="-276860" algn="l" rtl="0" eaLnBrk="0">
              <a:lnSpc>
                <a:spcPct val="121000"/>
              </a:lnSpc>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各种型材及构配件规格</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、材质应根据当地风荷</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载、雪荷载计算确定。</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558" name="picture 558"/>
          <p:cNvPicPr>
            <a:picLocks noChangeAspect="1"/>
          </p:cNvPicPr>
          <p:nvPr/>
        </p:nvPicPr>
        <p:blipFill>
          <a:blip r:embed="rId1"/>
          <a:stretch>
            <a:fillRect/>
          </a:stretch>
        </p:blipFill>
        <p:spPr>
          <a:xfrm rot="21600000">
            <a:off x="5603748" y="2129028"/>
            <a:ext cx="2932176" cy="3230879"/>
          </a:xfrm>
          <a:prstGeom prst="rect">
            <a:avLst/>
          </a:prstGeom>
        </p:spPr>
      </p:pic>
      <p:pic>
        <p:nvPicPr>
          <p:cNvPr id="560" name="picture 560"/>
          <p:cNvPicPr>
            <a:picLocks noChangeAspect="1"/>
          </p:cNvPicPr>
          <p:nvPr/>
        </p:nvPicPr>
        <p:blipFill>
          <a:blip r:embed="rId2"/>
          <a:stretch>
            <a:fillRect/>
          </a:stretch>
        </p:blipFill>
        <p:spPr>
          <a:xfrm rot="21600000">
            <a:off x="8912352" y="2173223"/>
            <a:ext cx="2845307" cy="3204971"/>
          </a:xfrm>
          <a:prstGeom prst="rect">
            <a:avLst/>
          </a:prstGeom>
        </p:spPr>
      </p:pic>
      <p:sp>
        <p:nvSpPr>
          <p:cNvPr id="562" name="textbox 56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564" name="textbox 564"/>
          <p:cNvSpPr/>
          <p:nvPr/>
        </p:nvSpPr>
        <p:spPr>
          <a:xfrm>
            <a:off x="6506705" y="5549810"/>
            <a:ext cx="4496434" cy="23177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25"/>
              </a:lnSpc>
            </a:pPr>
            <a:r>
              <a:rPr sz="1900" kern="0" spc="60" baseline="-1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安全通道</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施</a:t>
            </a:r>
            <a:r>
              <a:rPr sz="1200" kern="0" spc="-35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工</a:t>
            </a:r>
            <a:r>
              <a:rPr sz="1200" kern="0" spc="-2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电梯</a:t>
            </a:r>
            <a:r>
              <a:rPr sz="1200" kern="0" spc="-28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防</a:t>
            </a:r>
            <a:r>
              <a:rPr sz="1200" kern="0" spc="-3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5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护棚</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566" name="picture 566"/>
          <p:cNvPicPr>
            <a:picLocks noChangeAspect="1"/>
          </p:cNvPicPr>
          <p:nvPr/>
        </p:nvPicPr>
        <p:blipFill>
          <a:blip r:embed="rId3"/>
          <a:stretch>
            <a:fillRect/>
          </a:stretch>
        </p:blipFill>
        <p:spPr>
          <a:xfrm rot="21600000">
            <a:off x="367237" y="918972"/>
            <a:ext cx="11504769" cy="61721"/>
          </a:xfrm>
          <a:prstGeom prst="rect">
            <a:avLst/>
          </a:prstGeom>
        </p:spPr>
      </p:pic>
      <p:pic>
        <p:nvPicPr>
          <p:cNvPr id="568" name="picture 568"/>
          <p:cNvPicPr>
            <a:picLocks noChangeAspect="1"/>
          </p:cNvPicPr>
          <p:nvPr/>
        </p:nvPicPr>
        <p:blipFill>
          <a:blip r:embed="rId4"/>
          <a:stretch>
            <a:fillRect/>
          </a:stretch>
        </p:blipFill>
        <p:spPr>
          <a:xfrm rot="21600000">
            <a:off x="749113" y="215462"/>
            <a:ext cx="734433" cy="643232"/>
          </a:xfrm>
          <a:prstGeom prst="rect">
            <a:avLst/>
          </a:prstGeom>
        </p:spPr>
      </p:pic>
      <p:sp>
        <p:nvSpPr>
          <p:cNvPr id="570" name="textbox 57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textbox 572"/>
          <p:cNvSpPr/>
          <p:nvPr/>
        </p:nvSpPr>
        <p:spPr>
          <a:xfrm>
            <a:off x="668008" y="1047736"/>
            <a:ext cx="6936105" cy="124206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Arial" panose="020B0604020202020204"/>
                <a:ea typeface="Arial" panose="020B0604020202020204"/>
                <a:cs typeface="Arial" panose="020B0604020202020204"/>
              </a:rPr>
              <a:t>3.2.2</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脚手架钢管围栏</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27000"/>
              </a:lnSpc>
            </a:pPr>
            <a:endParaRPr sz="1000" dirty="0">
              <a:latin typeface="Arial" panose="020B0604020202020204"/>
              <a:ea typeface="Arial" panose="020B0604020202020204"/>
              <a:cs typeface="Arial" panose="020B0604020202020204"/>
            </a:endParaRPr>
          </a:p>
          <a:p>
            <a:pPr marL="21590" algn="l" rtl="0" eaLnBrk="0">
              <a:lnSpc>
                <a:spcPts val="1975"/>
              </a:lnSpc>
              <a:spcBef>
                <a:spcPts val="4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基坑开挖周期小于</a:t>
            </a:r>
            <a:r>
              <a:rPr sz="1500" b="1" kern="0" spc="70" dirty="0">
                <a:solidFill>
                  <a:srgbClr val="000000">
                    <a:alpha val="100000"/>
                  </a:srgbClr>
                </a:solidFill>
                <a:latin typeface="Arial" panose="020B0604020202020204"/>
                <a:ea typeface="Arial" panose="020B0604020202020204"/>
                <a:cs typeface="Arial" panose="020B0604020202020204"/>
              </a:rPr>
              <a:t>2</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个月的，可用钢管围栏围护。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7000"/>
              </a:lnSpc>
            </a:pPr>
            <a:endParaRPr sz="1000" dirty="0">
              <a:latin typeface="Arial" panose="020B0604020202020204"/>
              <a:ea typeface="Arial" panose="020B0604020202020204"/>
              <a:cs typeface="Arial" panose="020B0604020202020204"/>
            </a:endParaRPr>
          </a:p>
          <a:p>
            <a:pPr algn="l" rtl="0" eaLnBrk="0">
              <a:lnSpc>
                <a:spcPct val="125000"/>
              </a:lnSpc>
            </a:pPr>
            <a:endParaRPr sz="300" dirty="0">
              <a:latin typeface="Arial" panose="020B0604020202020204"/>
              <a:ea typeface="Arial" panose="020B0604020202020204"/>
              <a:cs typeface="Arial" panose="020B0604020202020204"/>
            </a:endParaRPr>
          </a:p>
          <a:p>
            <a:pPr algn="r" rtl="0" eaLnBrk="0">
              <a:lnSpc>
                <a:spcPts val="1970"/>
              </a:lnSpc>
              <a:spcBef>
                <a:spcPts val="0"/>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通道两侧脚手架钢管及</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其他易触碰人体的钢管端头应采用塑料保护帽封闭。</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574" name="picture 574"/>
          <p:cNvPicPr>
            <a:picLocks noChangeAspect="1"/>
          </p:cNvPicPr>
          <p:nvPr/>
        </p:nvPicPr>
        <p:blipFill>
          <a:blip r:embed="rId1"/>
          <a:stretch>
            <a:fillRect/>
          </a:stretch>
        </p:blipFill>
        <p:spPr>
          <a:xfrm rot="21600000">
            <a:off x="1752600" y="2590800"/>
            <a:ext cx="2973324" cy="2755391"/>
          </a:xfrm>
          <a:prstGeom prst="rect">
            <a:avLst/>
          </a:prstGeom>
        </p:spPr>
      </p:pic>
      <p:pic>
        <p:nvPicPr>
          <p:cNvPr id="576" name="picture 576"/>
          <p:cNvPicPr>
            <a:picLocks noChangeAspect="1"/>
          </p:cNvPicPr>
          <p:nvPr/>
        </p:nvPicPr>
        <p:blipFill>
          <a:blip r:embed="rId2"/>
          <a:stretch>
            <a:fillRect/>
          </a:stretch>
        </p:blipFill>
        <p:spPr>
          <a:xfrm rot="21600000">
            <a:off x="6934200" y="2590800"/>
            <a:ext cx="2881883" cy="2756915"/>
          </a:xfrm>
          <a:prstGeom prst="rect">
            <a:avLst/>
          </a:prstGeom>
        </p:spPr>
      </p:pic>
      <p:sp>
        <p:nvSpPr>
          <p:cNvPr id="578" name="textbox 57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80" name="picture 580"/>
          <p:cNvPicPr>
            <a:picLocks noChangeAspect="1"/>
          </p:cNvPicPr>
          <p:nvPr/>
        </p:nvPicPr>
        <p:blipFill>
          <a:blip r:embed="rId3"/>
          <a:stretch>
            <a:fillRect/>
          </a:stretch>
        </p:blipFill>
        <p:spPr>
          <a:xfrm rot="21600000">
            <a:off x="367237" y="918972"/>
            <a:ext cx="11504769" cy="61721"/>
          </a:xfrm>
          <a:prstGeom prst="rect">
            <a:avLst/>
          </a:prstGeom>
        </p:spPr>
      </p:pic>
      <p:pic>
        <p:nvPicPr>
          <p:cNvPr id="582" name="picture 582"/>
          <p:cNvPicPr>
            <a:picLocks noChangeAspect="1"/>
          </p:cNvPicPr>
          <p:nvPr/>
        </p:nvPicPr>
        <p:blipFill>
          <a:blip r:embed="rId4"/>
          <a:stretch>
            <a:fillRect/>
          </a:stretch>
        </p:blipFill>
        <p:spPr>
          <a:xfrm rot="21600000">
            <a:off x="749113" y="215462"/>
            <a:ext cx="734433" cy="643232"/>
          </a:xfrm>
          <a:prstGeom prst="rect">
            <a:avLst/>
          </a:prstGeom>
        </p:spPr>
      </p:pic>
      <p:sp>
        <p:nvSpPr>
          <p:cNvPr id="584" name="textbox 58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textbox 586"/>
          <p:cNvSpPr/>
          <p:nvPr/>
        </p:nvSpPr>
        <p:spPr>
          <a:xfrm>
            <a:off x="668097" y="1047736"/>
            <a:ext cx="6295390" cy="287655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Arial" panose="020B0604020202020204"/>
                <a:ea typeface="Arial" panose="020B0604020202020204"/>
                <a:cs typeface="Arial" panose="020B0604020202020204"/>
              </a:rPr>
              <a:t>3.2.3</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网片式工具</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化防护围栏</a:t>
            </a:r>
            <a:endParaRPr sz="1500" dirty="0">
              <a:latin typeface="宋体" panose="02010600030101010101" pitchFamily="2" charset="-122"/>
              <a:ea typeface="宋体" panose="02010600030101010101" pitchFamily="2" charset="-122"/>
              <a:cs typeface="宋体" panose="02010600030101010101" pitchFamily="2" charset="-122"/>
            </a:endParaRPr>
          </a:p>
          <a:p>
            <a:pPr marL="298450" indent="-276860" algn="l" rtl="0" eaLnBrk="0">
              <a:lnSpc>
                <a:spcPct val="130000"/>
              </a:lnSpc>
              <a:spcBef>
                <a:spcPts val="128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适用于地面施工区域分隔</a:t>
            </a:r>
            <a:r>
              <a:rPr sz="1500" b="1" kern="0" spc="70" dirty="0">
                <a:solidFill>
                  <a:srgbClr val="000000">
                    <a:alpha val="100000"/>
                  </a:srgbClr>
                </a:solidFill>
                <a:latin typeface="Arial" panose="020B0604020202020204"/>
                <a:ea typeface="Arial" panose="020B0604020202020204"/>
                <a:cs typeface="Arial" panose="020B0604020202020204"/>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基坑周边防护</a:t>
            </a:r>
            <a:r>
              <a:rPr sz="1500" b="1" kern="0" spc="70" dirty="0">
                <a:solidFill>
                  <a:srgbClr val="000000">
                    <a:alpha val="100000"/>
                  </a:srgbClr>
                </a:solidFill>
                <a:latin typeface="Arial" panose="020B0604020202020204"/>
                <a:ea typeface="Arial" panose="020B0604020202020204"/>
                <a:cs typeface="Arial" panose="020B0604020202020204"/>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结构临边防护，地</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面施工区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域分隔</a:t>
            </a:r>
            <a:r>
              <a:rPr sz="1500" b="1" kern="0" spc="70" dirty="0">
                <a:solidFill>
                  <a:srgbClr val="000000">
                    <a:alpha val="100000"/>
                  </a:srgbClr>
                </a:solidFill>
                <a:latin typeface="Arial" panose="020B0604020202020204"/>
                <a:ea typeface="Arial" panose="020B0604020202020204"/>
                <a:cs typeface="Arial" panose="020B0604020202020204"/>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超过</a:t>
            </a:r>
            <a:r>
              <a:rPr sz="1500" b="1" kern="0" spc="70" dirty="0">
                <a:solidFill>
                  <a:srgbClr val="000000">
                    <a:alpha val="100000"/>
                  </a:srgbClr>
                </a:solidFill>
                <a:latin typeface="Arial" panose="020B0604020202020204"/>
                <a:ea typeface="Arial" panose="020B0604020202020204"/>
                <a:cs typeface="Arial" panose="020B0604020202020204"/>
              </a:rPr>
              <a:t>3</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个月的基坑周边防护</a:t>
            </a:r>
            <a:r>
              <a:rPr sz="1500" b="1" kern="0" spc="70" dirty="0">
                <a:solidFill>
                  <a:srgbClr val="000000">
                    <a:alpha val="100000"/>
                  </a:srgbClr>
                </a:solidFill>
                <a:latin typeface="Arial" panose="020B0604020202020204"/>
                <a:ea typeface="Arial" panose="020B0604020202020204"/>
                <a:cs typeface="Arial" panose="020B0604020202020204"/>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结构临边防护，</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塔吊基础处。</a:t>
            </a:r>
            <a:endParaRPr sz="1500" dirty="0">
              <a:latin typeface="宋体" panose="02010600030101010101" pitchFamily="2" charset="-122"/>
              <a:ea typeface="宋体" panose="02010600030101010101" pitchFamily="2" charset="-122"/>
              <a:cs typeface="宋体" panose="02010600030101010101" pitchFamily="2" charset="-122"/>
            </a:endParaRPr>
          </a:p>
          <a:p>
            <a:pPr marL="298450" indent="-276860" algn="l" rtl="0" eaLnBrk="0">
              <a:lnSpc>
                <a:spcPct val="131000"/>
              </a:lnSpc>
              <a:spcBef>
                <a:spcPts val="109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立柱采用</a:t>
            </a:r>
            <a:r>
              <a:rPr sz="1500" b="1" kern="0" spc="70" dirty="0">
                <a:solidFill>
                  <a:srgbClr val="000000">
                    <a:alpha val="100000"/>
                  </a:srgbClr>
                </a:solidFill>
                <a:latin typeface="Arial" panose="020B0604020202020204"/>
                <a:ea typeface="Arial" panose="020B0604020202020204"/>
                <a:cs typeface="Arial" panose="020B0604020202020204"/>
              </a:rPr>
              <a:t>80</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Arial" panose="020B0604020202020204"/>
                <a:ea typeface="Arial" panose="020B0604020202020204"/>
                <a:cs typeface="Arial" panose="020B0604020202020204"/>
              </a:rPr>
              <a:t>80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方管，</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在上下两端</a:t>
            </a:r>
            <a:r>
              <a:rPr sz="1500" b="1" kern="0" spc="70" dirty="0">
                <a:solidFill>
                  <a:srgbClr val="000000">
                    <a:alpha val="100000"/>
                  </a:srgbClr>
                </a:solidFill>
                <a:latin typeface="Arial" panose="020B0604020202020204"/>
                <a:ea typeface="Arial" panose="020B0604020202020204"/>
                <a:cs typeface="Arial" panose="020B0604020202020204"/>
              </a:rPr>
              <a:t>25</a:t>
            </a:r>
            <a:r>
              <a:rPr sz="1500" b="1" kern="0" spc="60" dirty="0">
                <a:solidFill>
                  <a:srgbClr val="000000">
                    <a:alpha val="100000"/>
                  </a:srgbClr>
                </a:solidFill>
                <a:latin typeface="Arial" panose="020B0604020202020204"/>
                <a:ea typeface="Arial" panose="020B0604020202020204"/>
                <a:cs typeface="Arial" panose="020B0604020202020204"/>
              </a:rPr>
              <a:t>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处中间设置螺栓固定</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连接。立柱基础需满足强度要</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求。</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3685" algn="l" rtl="0" eaLnBrk="0">
              <a:lnSpc>
                <a:spcPct val="132000"/>
              </a:lnSpc>
              <a:spcBef>
                <a:spcPts val="1015"/>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防护栏外框采用</a:t>
            </a:r>
            <a:r>
              <a:rPr sz="1500" b="1" kern="0" spc="40" dirty="0">
                <a:solidFill>
                  <a:srgbClr val="000000">
                    <a:alpha val="100000"/>
                  </a:srgbClr>
                </a:solidFill>
                <a:latin typeface="Arial" panose="020B0604020202020204"/>
                <a:ea typeface="Arial" panose="020B0604020202020204"/>
                <a:cs typeface="Arial" panose="020B0604020202020204"/>
              </a:rPr>
              <a:t>30</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40" dirty="0">
                <a:solidFill>
                  <a:srgbClr val="000000">
                    <a:alpha val="100000"/>
                  </a:srgbClr>
                </a:solidFill>
                <a:latin typeface="Arial" panose="020B0604020202020204"/>
                <a:ea typeface="Arial" panose="020B0604020202020204"/>
                <a:cs typeface="Arial" panose="020B0604020202020204"/>
              </a:rPr>
              <a:t>30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方钢，</a:t>
            </a:r>
            <a:r>
              <a:rPr sz="15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a:t>
            </a:r>
            <a:r>
              <a:rPr sz="1500" b="1" kern="0" spc="40" dirty="0">
                <a:solidFill>
                  <a:srgbClr val="000000">
                    <a:alpha val="100000"/>
                  </a:srgbClr>
                </a:solidFill>
                <a:latin typeface="Arial" panose="020B0604020202020204"/>
                <a:ea typeface="Arial" panose="020B0604020202020204"/>
                <a:cs typeface="Arial" panose="020B0604020202020204"/>
              </a:rPr>
              <a:t>1900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240" dirty="0">
                <a:solidFill>
                  <a:srgbClr val="000000">
                    <a:alpha val="100000"/>
                  </a:srgbClr>
                </a:solidFill>
                <a:latin typeface="Arial" panose="020B0604020202020204"/>
                <a:ea typeface="Arial" panose="020B0604020202020204"/>
                <a:cs typeface="Arial" panose="020B0604020202020204"/>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Arial" panose="020B0604020202020204"/>
                <a:ea typeface="Arial" panose="020B0604020202020204"/>
                <a:cs typeface="Arial" panose="020B0604020202020204"/>
              </a:rPr>
              <a:t>1200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230" dirty="0">
                <a:solidFill>
                  <a:srgbClr val="000000">
                    <a:alpha val="100000"/>
                  </a:srgbClr>
                </a:solidFill>
                <a:latin typeface="Arial" panose="020B0604020202020204"/>
                <a:ea typeface="Arial" panose="020B0604020202020204"/>
                <a:cs typeface="Arial" panose="020B0604020202020204"/>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，底下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Arial" panose="020B0604020202020204"/>
                <a:ea typeface="Arial" panose="020B0604020202020204"/>
                <a:cs typeface="Arial" panose="020B0604020202020204"/>
              </a:rPr>
              <a:t>200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处加设钢板作为踢脚板；</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中间为开孔薄钢板，印公司名称。</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900" dirty="0">
              <a:latin typeface="Arial" panose="020B0604020202020204"/>
              <a:ea typeface="Arial" panose="020B0604020202020204"/>
              <a:cs typeface="Arial" panose="020B0604020202020204"/>
            </a:endParaRPr>
          </a:p>
          <a:p>
            <a:pPr marL="49530" algn="l" rtl="0" eaLnBrk="0">
              <a:lnSpc>
                <a:spcPts val="197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踢脚板表面宜刷黄黑相间油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漆警示，开</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588" name="picture 588"/>
          <p:cNvPicPr>
            <a:picLocks noChangeAspect="1"/>
          </p:cNvPicPr>
          <p:nvPr/>
        </p:nvPicPr>
        <p:blipFill>
          <a:blip r:embed="rId1"/>
          <a:stretch>
            <a:fillRect/>
          </a:stretch>
        </p:blipFill>
        <p:spPr>
          <a:xfrm rot="21600000">
            <a:off x="7429456" y="1092707"/>
            <a:ext cx="4363792" cy="2807820"/>
          </a:xfrm>
          <a:prstGeom prst="rect">
            <a:avLst/>
          </a:prstGeom>
        </p:spPr>
      </p:pic>
      <p:sp>
        <p:nvSpPr>
          <p:cNvPr id="590" name="textbox 590"/>
          <p:cNvSpPr/>
          <p:nvPr/>
        </p:nvSpPr>
        <p:spPr>
          <a:xfrm>
            <a:off x="705355" y="4023346"/>
            <a:ext cx="4008120" cy="2186939"/>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289560" algn="l" rtl="0" eaLnBrk="0">
              <a:lnSpc>
                <a:spcPct val="89000"/>
              </a:lnSpc>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孔薄钢板宜刷黄色油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漆，并张挂</a:t>
            </a:r>
            <a:r>
              <a:rPr sz="1500" b="1" kern="0" spc="60" dirty="0">
                <a:solidFill>
                  <a:srgbClr val="000000">
                    <a:alpha val="100000"/>
                  </a:srgbClr>
                </a:solidFill>
                <a:latin typeface="Arial" panose="020B0604020202020204"/>
                <a:ea typeface="Arial" panose="020B0604020202020204"/>
                <a:cs typeface="Arial" panose="020B0604020202020204"/>
              </a:rPr>
              <a:t>“</a:t>
            </a:r>
            <a:r>
              <a:rPr sz="1500" b="1" kern="0" spc="-280" dirty="0">
                <a:solidFill>
                  <a:srgbClr val="000000">
                    <a:alpha val="100000"/>
                  </a:srgbClr>
                </a:solidFill>
                <a:latin typeface="Arial" panose="020B0604020202020204"/>
                <a:ea typeface="Arial" panose="020B0604020202020204"/>
                <a:cs typeface="Arial" panose="020B0604020202020204"/>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当心坠</a:t>
            </a:r>
            <a:endParaRPr sz="1500" dirty="0">
              <a:latin typeface="宋体" panose="02010600030101010101" pitchFamily="2" charset="-122"/>
              <a:ea typeface="宋体" panose="02010600030101010101" pitchFamily="2" charset="-122"/>
              <a:cs typeface="宋体" panose="02010600030101010101" pitchFamily="2" charset="-122"/>
            </a:endParaRPr>
          </a:p>
          <a:p>
            <a:pPr marL="290830" algn="l" rtl="0" eaLnBrk="0">
              <a:lnSpc>
                <a:spcPts val="2880"/>
              </a:lnSpc>
            </a:pP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a:t>
            </a:r>
            <a:r>
              <a:rPr sz="1500" b="1" kern="0" spc="50" dirty="0">
                <a:solidFill>
                  <a:srgbClr val="000000">
                    <a:alpha val="100000"/>
                  </a:srgbClr>
                </a:solidFill>
                <a:latin typeface="Arial" panose="020B0604020202020204"/>
                <a:ea typeface="Arial" panose="020B0604020202020204"/>
                <a:cs typeface="Arial" panose="020B0604020202020204"/>
              </a:rPr>
              <a:t>”</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安全警示标牌。</a:t>
            </a:r>
            <a:endPar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171450" lvl="0" indent="-171450" algn="l" rtl="0" eaLnBrk="0">
              <a:lnSpc>
                <a:spcPts val="2880"/>
              </a:lnSpc>
              <a:buFont typeface="Wingdings" panose="05000000000000000000" charset="0"/>
              <a:buChar char="l"/>
            </a:pP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基坑开挖周期小于</a:t>
            </a:r>
            <a:r>
              <a:rPr sz="1500" b="1" kern="0" spc="20" dirty="0">
                <a:solidFill>
                  <a:srgbClr val="000000">
                    <a:alpha val="100000"/>
                  </a:srgbClr>
                </a:solidFill>
                <a:latin typeface="Arial" panose="020B0604020202020204"/>
                <a:ea typeface="Arial" panose="020B0604020202020204"/>
                <a:cs typeface="Arial" panose="020B0604020202020204"/>
              </a:rPr>
              <a:t>2</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个月的可用钢管围护。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1100" dirty="0">
              <a:latin typeface="Arial" panose="020B0604020202020204"/>
              <a:ea typeface="Arial" panose="020B0604020202020204"/>
              <a:cs typeface="Arial" panose="020B0604020202020204"/>
            </a:endParaRPr>
          </a:p>
          <a:p>
            <a:pPr marL="288290" indent="-275590" algn="l" rtl="0" eaLnBrk="0">
              <a:lnSpc>
                <a:spcPct val="141000"/>
              </a:lnSpc>
              <a:spcBef>
                <a:spcPts val="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结构临边、开挖周期大于</a:t>
            </a:r>
            <a:r>
              <a:rPr sz="1500" b="1" kern="0" spc="60" dirty="0">
                <a:solidFill>
                  <a:srgbClr val="000000">
                    <a:alpha val="100000"/>
                  </a:srgbClr>
                </a:solidFill>
                <a:latin typeface="Arial" panose="020B0604020202020204"/>
                <a:ea typeface="Arial" panose="020B0604020202020204"/>
                <a:cs typeface="Arial" panose="020B0604020202020204"/>
              </a:rPr>
              <a:t>2</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个月的基坑临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边，采用内侧钢管围护</a:t>
            </a:r>
            <a:r>
              <a:rPr sz="1500" b="1" kern="0" spc="70" dirty="0">
                <a:solidFill>
                  <a:srgbClr val="000000">
                    <a:alpha val="100000"/>
                  </a:srgbClr>
                </a:solidFill>
                <a:latin typeface="Arial" panose="020B0604020202020204"/>
                <a:ea typeface="Arial" panose="020B0604020202020204"/>
                <a:cs typeface="Arial" panose="020B0604020202020204"/>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外侧网片式工具</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化防护围栏，保证围护措施安全和美</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观。</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592" name="picture 592"/>
          <p:cNvPicPr>
            <a:picLocks noChangeAspect="1"/>
          </p:cNvPicPr>
          <p:nvPr/>
        </p:nvPicPr>
        <p:blipFill>
          <a:blip r:embed="rId2"/>
          <a:stretch>
            <a:fillRect/>
          </a:stretch>
        </p:blipFill>
        <p:spPr>
          <a:xfrm rot="21600000">
            <a:off x="7924800" y="4035552"/>
            <a:ext cx="3112007" cy="2177795"/>
          </a:xfrm>
          <a:prstGeom prst="rect">
            <a:avLst/>
          </a:prstGeom>
        </p:spPr>
      </p:pic>
      <p:pic>
        <p:nvPicPr>
          <p:cNvPr id="594" name="picture 594"/>
          <p:cNvPicPr>
            <a:picLocks noChangeAspect="1"/>
          </p:cNvPicPr>
          <p:nvPr/>
        </p:nvPicPr>
        <p:blipFill>
          <a:blip r:embed="rId3"/>
          <a:stretch>
            <a:fillRect/>
          </a:stretch>
        </p:blipFill>
        <p:spPr>
          <a:xfrm rot="21600000">
            <a:off x="4724400" y="4038600"/>
            <a:ext cx="3060191" cy="2141220"/>
          </a:xfrm>
          <a:prstGeom prst="rect">
            <a:avLst/>
          </a:prstGeom>
        </p:spPr>
      </p:pic>
      <p:sp>
        <p:nvSpPr>
          <p:cNvPr id="596" name="textbox 59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598" name="textbox 598"/>
          <p:cNvSpPr/>
          <p:nvPr/>
        </p:nvSpPr>
        <p:spPr>
          <a:xfrm>
            <a:off x="5492813" y="6300444"/>
            <a:ext cx="4598034" cy="198754"/>
          </a:xfrm>
          <a:prstGeom prst="rect">
            <a:avLst/>
          </a:prstGeom>
          <a:noFill/>
          <a:ln w="0" cap="flat">
            <a:noFill/>
            <a:prstDash val="solid"/>
            <a:miter lim="0"/>
          </a:ln>
        </p:spPr>
        <p:txBody>
          <a:bodyPr vert="horz"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地面施工区域分隔</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结构临边防护</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600" name="picture 600"/>
          <p:cNvPicPr>
            <a:picLocks noChangeAspect="1"/>
          </p:cNvPicPr>
          <p:nvPr/>
        </p:nvPicPr>
        <p:blipFill>
          <a:blip r:embed="rId4"/>
          <a:stretch>
            <a:fillRect/>
          </a:stretch>
        </p:blipFill>
        <p:spPr>
          <a:xfrm rot="21600000">
            <a:off x="367237" y="918972"/>
            <a:ext cx="11504769" cy="61721"/>
          </a:xfrm>
          <a:prstGeom prst="rect">
            <a:avLst/>
          </a:prstGeom>
        </p:spPr>
      </p:pic>
      <p:pic>
        <p:nvPicPr>
          <p:cNvPr id="602" name="picture 602"/>
          <p:cNvPicPr>
            <a:picLocks noChangeAspect="1"/>
          </p:cNvPicPr>
          <p:nvPr/>
        </p:nvPicPr>
        <p:blipFill>
          <a:blip r:embed="rId5"/>
          <a:stretch>
            <a:fillRect/>
          </a:stretch>
        </p:blipFill>
        <p:spPr>
          <a:xfrm rot="21600000">
            <a:off x="749113" y="215462"/>
            <a:ext cx="734433" cy="643232"/>
          </a:xfrm>
          <a:prstGeom prst="rect">
            <a:avLst/>
          </a:prstGeom>
        </p:spPr>
      </p:pic>
      <p:sp>
        <p:nvSpPr>
          <p:cNvPr id="604" name="textbox 60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textbox 606"/>
          <p:cNvSpPr/>
          <p:nvPr/>
        </p:nvSpPr>
        <p:spPr>
          <a:xfrm>
            <a:off x="668097" y="1047736"/>
            <a:ext cx="4342765" cy="336042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Arial" panose="020B0604020202020204"/>
                <a:ea typeface="Arial" panose="020B0604020202020204"/>
                <a:cs typeface="Arial" panose="020B0604020202020204"/>
              </a:rPr>
              <a:t>3.2.4</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电梯井口</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a:t>
            </a:r>
            <a:endParaRPr sz="1500" dirty="0">
              <a:latin typeface="宋体" panose="02010600030101010101" pitchFamily="2" charset="-122"/>
              <a:ea typeface="宋体" panose="02010600030101010101" pitchFamily="2" charset="-122"/>
              <a:cs typeface="宋体" panose="02010600030101010101" pitchFamily="2" charset="-122"/>
            </a:endParaRPr>
          </a:p>
          <a:p>
            <a:pPr marL="298450" indent="-276860" algn="l" rtl="0" eaLnBrk="0">
              <a:lnSpc>
                <a:spcPct val="131000"/>
              </a:lnSpc>
              <a:spcBef>
                <a:spcPts val="885"/>
              </a:spcBef>
            </a:pPr>
            <a:r>
              <a:rPr sz="1500" kern="0" spc="50" dirty="0">
                <a:solidFill>
                  <a:srgbClr val="000000">
                    <a:alpha val="100000"/>
                  </a:srgbClr>
                </a:solidFill>
                <a:latin typeface="Wingdings" panose="05000000000000000000"/>
                <a:ea typeface="Wingdings" panose="05000000000000000000"/>
                <a:cs typeface="Wingdings" panose="05000000000000000000"/>
              </a:rPr>
              <a:t>l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电梯井口防护门可采用两</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种材质</a:t>
            </a:r>
            <a:r>
              <a:rPr sz="1500" b="1" kern="0" spc="40" dirty="0">
                <a:solidFill>
                  <a:srgbClr val="000000">
                    <a:alpha val="100000"/>
                  </a:srgbClr>
                </a:solidFill>
                <a:latin typeface="Arial" panose="020B0604020202020204"/>
                <a:ea typeface="Arial" panose="020B0604020202020204"/>
                <a:cs typeface="Arial" panose="020B0604020202020204"/>
              </a:rPr>
              <a:t>,</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分别为钢筋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焊接成型或方管焊接</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骨架并焊接钢丝网成型。</a:t>
            </a:r>
            <a:endParaRPr sz="1500" dirty="0">
              <a:latin typeface="宋体" panose="02010600030101010101" pitchFamily="2" charset="-122"/>
              <a:ea typeface="宋体" panose="02010600030101010101" pitchFamily="2" charset="-122"/>
              <a:cs typeface="宋体" panose="02010600030101010101" pitchFamily="2" charset="-122"/>
            </a:endParaRPr>
          </a:p>
          <a:p>
            <a:pPr marL="297815" indent="-276225" algn="l" rtl="0" eaLnBrk="0">
              <a:lnSpc>
                <a:spcPct val="130000"/>
              </a:lnSpc>
              <a:spcBef>
                <a:spcPts val="1035"/>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防护栏高为</a:t>
            </a:r>
            <a:r>
              <a:rPr sz="1500" b="1" kern="0" spc="40" dirty="0">
                <a:solidFill>
                  <a:srgbClr val="000000">
                    <a:alpha val="100000"/>
                  </a:srgbClr>
                </a:solidFill>
                <a:latin typeface="Arial" panose="020B0604020202020204"/>
                <a:ea typeface="Arial" panose="020B0604020202020204"/>
                <a:cs typeface="Arial" panose="020B0604020202020204"/>
              </a:rPr>
              <a:t>1.8m</a:t>
            </a:r>
            <a:r>
              <a:rPr sz="1500" b="1" kern="0" spc="-230" dirty="0">
                <a:solidFill>
                  <a:srgbClr val="000000">
                    <a:alpha val="100000"/>
                  </a:srgbClr>
                </a:solidFill>
                <a:latin typeface="Arial" panose="020B0604020202020204"/>
                <a:ea typeface="Arial" panose="020B0604020202020204"/>
                <a:cs typeface="Arial" panose="020B0604020202020204"/>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，宽度为</a:t>
            </a:r>
            <a:r>
              <a:rPr sz="1500" b="1" kern="0" spc="40" dirty="0">
                <a:solidFill>
                  <a:srgbClr val="000000">
                    <a:alpha val="100000"/>
                  </a:srgbClr>
                </a:solidFill>
                <a:latin typeface="Arial" panose="020B0604020202020204"/>
                <a:ea typeface="Arial" panose="020B0604020202020204"/>
                <a:cs typeface="Arial" panose="020B0604020202020204"/>
              </a:rPr>
              <a:t>1.5m</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a:t>
            </a:r>
            <a:r>
              <a:rPr sz="1500" b="1" kern="0" spc="40" dirty="0">
                <a:solidFill>
                  <a:srgbClr val="000000">
                    <a:alpha val="100000"/>
                  </a:srgbClr>
                </a:solidFill>
                <a:latin typeface="Arial" panose="020B0604020202020204"/>
                <a:ea typeface="Arial" panose="020B0604020202020204"/>
                <a:cs typeface="Arial" panose="020B0604020202020204"/>
              </a:rPr>
              <a:t>2.1m</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两种规</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格</a:t>
            </a:r>
            <a:r>
              <a:rPr sz="1500" b="1" kern="0" spc="60" dirty="0">
                <a:solidFill>
                  <a:srgbClr val="000000">
                    <a:alpha val="100000"/>
                  </a:srgbClr>
                </a:solidFill>
                <a:latin typeface="Arial" panose="020B0604020202020204"/>
                <a:ea typeface="Arial" panose="020B0604020202020204"/>
                <a:cs typeface="Arial" panose="020B0604020202020204"/>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根据建筑物井口尺寸选定。</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5000"/>
              </a:lnSpc>
            </a:pPr>
            <a:endParaRPr sz="1000" dirty="0">
              <a:latin typeface="Arial" panose="020B0604020202020204"/>
              <a:ea typeface="Arial" panose="020B0604020202020204"/>
              <a:cs typeface="Arial" panose="020B0604020202020204"/>
            </a:endParaRPr>
          </a:p>
          <a:p>
            <a:pPr marL="298450" indent="-276860" algn="l" rtl="0" eaLnBrk="0">
              <a:lnSpc>
                <a:spcPct val="132000"/>
              </a:lnSpc>
              <a:spcBef>
                <a:spcPts val="46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在防护门上口两端设置</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翻转轴，</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以使门上下翻</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1000"/>
              </a:lnSpc>
            </a:pPr>
            <a:endParaRPr sz="1000" dirty="0">
              <a:latin typeface="Arial" panose="020B0604020202020204"/>
              <a:ea typeface="Arial" panose="020B0604020202020204"/>
              <a:cs typeface="Arial" panose="020B0604020202020204"/>
            </a:endParaRPr>
          </a:p>
          <a:p>
            <a:pPr algn="l" rtl="0" eaLnBrk="0">
              <a:lnSpc>
                <a:spcPct val="127000"/>
              </a:lnSpc>
            </a:pPr>
            <a:endParaRPr sz="300" dirty="0">
              <a:latin typeface="Arial" panose="020B0604020202020204"/>
              <a:ea typeface="Arial" panose="020B0604020202020204"/>
              <a:cs typeface="Arial" panose="020B0604020202020204"/>
            </a:endParaRPr>
          </a:p>
          <a:p>
            <a:pPr marL="320675" indent="-299085" algn="l" rtl="0" eaLnBrk="0">
              <a:lnSpc>
                <a:spcPct val="132000"/>
              </a:lnSpc>
              <a:spcBef>
                <a:spcPts val="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在底下</a:t>
            </a:r>
            <a:r>
              <a:rPr sz="1500" b="1" kern="0" spc="50" dirty="0">
                <a:solidFill>
                  <a:srgbClr val="000000">
                    <a:alpha val="100000"/>
                  </a:srgbClr>
                </a:solidFill>
                <a:latin typeface="Arial" panose="020B0604020202020204"/>
                <a:ea typeface="Arial" panose="020B0604020202020204"/>
                <a:cs typeface="Arial" panose="020B0604020202020204"/>
              </a:rPr>
              <a:t>200</a:t>
            </a:r>
            <a:r>
              <a:rPr sz="1500" b="1" kern="0" spc="0" dirty="0">
                <a:solidFill>
                  <a:srgbClr val="000000">
                    <a:alpha val="100000"/>
                  </a:srgbClr>
                </a:solidFill>
                <a:latin typeface="Arial" panose="020B0604020202020204"/>
                <a:ea typeface="Arial" panose="020B0604020202020204"/>
                <a:cs typeface="Arial" panose="020B0604020202020204"/>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处加设钢板作为踢脚板，</a:t>
            </a:r>
            <a:r>
              <a:rPr sz="1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门外侧张挂</a:t>
            </a:r>
            <a:r>
              <a:rPr sz="1500" b="1" kern="0" spc="50" dirty="0">
                <a:solidFill>
                  <a:srgbClr val="000000">
                    <a:alpha val="100000"/>
                  </a:srgbClr>
                </a:solidFill>
                <a:latin typeface="Arial" panose="020B0604020202020204"/>
                <a:ea typeface="Arial" panose="020B0604020202020204"/>
                <a:cs typeface="Arial" panose="020B0604020202020204"/>
              </a:rPr>
              <a:t>“</a:t>
            </a:r>
            <a:r>
              <a:rPr sz="1500" b="1" kern="0" spc="-270" dirty="0">
                <a:solidFill>
                  <a:srgbClr val="000000">
                    <a:alpha val="100000"/>
                  </a:srgbClr>
                </a:solidFill>
                <a:latin typeface="Arial" panose="020B0604020202020204"/>
                <a:ea typeface="Arial" panose="020B0604020202020204"/>
                <a:cs typeface="Arial" panose="020B0604020202020204"/>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当心坠</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a:t>
            </a:r>
            <a:r>
              <a:rPr sz="1500" b="1" kern="0" spc="40" dirty="0">
                <a:solidFill>
                  <a:srgbClr val="000000">
                    <a:alpha val="100000"/>
                  </a:srgbClr>
                </a:solidFill>
                <a:latin typeface="Arial" panose="020B0604020202020204"/>
                <a:ea typeface="Arial" panose="020B0604020202020204"/>
                <a:cs typeface="Arial" panose="020B0604020202020204"/>
              </a:rPr>
              <a:t>”</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安全警示牌。</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608" name="picture 608"/>
          <p:cNvPicPr>
            <a:picLocks noChangeAspect="1"/>
          </p:cNvPicPr>
          <p:nvPr/>
        </p:nvPicPr>
        <p:blipFill>
          <a:blip r:embed="rId1"/>
          <a:stretch>
            <a:fillRect/>
          </a:stretch>
        </p:blipFill>
        <p:spPr>
          <a:xfrm rot="21600000">
            <a:off x="5029200" y="1600200"/>
            <a:ext cx="3500628" cy="3881628"/>
          </a:xfrm>
          <a:prstGeom prst="rect">
            <a:avLst/>
          </a:prstGeom>
        </p:spPr>
      </p:pic>
      <p:pic>
        <p:nvPicPr>
          <p:cNvPr id="610" name="picture 610"/>
          <p:cNvPicPr>
            <a:picLocks noChangeAspect="1"/>
          </p:cNvPicPr>
          <p:nvPr/>
        </p:nvPicPr>
        <p:blipFill>
          <a:blip r:embed="rId2"/>
          <a:stretch>
            <a:fillRect/>
          </a:stretch>
        </p:blipFill>
        <p:spPr>
          <a:xfrm rot="21600000">
            <a:off x="8686800" y="1524000"/>
            <a:ext cx="2851404" cy="3459479"/>
          </a:xfrm>
          <a:prstGeom prst="rect">
            <a:avLst/>
          </a:prstGeom>
        </p:spPr>
      </p:pic>
      <p:sp>
        <p:nvSpPr>
          <p:cNvPr id="612" name="textbox 61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614" name="picture 614"/>
          <p:cNvPicPr>
            <a:picLocks noChangeAspect="1"/>
          </p:cNvPicPr>
          <p:nvPr/>
        </p:nvPicPr>
        <p:blipFill>
          <a:blip r:embed="rId3"/>
          <a:stretch>
            <a:fillRect/>
          </a:stretch>
        </p:blipFill>
        <p:spPr>
          <a:xfrm rot="21600000">
            <a:off x="367237" y="918972"/>
            <a:ext cx="11504769" cy="61721"/>
          </a:xfrm>
          <a:prstGeom prst="rect">
            <a:avLst/>
          </a:prstGeom>
        </p:spPr>
      </p:pic>
      <p:pic>
        <p:nvPicPr>
          <p:cNvPr id="616" name="picture 616"/>
          <p:cNvPicPr>
            <a:picLocks noChangeAspect="1"/>
          </p:cNvPicPr>
          <p:nvPr/>
        </p:nvPicPr>
        <p:blipFill>
          <a:blip r:embed="rId4"/>
          <a:stretch>
            <a:fillRect/>
          </a:stretch>
        </p:blipFill>
        <p:spPr>
          <a:xfrm rot="21600000">
            <a:off x="749113" y="215462"/>
            <a:ext cx="734433" cy="643232"/>
          </a:xfrm>
          <a:prstGeom prst="rect">
            <a:avLst/>
          </a:prstGeom>
        </p:spPr>
      </p:pic>
      <p:sp>
        <p:nvSpPr>
          <p:cNvPr id="618" name="textbox 61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 name="picture 620"/>
          <p:cNvPicPr>
            <a:picLocks noChangeAspect="1"/>
          </p:cNvPicPr>
          <p:nvPr/>
        </p:nvPicPr>
        <p:blipFill>
          <a:blip r:embed="rId1"/>
          <a:stretch>
            <a:fillRect/>
          </a:stretch>
        </p:blipFill>
        <p:spPr>
          <a:xfrm rot="21600000">
            <a:off x="5301995" y="1283208"/>
            <a:ext cx="5533643" cy="4294632"/>
          </a:xfrm>
          <a:prstGeom prst="rect">
            <a:avLst/>
          </a:prstGeom>
        </p:spPr>
      </p:pic>
      <p:sp>
        <p:nvSpPr>
          <p:cNvPr id="622" name="textbox 622"/>
          <p:cNvSpPr/>
          <p:nvPr/>
        </p:nvSpPr>
        <p:spPr>
          <a:xfrm>
            <a:off x="675997" y="1053451"/>
            <a:ext cx="4566920" cy="276796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3.2.5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楼梯临边防护</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79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楼层边、楼梯及休息平台临边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处采用防护栏杆。</a:t>
            </a:r>
            <a:endParaRPr sz="1500" dirty="0">
              <a:latin typeface="宋体" panose="02010600030101010101" pitchFamily="2" charset="-122"/>
              <a:ea typeface="宋体" panose="02010600030101010101" pitchFamily="2" charset="-122"/>
              <a:cs typeface="宋体" panose="02010600030101010101" pitchFamily="2" charset="-122"/>
            </a:endParaRPr>
          </a:p>
          <a:p>
            <a:pPr marL="292100" indent="-278130" algn="l" rtl="0" eaLnBrk="0">
              <a:lnSpc>
                <a:spcPct val="132000"/>
              </a:lnSpc>
              <a:spcBef>
                <a:spcPts val="80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防护采用三道栏杆，中道栏杆离地面</a:t>
            </a:r>
            <a:r>
              <a:rPr sz="15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60</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上道栏杆离地面</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12</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，立杆间距不大</a:t>
            </a:r>
            <a:endParaRPr sz="1500" dirty="0">
              <a:latin typeface="宋体" panose="02010600030101010101" pitchFamily="2" charset="-122"/>
              <a:ea typeface="宋体" panose="02010600030101010101" pitchFamily="2" charset="-122"/>
              <a:cs typeface="宋体" panose="02010600030101010101" pitchFamily="2" charset="-122"/>
            </a:endParaRPr>
          </a:p>
          <a:p>
            <a:pPr marL="291465" indent="1270" algn="l" rtl="0" eaLnBrk="0">
              <a:lnSpc>
                <a:spcPct val="128000"/>
              </a:lnSpc>
              <a:spcBef>
                <a:spcPts val="1090"/>
              </a:spcBef>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，底部设</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高细</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木工板硬质挡脚</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板，转角处用成品弯</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头连接。</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6000"/>
              </a:lnSpc>
            </a:pPr>
            <a:endParaRPr sz="8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319405" indent="-305435" algn="l" rtl="0" eaLnBrk="0">
              <a:lnSpc>
                <a:spcPct val="132000"/>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栏杆应定型化、工具化、牢固可靠，栏杆宜刷红</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白油漆。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624" name="picture 624"/>
          <p:cNvPicPr>
            <a:picLocks noChangeAspect="1"/>
          </p:cNvPicPr>
          <p:nvPr/>
        </p:nvPicPr>
        <p:blipFill>
          <a:blip r:embed="rId2"/>
          <a:stretch>
            <a:fillRect/>
          </a:stretch>
        </p:blipFill>
        <p:spPr>
          <a:xfrm rot="21600000">
            <a:off x="1447800" y="4005071"/>
            <a:ext cx="3028187" cy="2307336"/>
          </a:xfrm>
          <a:prstGeom prst="rect">
            <a:avLst/>
          </a:prstGeom>
        </p:spPr>
      </p:pic>
      <p:sp>
        <p:nvSpPr>
          <p:cNvPr id="626" name="textbox 62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628" name="picture 628"/>
          <p:cNvPicPr>
            <a:picLocks noChangeAspect="1"/>
          </p:cNvPicPr>
          <p:nvPr/>
        </p:nvPicPr>
        <p:blipFill>
          <a:blip r:embed="rId3"/>
          <a:stretch>
            <a:fillRect/>
          </a:stretch>
        </p:blipFill>
        <p:spPr>
          <a:xfrm rot="21600000">
            <a:off x="367237" y="918972"/>
            <a:ext cx="11504769" cy="61721"/>
          </a:xfrm>
          <a:prstGeom prst="rect">
            <a:avLst/>
          </a:prstGeom>
        </p:spPr>
      </p:pic>
      <p:pic>
        <p:nvPicPr>
          <p:cNvPr id="630" name="picture 630"/>
          <p:cNvPicPr>
            <a:picLocks noChangeAspect="1"/>
          </p:cNvPicPr>
          <p:nvPr/>
        </p:nvPicPr>
        <p:blipFill>
          <a:blip r:embed="rId4"/>
          <a:stretch>
            <a:fillRect/>
          </a:stretch>
        </p:blipFill>
        <p:spPr>
          <a:xfrm rot="21600000">
            <a:off x="749113" y="215462"/>
            <a:ext cx="734433" cy="643232"/>
          </a:xfrm>
          <a:prstGeom prst="rect">
            <a:avLst/>
          </a:prstGeom>
        </p:spPr>
      </p:pic>
      <p:sp>
        <p:nvSpPr>
          <p:cNvPr id="632" name="textbox 632"/>
          <p:cNvSpPr/>
          <p:nvPr/>
        </p:nvSpPr>
        <p:spPr>
          <a:xfrm>
            <a:off x="7675921" y="5835598"/>
            <a:ext cx="100965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楼梯临边防护</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634" name="textbox 63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textbox 636"/>
          <p:cNvSpPr/>
          <p:nvPr/>
        </p:nvSpPr>
        <p:spPr>
          <a:xfrm>
            <a:off x="675997" y="1053451"/>
            <a:ext cx="5466715" cy="459803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3.2.6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基坑通道爬梯一（钢梯）</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9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钢梯用于为基坑人员、工具转</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移提供安全通道。</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275590" algn="l" rtl="0" eaLnBrk="0">
              <a:lnSpc>
                <a:spcPct val="132000"/>
              </a:lnSpc>
              <a:spcBef>
                <a:spcPts val="80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钢梯与水平面间的夹角以</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75</a:t>
            </a:r>
            <a:r>
              <a:rPr sz="1500" b="1" kern="0" spc="-2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°为宜，单梯段的垂直高</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度不应大于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，斜梯内侧净宽度为</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为宜。</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99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梯梁与踏板通过螺栓进行连接，踏板垂直间距</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25</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45000"/>
              </a:lnSpc>
              <a:spcBef>
                <a:spcPts val="7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斜梯两侧应设置防护栏杆，防护</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栏杆立杆高度以</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为宜，</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立杆间距以</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 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为宜，</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上、下两道横杆距梯梁</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分别为</a:t>
            </a:r>
            <a:r>
              <a:rPr sz="1500"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0.6m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宜刷长度为</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红白相间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油漆。</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4955" algn="l" rtl="0" eaLnBrk="0">
              <a:lnSpc>
                <a:spcPct val="140000"/>
              </a:lnSpc>
              <a:spcBef>
                <a:spcPts val="106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转换平台宜采用厚度为</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的花纹钢板，利用螺栓紧</a:t>
            </a:r>
            <a:r>
              <a:rPr sz="1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侧面宜用细木工板或钢板设置高度不低于</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的踢脚</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4000"/>
              </a:lnSpc>
            </a:pPr>
            <a:endParaRPr sz="800" dirty="0">
              <a:latin typeface="Arial" panose="020B0604020202020204"/>
              <a:ea typeface="Arial" panose="020B0604020202020204"/>
              <a:cs typeface="Arial" panose="020B0604020202020204"/>
            </a:endParaRPr>
          </a:p>
          <a:p>
            <a:pPr marL="13970" algn="l" rtl="0" eaLnBrk="0">
              <a:lnSpc>
                <a:spcPts val="1975"/>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斜梯顶端部位及防护立杆底部通过夹具</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与钢梁固定。</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638" name="picture 638"/>
          <p:cNvPicPr>
            <a:picLocks noChangeAspect="1"/>
          </p:cNvPicPr>
          <p:nvPr/>
        </p:nvPicPr>
        <p:blipFill>
          <a:blip r:embed="rId1"/>
          <a:stretch>
            <a:fillRect/>
          </a:stretch>
        </p:blipFill>
        <p:spPr>
          <a:xfrm rot="21600000">
            <a:off x="6370320" y="1831847"/>
            <a:ext cx="4985145" cy="3623212"/>
          </a:xfrm>
          <a:prstGeom prst="rect">
            <a:avLst/>
          </a:prstGeom>
        </p:spPr>
      </p:pic>
      <p:sp>
        <p:nvSpPr>
          <p:cNvPr id="640" name="textbox 64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642" name="picture 642"/>
          <p:cNvPicPr>
            <a:picLocks noChangeAspect="1"/>
          </p:cNvPicPr>
          <p:nvPr/>
        </p:nvPicPr>
        <p:blipFill>
          <a:blip r:embed="rId2"/>
          <a:stretch>
            <a:fillRect/>
          </a:stretch>
        </p:blipFill>
        <p:spPr>
          <a:xfrm rot="21600000">
            <a:off x="367237" y="918972"/>
            <a:ext cx="11504769" cy="61721"/>
          </a:xfrm>
          <a:prstGeom prst="rect">
            <a:avLst/>
          </a:prstGeom>
        </p:spPr>
      </p:pic>
      <p:pic>
        <p:nvPicPr>
          <p:cNvPr id="644" name="picture 644"/>
          <p:cNvPicPr>
            <a:picLocks noChangeAspect="1"/>
          </p:cNvPicPr>
          <p:nvPr/>
        </p:nvPicPr>
        <p:blipFill>
          <a:blip r:embed="rId3"/>
          <a:stretch>
            <a:fillRect/>
          </a:stretch>
        </p:blipFill>
        <p:spPr>
          <a:xfrm rot="21600000">
            <a:off x="749113" y="215462"/>
            <a:ext cx="734433" cy="643232"/>
          </a:xfrm>
          <a:prstGeom prst="rect">
            <a:avLst/>
          </a:prstGeom>
        </p:spPr>
      </p:pic>
      <p:sp>
        <p:nvSpPr>
          <p:cNvPr id="646" name="textbox 646"/>
          <p:cNvSpPr/>
          <p:nvPr/>
        </p:nvSpPr>
        <p:spPr>
          <a:xfrm>
            <a:off x="8295704" y="5540323"/>
            <a:ext cx="115887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基坑通道钢爬梯</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648" name="textbox 648"/>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textbox 650"/>
          <p:cNvSpPr/>
          <p:nvPr/>
        </p:nvSpPr>
        <p:spPr>
          <a:xfrm>
            <a:off x="675997" y="1053451"/>
            <a:ext cx="3995420" cy="3884929"/>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3.2.7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基坑通道爬梯二（工具式爬梯）</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151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适用两层及以上地下室结构施工。</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33000"/>
              </a:lnSpc>
              <a:spcBef>
                <a:spcPts val="163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爬梯用于为基坑人员、工具转移提供</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通道。</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1000" dirty="0">
              <a:latin typeface="Arial" panose="020B0604020202020204"/>
              <a:ea typeface="Arial" panose="020B0604020202020204"/>
              <a:cs typeface="Arial" panose="020B0604020202020204"/>
            </a:endParaRPr>
          </a:p>
          <a:p>
            <a:pPr marL="13970" algn="l" rtl="0" eaLnBrk="0">
              <a:lnSpc>
                <a:spcPts val="1970"/>
              </a:lnSpc>
              <a:spcBef>
                <a:spcPts val="455"/>
              </a:spcBef>
            </a:pPr>
            <a:r>
              <a:rPr sz="1500" kern="0" spc="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具</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a:t>
            </a:r>
            <a:r>
              <a:rPr sz="15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爬</a:t>
            </a:r>
            <a:r>
              <a:rPr sz="15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梯</a:t>
            </a:r>
            <a:r>
              <a:rPr sz="15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a:t>
            </a:r>
            <a:r>
              <a:rPr sz="15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单</a:t>
            </a:r>
            <a:r>
              <a:rPr sz="15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a:t>
            </a:r>
            <a:r>
              <a:rPr sz="15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为</a:t>
            </a:r>
            <a:endParaRPr sz="1500" dirty="0">
              <a:latin typeface="宋体" panose="02010600030101010101" pitchFamily="2" charset="-122"/>
              <a:ea typeface="宋体" panose="02010600030101010101" pitchFamily="2" charset="-122"/>
              <a:cs typeface="宋体" panose="02010600030101010101" pitchFamily="2" charset="-122"/>
            </a:endParaRPr>
          </a:p>
          <a:p>
            <a:pPr marL="300990" indent="-2540" algn="l" rtl="0" eaLnBrk="0">
              <a:lnSpc>
                <a:spcPct val="141000"/>
              </a:lnSpc>
              <a:spcBef>
                <a:spcPts val="665"/>
              </a:spcBef>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3000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宽×高</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的标准化梯笼进行拼装</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159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爬梯踏板由槽钢及钢板组</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成。</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1000"/>
              </a:lnSpc>
            </a:pPr>
            <a:endParaRPr sz="800" dirty="0">
              <a:latin typeface="Arial" panose="020B0604020202020204"/>
              <a:ea typeface="Arial" panose="020B0604020202020204"/>
              <a:cs typeface="Arial" panose="020B0604020202020204"/>
            </a:endParaRPr>
          </a:p>
          <a:p>
            <a:pPr marL="290830" indent="-276860" algn="l" rtl="0" eaLnBrk="0">
              <a:lnSpc>
                <a:spcPct val="130000"/>
              </a:lnSpc>
              <a:spcBef>
                <a:spcPts val="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转换平台宜采用厚度为</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的花</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纹钢板，</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利用螺栓紧固。</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652" name="picture 652"/>
          <p:cNvPicPr>
            <a:picLocks noChangeAspect="1"/>
          </p:cNvPicPr>
          <p:nvPr/>
        </p:nvPicPr>
        <p:blipFill>
          <a:blip r:embed="rId1"/>
          <a:stretch>
            <a:fillRect/>
          </a:stretch>
        </p:blipFill>
        <p:spPr>
          <a:xfrm rot="21600000">
            <a:off x="7822692" y="1421891"/>
            <a:ext cx="3316223" cy="3576828"/>
          </a:xfrm>
          <a:prstGeom prst="rect">
            <a:avLst/>
          </a:prstGeom>
        </p:spPr>
      </p:pic>
      <p:pic>
        <p:nvPicPr>
          <p:cNvPr id="654" name="picture 654"/>
          <p:cNvPicPr>
            <a:picLocks noChangeAspect="1"/>
          </p:cNvPicPr>
          <p:nvPr/>
        </p:nvPicPr>
        <p:blipFill>
          <a:blip r:embed="rId2"/>
          <a:stretch>
            <a:fillRect/>
          </a:stretch>
        </p:blipFill>
        <p:spPr>
          <a:xfrm rot="21600000">
            <a:off x="5018532" y="1316735"/>
            <a:ext cx="2587751" cy="3756659"/>
          </a:xfrm>
          <a:prstGeom prst="rect">
            <a:avLst/>
          </a:prstGeom>
        </p:spPr>
      </p:pic>
      <p:sp>
        <p:nvSpPr>
          <p:cNvPr id="656" name="textbox 65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658" name="picture 658"/>
          <p:cNvPicPr>
            <a:picLocks noChangeAspect="1"/>
          </p:cNvPicPr>
          <p:nvPr/>
        </p:nvPicPr>
        <p:blipFill>
          <a:blip r:embed="rId3"/>
          <a:stretch>
            <a:fillRect/>
          </a:stretch>
        </p:blipFill>
        <p:spPr>
          <a:xfrm rot="21600000">
            <a:off x="367237" y="918972"/>
            <a:ext cx="11504769" cy="61721"/>
          </a:xfrm>
          <a:prstGeom prst="rect">
            <a:avLst/>
          </a:prstGeom>
        </p:spPr>
      </p:pic>
      <p:sp>
        <p:nvSpPr>
          <p:cNvPr id="660" name="textbox 660"/>
          <p:cNvSpPr/>
          <p:nvPr/>
        </p:nvSpPr>
        <p:spPr>
          <a:xfrm>
            <a:off x="5911278" y="5179960"/>
            <a:ext cx="410146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基坑梯笼</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基坑梯笼示意</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662" name="picture 662"/>
          <p:cNvPicPr>
            <a:picLocks noChangeAspect="1"/>
          </p:cNvPicPr>
          <p:nvPr/>
        </p:nvPicPr>
        <p:blipFill>
          <a:blip r:embed="rId4"/>
          <a:stretch>
            <a:fillRect/>
          </a:stretch>
        </p:blipFill>
        <p:spPr>
          <a:xfrm rot="21600000">
            <a:off x="749113" y="215462"/>
            <a:ext cx="734433" cy="643232"/>
          </a:xfrm>
          <a:prstGeom prst="rect">
            <a:avLst/>
          </a:prstGeom>
        </p:spPr>
      </p:pic>
      <p:sp>
        <p:nvSpPr>
          <p:cNvPr id="664" name="textbox 664"/>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textbox 666"/>
          <p:cNvSpPr/>
          <p:nvPr/>
        </p:nvSpPr>
        <p:spPr>
          <a:xfrm>
            <a:off x="675997" y="1053451"/>
            <a:ext cx="4233545" cy="2811779"/>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3.2.8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洞口防护</a:t>
            </a:r>
            <a:endParaRPr sz="1500" dirty="0">
              <a:latin typeface="宋体" panose="02010600030101010101" pitchFamily="2" charset="-122"/>
              <a:ea typeface="宋体" panose="02010600030101010101" pitchFamily="2" charset="-122"/>
              <a:cs typeface="宋体" panose="02010600030101010101" pitchFamily="2" charset="-122"/>
            </a:endParaRPr>
          </a:p>
          <a:p>
            <a:pPr marL="15240" algn="l" rtl="0" eaLnBrk="0">
              <a:lnSpc>
                <a:spcPct val="100000"/>
              </a:lnSpc>
              <a:spcBef>
                <a:spcPts val="905"/>
              </a:spcBef>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2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）短边尺寸＜</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式一）</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275590" algn="l" rtl="0" eaLnBrk="0">
              <a:lnSpc>
                <a:spcPct val="137000"/>
              </a:lnSpc>
              <a:spcBef>
                <a:spcPts val="9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Ø6@150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单层</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双向钢筋作为防护网</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在混凝土浇筑前预设于模板</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81305" algn="l" rtl="0" eaLnBrk="0">
              <a:lnSpc>
                <a:spcPct val="130000"/>
              </a:lnSpc>
              <a:spcBef>
                <a:spcPts val="108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模板拆除后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在洞口上部采用花纹钢板封闭</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并与预留钢筋进行固定，宜刷</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红白警示漆。</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1000"/>
              </a:lnSpc>
            </a:pPr>
            <a:endParaRPr sz="900" dirty="0">
              <a:latin typeface="Arial" panose="020B0604020202020204"/>
              <a:ea typeface="Arial" panose="020B0604020202020204"/>
              <a:cs typeface="Arial" panose="020B0604020202020204"/>
            </a:endParaRPr>
          </a:p>
          <a:p>
            <a:pPr marL="295275" indent="-281305" algn="l" rtl="0" eaLnBrk="0">
              <a:lnSpc>
                <a:spcPct val="130000"/>
              </a:lnSpc>
              <a:spcBef>
                <a:spcPts val="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6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当洞口安装管线时</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可切割相应尺寸的钢筋网</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片</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余留部分作为安装阶段的防护措施。</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668" name="textbox 668"/>
          <p:cNvSpPr/>
          <p:nvPr/>
        </p:nvSpPr>
        <p:spPr>
          <a:xfrm>
            <a:off x="7179827" y="1319695"/>
            <a:ext cx="4039870" cy="190817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363220" algn="l" rtl="0" eaLnBrk="0">
              <a:lnSpc>
                <a:spcPct val="100000"/>
              </a:lnSpc>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）短边尺寸＜</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（方式二）</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2000"/>
              </a:lnSpc>
            </a:pPr>
            <a:endParaRPr sz="1000" dirty="0">
              <a:latin typeface="Arial" panose="020B0604020202020204"/>
              <a:ea typeface="Arial" panose="020B0604020202020204"/>
              <a:cs typeface="Arial" panose="020B0604020202020204"/>
            </a:endParaRPr>
          </a:p>
          <a:p>
            <a:pPr marL="288925" indent="-276860" algn="l" rtl="0" eaLnBrk="0">
              <a:lnSpc>
                <a:spcPct val="140000"/>
              </a:lnSpc>
              <a:spcBef>
                <a:spcPts val="46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①根据洞口尺寸大小</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用相当</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长度的钢管或</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木枋卡固在洞口内</a:t>
            </a:r>
            <a:r>
              <a:rPr sz="1500" b="1"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然后将花纹钢板与钢管</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或木枋固定</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作为硬质防护。</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3000"/>
              </a:lnSpc>
            </a:pPr>
            <a:endParaRPr sz="1000" dirty="0">
              <a:latin typeface="Arial" panose="020B0604020202020204"/>
              <a:ea typeface="Arial" panose="020B0604020202020204"/>
              <a:cs typeface="Arial" panose="020B0604020202020204"/>
            </a:endParaRPr>
          </a:p>
          <a:p>
            <a:pPr algn="l" rtl="0" eaLnBrk="0">
              <a:lnSpc>
                <a:spcPct val="127000"/>
              </a:lnSpc>
            </a:pPr>
            <a:endParaRPr sz="300" dirty="0">
              <a:latin typeface="Arial" panose="020B0604020202020204"/>
              <a:ea typeface="Arial" panose="020B0604020202020204"/>
              <a:cs typeface="Arial" panose="020B0604020202020204"/>
            </a:endParaRPr>
          </a:p>
          <a:p>
            <a:pPr marL="12700" algn="l" rtl="0" eaLnBrk="0">
              <a:lnSpc>
                <a:spcPts val="1970"/>
              </a:lnSpc>
              <a:spcBef>
                <a:spcPts val="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盖板四周要求顺直，宜刷红白警示漆。</a:t>
            </a:r>
            <a:endParaRPr sz="1500"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70" name="table 670"/>
          <p:cNvGraphicFramePr>
            <a:graphicFrameLocks noGrp="1"/>
          </p:cNvGraphicFramePr>
          <p:nvPr/>
        </p:nvGraphicFramePr>
        <p:xfrm>
          <a:off x="9375775" y="4268660"/>
          <a:ext cx="2476500" cy="1414144"/>
        </p:xfrm>
        <a:graphic>
          <a:graphicData uri="http://schemas.openxmlformats.org/drawingml/2006/table">
            <a:tbl>
              <a:tblPr/>
              <a:tblGrid>
                <a:gridCol w="2476500"/>
              </a:tblGrid>
              <a:tr h="1407794">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tcPr>
                </a:tc>
              </a:tr>
            </a:tbl>
          </a:graphicData>
        </a:graphic>
      </p:graphicFrame>
      <p:pic>
        <p:nvPicPr>
          <p:cNvPr id="672" name="picture 672"/>
          <p:cNvPicPr>
            <a:picLocks noChangeAspect="1"/>
          </p:cNvPicPr>
          <p:nvPr/>
        </p:nvPicPr>
        <p:blipFill>
          <a:blip r:embed="rId1"/>
          <a:stretch>
            <a:fillRect/>
          </a:stretch>
        </p:blipFill>
        <p:spPr>
          <a:xfrm rot="21600000">
            <a:off x="9383267" y="4276343"/>
            <a:ext cx="2467356" cy="1405127"/>
          </a:xfrm>
          <a:prstGeom prst="rect">
            <a:avLst/>
          </a:prstGeom>
        </p:spPr>
      </p:pic>
      <p:graphicFrame>
        <p:nvGraphicFramePr>
          <p:cNvPr id="674" name="table 674"/>
          <p:cNvGraphicFramePr>
            <a:graphicFrameLocks noGrp="1"/>
          </p:cNvGraphicFramePr>
          <p:nvPr/>
        </p:nvGraphicFramePr>
        <p:xfrm>
          <a:off x="3255644" y="4304728"/>
          <a:ext cx="2360295" cy="1403350"/>
        </p:xfrm>
        <a:graphic>
          <a:graphicData uri="http://schemas.openxmlformats.org/drawingml/2006/table">
            <a:tbl>
              <a:tblPr/>
              <a:tblGrid>
                <a:gridCol w="2360295"/>
              </a:tblGrid>
              <a:tr h="1397000">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tcPr>
                </a:tc>
              </a:tr>
            </a:tbl>
          </a:graphicData>
        </a:graphic>
      </p:graphicFrame>
      <p:pic>
        <p:nvPicPr>
          <p:cNvPr id="676" name="picture 676"/>
          <p:cNvPicPr>
            <a:picLocks noChangeAspect="1"/>
          </p:cNvPicPr>
          <p:nvPr/>
        </p:nvPicPr>
        <p:blipFill>
          <a:blip r:embed="rId2"/>
          <a:stretch>
            <a:fillRect/>
          </a:stretch>
        </p:blipFill>
        <p:spPr>
          <a:xfrm rot="21600000">
            <a:off x="3262883" y="4311396"/>
            <a:ext cx="2351532" cy="1394459"/>
          </a:xfrm>
          <a:prstGeom prst="rect">
            <a:avLst/>
          </a:prstGeom>
        </p:spPr>
      </p:pic>
      <p:sp>
        <p:nvSpPr>
          <p:cNvPr id="678" name="textbox 67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graphicFrame>
        <p:nvGraphicFramePr>
          <p:cNvPr id="680" name="table 680"/>
          <p:cNvGraphicFramePr>
            <a:graphicFrameLocks noGrp="1"/>
          </p:cNvGraphicFramePr>
          <p:nvPr/>
        </p:nvGraphicFramePr>
        <p:xfrm>
          <a:off x="7126287" y="4281487"/>
          <a:ext cx="2060575" cy="1401444"/>
        </p:xfrm>
        <a:graphic>
          <a:graphicData uri="http://schemas.openxmlformats.org/drawingml/2006/table">
            <a:tbl>
              <a:tblPr/>
              <a:tblGrid>
                <a:gridCol w="2060575"/>
              </a:tblGrid>
              <a:tr h="1395094">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tcPr>
                </a:tc>
              </a:tr>
            </a:tbl>
          </a:graphicData>
        </a:graphic>
      </p:graphicFrame>
      <p:pic>
        <p:nvPicPr>
          <p:cNvPr id="682" name="picture 682"/>
          <p:cNvPicPr>
            <a:picLocks noChangeAspect="1"/>
          </p:cNvPicPr>
          <p:nvPr/>
        </p:nvPicPr>
        <p:blipFill>
          <a:blip r:embed="rId3"/>
          <a:stretch>
            <a:fillRect/>
          </a:stretch>
        </p:blipFill>
        <p:spPr>
          <a:xfrm rot="21600000">
            <a:off x="7132319" y="4288535"/>
            <a:ext cx="2051304" cy="1392935"/>
          </a:xfrm>
          <a:prstGeom prst="rect">
            <a:avLst/>
          </a:prstGeom>
        </p:spPr>
      </p:pic>
      <p:graphicFrame>
        <p:nvGraphicFramePr>
          <p:cNvPr id="684" name="table 684"/>
          <p:cNvGraphicFramePr>
            <a:graphicFrameLocks noGrp="1"/>
          </p:cNvGraphicFramePr>
          <p:nvPr/>
        </p:nvGraphicFramePr>
        <p:xfrm>
          <a:off x="1050925" y="4298950"/>
          <a:ext cx="1876425" cy="1430019"/>
        </p:xfrm>
        <a:graphic>
          <a:graphicData uri="http://schemas.openxmlformats.org/drawingml/2006/table">
            <a:tbl>
              <a:tblPr/>
              <a:tblGrid>
                <a:gridCol w="1876425"/>
              </a:tblGrid>
              <a:tr h="1423669">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00B0F0"/>
                      </a:solidFill>
                      <a:prstDash val="solid"/>
                      <a:round/>
                      <a:headEnd type="none" w="med" len="med"/>
                      <a:tailEnd type="none" w="med" len="med"/>
                    </a:lnL>
                    <a:lnR w="6350" cap="flat" cmpd="sng" algn="ctr">
                      <a:solidFill>
                        <a:srgbClr val="00B0F0"/>
                      </a:solidFill>
                      <a:prstDash val="solid"/>
                      <a:round/>
                      <a:headEnd type="none" w="med" len="med"/>
                      <a:tailEnd type="none" w="med" len="med"/>
                    </a:lnR>
                    <a:lnT w="6350" cap="flat" cmpd="sng" algn="ctr">
                      <a:solidFill>
                        <a:srgbClr val="00B0F0"/>
                      </a:solidFill>
                      <a:prstDash val="solid"/>
                      <a:round/>
                      <a:headEnd type="none" w="med" len="med"/>
                      <a:tailEnd type="none" w="med" len="med"/>
                    </a:lnT>
                    <a:lnB w="6350" cap="flat" cmpd="sng" algn="ctr">
                      <a:solidFill>
                        <a:srgbClr val="00B0F0"/>
                      </a:solidFill>
                      <a:prstDash val="solid"/>
                      <a:round/>
                      <a:headEnd type="none" w="med" len="med"/>
                      <a:tailEnd type="none" w="med" len="med"/>
                    </a:lnB>
                  </a:tcPr>
                </a:tc>
              </a:tr>
            </a:tbl>
          </a:graphicData>
        </a:graphic>
      </p:graphicFrame>
      <p:pic>
        <p:nvPicPr>
          <p:cNvPr id="686" name="picture 686"/>
          <p:cNvPicPr>
            <a:picLocks noChangeAspect="1"/>
          </p:cNvPicPr>
          <p:nvPr/>
        </p:nvPicPr>
        <p:blipFill>
          <a:blip r:embed="rId4"/>
          <a:stretch>
            <a:fillRect/>
          </a:stretch>
        </p:blipFill>
        <p:spPr>
          <a:xfrm rot="21600000">
            <a:off x="1057655" y="4305300"/>
            <a:ext cx="1866900" cy="1420368"/>
          </a:xfrm>
          <a:prstGeom prst="rect">
            <a:avLst/>
          </a:prstGeom>
        </p:spPr>
      </p:pic>
      <p:pic>
        <p:nvPicPr>
          <p:cNvPr id="688" name="picture 688"/>
          <p:cNvPicPr>
            <a:picLocks noChangeAspect="1"/>
          </p:cNvPicPr>
          <p:nvPr/>
        </p:nvPicPr>
        <p:blipFill>
          <a:blip r:embed="rId5"/>
          <a:stretch>
            <a:fillRect/>
          </a:stretch>
        </p:blipFill>
        <p:spPr>
          <a:xfrm rot="21600000">
            <a:off x="367237" y="918972"/>
            <a:ext cx="11504769" cy="61721"/>
          </a:xfrm>
          <a:prstGeom prst="rect">
            <a:avLst/>
          </a:prstGeom>
        </p:spPr>
      </p:pic>
      <p:pic>
        <p:nvPicPr>
          <p:cNvPr id="690" name="picture 690"/>
          <p:cNvPicPr>
            <a:picLocks noChangeAspect="1"/>
          </p:cNvPicPr>
          <p:nvPr/>
        </p:nvPicPr>
        <p:blipFill>
          <a:blip r:embed="rId6"/>
          <a:stretch>
            <a:fillRect/>
          </a:stretch>
        </p:blipFill>
        <p:spPr>
          <a:xfrm rot="21600000">
            <a:off x="749113" y="215462"/>
            <a:ext cx="734433" cy="643232"/>
          </a:xfrm>
          <a:prstGeom prst="rect">
            <a:avLst/>
          </a:prstGeom>
        </p:spPr>
      </p:pic>
      <p:sp>
        <p:nvSpPr>
          <p:cNvPr id="692" name="textbox 692"/>
          <p:cNvSpPr/>
          <p:nvPr/>
        </p:nvSpPr>
        <p:spPr>
          <a:xfrm>
            <a:off x="1988272" y="5881065"/>
            <a:ext cx="236664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洞口防护（</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短边尺寸＜</a:t>
            </a:r>
            <a:r>
              <a:rPr sz="1200" kern="0" spc="60" dirty="0">
                <a:solidFill>
                  <a:srgbClr val="231F20">
                    <a:alpha val="100000"/>
                  </a:srgbClr>
                </a:solidFill>
                <a:latin typeface="Times New Roman" panose="02020603050405020304"/>
                <a:ea typeface="Times New Roman" panose="02020603050405020304"/>
                <a:cs typeface="Times New Roman" panose="02020603050405020304"/>
              </a:rPr>
              <a:t>1500</a:t>
            </a:r>
            <a:r>
              <a:rPr sz="1200" kern="0" spc="0" dirty="0">
                <a:solidFill>
                  <a:srgbClr val="231F20">
                    <a:alpha val="100000"/>
                  </a:srgbClr>
                </a:solidFill>
                <a:latin typeface="Times New Roman" panose="02020603050405020304"/>
                <a:ea typeface="Times New Roman" panose="02020603050405020304"/>
                <a:cs typeface="Times New Roman" panose="02020603050405020304"/>
              </a:rPr>
              <a:t>mm</a:t>
            </a: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694" name="textbox 694"/>
          <p:cNvSpPr/>
          <p:nvPr/>
        </p:nvSpPr>
        <p:spPr>
          <a:xfrm>
            <a:off x="8701250" y="5945136"/>
            <a:ext cx="1158239"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洞口防护方式二</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696" name="textbox 69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textbox 698"/>
          <p:cNvSpPr/>
          <p:nvPr/>
        </p:nvSpPr>
        <p:spPr>
          <a:xfrm>
            <a:off x="675997" y="1053451"/>
            <a:ext cx="5983604" cy="333375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3.2.9</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洞口防护</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100000"/>
              </a:lnSpc>
              <a:spcBef>
                <a:spcPts val="715"/>
              </a:spcBef>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）短边尺寸</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（方式三）</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38000"/>
              </a:lnSpc>
              <a:spcBef>
                <a:spcPts val="865"/>
              </a:spcBef>
            </a:pPr>
            <a:r>
              <a:rPr sz="1500" kern="0" spc="60" dirty="0">
                <a:solidFill>
                  <a:srgbClr val="000000">
                    <a:alpha val="100000"/>
                  </a:srgbClr>
                </a:solidFill>
                <a:latin typeface="Wingdings" panose="05000000000000000000"/>
                <a:ea typeface="Wingdings" panose="05000000000000000000"/>
                <a:cs typeface="Wingdings" panose="05000000000000000000"/>
              </a:rPr>
              <a:t>l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洞口四周搭设工具式防护栏杆（</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采取三道栏杆形式</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立杆高度</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下道栏杆离地</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中道栏杆离地</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道栏杆离地</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下口</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设置设</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高细木工板硬质挡</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脚板。</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79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立柱底部采用钢板底座，并用膨胀螺</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栓与地面固定。</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78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防护栏杆距离洞口边不得小于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67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栏杆表面宜刷红白相间警示油漆。</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600" dirty="0">
              <a:latin typeface="Arial" panose="020B0604020202020204"/>
              <a:ea typeface="Arial" panose="020B0604020202020204"/>
              <a:cs typeface="Arial" panose="020B0604020202020204"/>
            </a:endParaRPr>
          </a:p>
          <a:p>
            <a:pPr marL="13970" algn="l" rtl="0" eaLnBrk="0">
              <a:lnSpc>
                <a:spcPts val="1980"/>
              </a:lnSpc>
              <a:spcBef>
                <a:spcPts val="5"/>
              </a:spcBef>
            </a:pPr>
            <a:r>
              <a:rPr sz="1500" kern="0" spc="50" dirty="0">
                <a:solidFill>
                  <a:srgbClr val="000000">
                    <a:alpha val="100000"/>
                  </a:srgbClr>
                </a:solidFill>
                <a:latin typeface="Wingdings" panose="05000000000000000000"/>
                <a:ea typeface="Wingdings" panose="05000000000000000000"/>
                <a:cs typeface="Wingdings" panose="05000000000000000000"/>
              </a:rPr>
              <a:t>l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洞口应设置防坠网。</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00" name="picture 700"/>
          <p:cNvPicPr>
            <a:picLocks noChangeAspect="1"/>
          </p:cNvPicPr>
          <p:nvPr/>
        </p:nvPicPr>
        <p:blipFill>
          <a:blip r:embed="rId1"/>
          <a:stretch>
            <a:fillRect/>
          </a:stretch>
        </p:blipFill>
        <p:spPr>
          <a:xfrm rot="21600000">
            <a:off x="7784592" y="4061459"/>
            <a:ext cx="3294888" cy="1795272"/>
          </a:xfrm>
          <a:prstGeom prst="rect">
            <a:avLst/>
          </a:prstGeom>
        </p:spPr>
      </p:pic>
      <p:sp>
        <p:nvSpPr>
          <p:cNvPr id="702" name="textbox 702"/>
          <p:cNvSpPr/>
          <p:nvPr/>
        </p:nvSpPr>
        <p:spPr>
          <a:xfrm>
            <a:off x="7787706" y="1876487"/>
            <a:ext cx="3337559" cy="154749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）后浇带防护（方式四）</a:t>
            </a:r>
            <a:endParaRPr sz="1500" dirty="0">
              <a:latin typeface="宋体" panose="02010600030101010101" pitchFamily="2" charset="-122"/>
              <a:ea typeface="宋体" panose="02010600030101010101" pitchFamily="2" charset="-122"/>
              <a:cs typeface="宋体" panose="02010600030101010101" pitchFamily="2" charset="-122"/>
            </a:endParaRPr>
          </a:p>
          <a:p>
            <a:pPr marL="26035" algn="l" rtl="0" eaLnBrk="0">
              <a:lnSpc>
                <a:spcPts val="1970"/>
              </a:lnSpc>
              <a:spcBef>
                <a:spcPts val="88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后浇带上用九层板全封闭隔</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离。</a:t>
            </a:r>
            <a:endParaRPr sz="1500" dirty="0">
              <a:latin typeface="宋体" panose="02010600030101010101" pitchFamily="2" charset="-122"/>
              <a:ea typeface="宋体" panose="02010600030101010101" pitchFamily="2" charset="-122"/>
              <a:cs typeface="宋体" panose="02010600030101010101" pitchFamily="2" charset="-122"/>
            </a:endParaRPr>
          </a:p>
          <a:p>
            <a:pPr marL="301625" indent="-275590" algn="l" rtl="0" eaLnBrk="0">
              <a:lnSpc>
                <a:spcPct val="105000"/>
              </a:lnSpc>
              <a:spcBef>
                <a:spcPts val="74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两侧设砖砌式挡水</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坎，挡水坎应粉</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刷平直。</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5000"/>
              </a:lnSpc>
            </a:pPr>
            <a:endParaRPr sz="600" dirty="0">
              <a:latin typeface="Arial" panose="020B0604020202020204"/>
              <a:ea typeface="Arial" panose="020B0604020202020204"/>
              <a:cs typeface="Arial" panose="020B0604020202020204"/>
            </a:endParaRPr>
          </a:p>
          <a:p>
            <a:pPr marL="26035" algn="l" rtl="0" eaLnBrk="0">
              <a:lnSpc>
                <a:spcPts val="1980"/>
              </a:lnSpc>
              <a:spcBef>
                <a:spcPts val="5"/>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29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宜刷红白色警示漆。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04" name="picture 704"/>
          <p:cNvPicPr>
            <a:picLocks noChangeAspect="1"/>
          </p:cNvPicPr>
          <p:nvPr/>
        </p:nvPicPr>
        <p:blipFill>
          <a:blip r:embed="rId2"/>
          <a:stretch>
            <a:fillRect/>
          </a:stretch>
        </p:blipFill>
        <p:spPr>
          <a:xfrm rot="21600000">
            <a:off x="3127247" y="4419600"/>
            <a:ext cx="3142487" cy="1437131"/>
          </a:xfrm>
          <a:prstGeom prst="rect">
            <a:avLst/>
          </a:prstGeom>
        </p:spPr>
      </p:pic>
      <p:sp>
        <p:nvSpPr>
          <p:cNvPr id="706" name="textbox 70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08" name="picture 708"/>
          <p:cNvPicPr>
            <a:picLocks noChangeAspect="1"/>
          </p:cNvPicPr>
          <p:nvPr/>
        </p:nvPicPr>
        <p:blipFill>
          <a:blip r:embed="rId3"/>
          <a:stretch>
            <a:fillRect/>
          </a:stretch>
        </p:blipFill>
        <p:spPr>
          <a:xfrm rot="21600000">
            <a:off x="367237" y="918972"/>
            <a:ext cx="11504769" cy="61721"/>
          </a:xfrm>
          <a:prstGeom prst="rect">
            <a:avLst/>
          </a:prstGeom>
        </p:spPr>
      </p:pic>
      <p:pic>
        <p:nvPicPr>
          <p:cNvPr id="710" name="picture 710"/>
          <p:cNvPicPr>
            <a:picLocks noChangeAspect="1"/>
          </p:cNvPicPr>
          <p:nvPr/>
        </p:nvPicPr>
        <p:blipFill>
          <a:blip r:embed="rId4"/>
          <a:stretch>
            <a:fillRect/>
          </a:stretch>
        </p:blipFill>
        <p:spPr>
          <a:xfrm rot="21600000">
            <a:off x="749113" y="215462"/>
            <a:ext cx="734433" cy="643232"/>
          </a:xfrm>
          <a:prstGeom prst="rect">
            <a:avLst/>
          </a:prstGeom>
        </p:spPr>
      </p:pic>
      <p:sp>
        <p:nvSpPr>
          <p:cNvPr id="712" name="textbox 712"/>
          <p:cNvSpPr/>
          <p:nvPr/>
        </p:nvSpPr>
        <p:spPr>
          <a:xfrm>
            <a:off x="4021224" y="5957836"/>
            <a:ext cx="99568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洞口防护栏杆</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714" name="textbox 714"/>
          <p:cNvSpPr/>
          <p:nvPr/>
        </p:nvSpPr>
        <p:spPr>
          <a:xfrm>
            <a:off x="9015586" y="5957759"/>
            <a:ext cx="83248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后浇带防护</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716" name="textbox 716"/>
          <p:cNvSpPr/>
          <p:nvPr/>
        </p:nvSpPr>
        <p:spPr>
          <a:xfrm>
            <a:off x="5952693" y="6431381"/>
            <a:ext cx="292100" cy="17145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6"/>
          <p:cNvSpPr/>
          <p:nvPr/>
        </p:nvSpPr>
        <p:spPr>
          <a:xfrm>
            <a:off x="690768" y="1057947"/>
            <a:ext cx="10433684" cy="394970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5272405" algn="l" rtl="0" eaLnBrk="0">
              <a:lnSpc>
                <a:spcPts val="1130"/>
              </a:lnSpc>
            </a:pP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目</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录</a:t>
            </a:r>
            <a:endParaRPr sz="9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ts val="1120"/>
              </a:lnSpc>
              <a:spcBef>
                <a:spcPts val="880"/>
              </a:spcBef>
            </a:pP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a:t>
            </a:r>
            <a:r>
              <a:rPr sz="900" kern="0" spc="18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消防水</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----------------------------------------------------------------------------------------------------------------------------73</a:t>
            </a:r>
            <a:endParaRPr sz="900" dirty="0">
              <a:latin typeface="微软雅黑" panose="020B0503020204020204" charset="-122"/>
              <a:ea typeface="微软雅黑" panose="020B0503020204020204" charset="-122"/>
              <a:cs typeface="微软雅黑" panose="020B0503020204020204" charset="-122"/>
            </a:endParaRPr>
          </a:p>
          <a:p>
            <a:pPr marL="18415" algn="l" rtl="0" eaLnBrk="0">
              <a:lnSpc>
                <a:spcPts val="1120"/>
              </a:lnSpc>
              <a:spcBef>
                <a:spcPts val="86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5 . 6</a:t>
            </a:r>
            <a:r>
              <a:rPr sz="9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消防重点部位责任牌</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7 4</a:t>
            </a:r>
            <a:endParaRPr sz="900" dirty="0">
              <a:latin typeface="微软雅黑" panose="020B0503020204020204" charset="-122"/>
              <a:ea typeface="微软雅黑" panose="020B0503020204020204" charset="-122"/>
              <a:cs typeface="微软雅黑" panose="020B0503020204020204" charset="-122"/>
            </a:endParaRPr>
          </a:p>
          <a:p>
            <a:pPr marL="13970" algn="l" rtl="0" eaLnBrk="0">
              <a:lnSpc>
                <a:spcPts val="1120"/>
              </a:lnSpc>
              <a:spcBef>
                <a:spcPts val="860"/>
              </a:spcBef>
            </a:pPr>
            <a:r>
              <a:rPr sz="9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六、</a:t>
            </a:r>
            <a:r>
              <a:rPr sz="9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环保类设施</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75</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70"/>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6 . 1</a:t>
            </a:r>
            <a:r>
              <a:rPr sz="900"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施工污水处理</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60"/>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2</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生活污水处理</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65"/>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6 . 3</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建筑垃圾池</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6"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78</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70"/>
              </a:spcBef>
            </a:pP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r>
              <a:rPr sz="9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建筑垃圾收集通道</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7"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9</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60"/>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6 . 5</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生活垃圾分类</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8"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0</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60"/>
              </a:spcBef>
            </a:pP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扬尘控制</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9"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------------------------------------------------------------------------------------------------------------81</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70"/>
              </a:spcBef>
            </a:pP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现场车速限</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制</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0"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3</a:t>
            </a:r>
            <a:endParaRPr sz="900" dirty="0">
              <a:latin typeface="微软雅黑" panose="020B0503020204020204" charset="-122"/>
              <a:ea typeface="微软雅黑" panose="020B0503020204020204" charset="-122"/>
              <a:cs typeface="微软雅黑" panose="020B0503020204020204" charset="-122"/>
            </a:endParaRPr>
          </a:p>
          <a:p>
            <a:pPr marL="15240" algn="l" rtl="0" eaLnBrk="0">
              <a:lnSpc>
                <a:spcPts val="1120"/>
              </a:lnSpc>
              <a:spcBef>
                <a:spcPts val="865"/>
              </a:spcBef>
            </a:pP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6 .</a:t>
            </a:r>
            <a:r>
              <a:rPr sz="900"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车辆冲洗设</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施</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r>
              <a:rPr sz="900"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1"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4</a:t>
            </a:r>
            <a:endParaRPr sz="900" dirty="0">
              <a:latin typeface="微软雅黑" panose="020B0503020204020204" charset="-122"/>
              <a:ea typeface="微软雅黑" panose="020B0503020204020204" charset="-122"/>
              <a:cs typeface="微软雅黑" panose="020B0503020204020204" charset="-122"/>
            </a:endParaRPr>
          </a:p>
          <a:p>
            <a:pPr marL="12700" algn="l" rtl="0" eaLnBrk="0">
              <a:lnSpc>
                <a:spcPts val="1125"/>
              </a:lnSpc>
              <a:spcBef>
                <a:spcPts val="860"/>
              </a:spcBef>
            </a:pPr>
            <a:r>
              <a:rPr sz="900" b="1"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七、</a:t>
            </a:r>
            <a:r>
              <a:rPr sz="9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b="1"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智慧工地</a:t>
            </a:r>
            <a:r>
              <a:rPr sz="9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2"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85</a:t>
            </a:r>
            <a:endParaRPr sz="900" dirty="0">
              <a:latin typeface="微软雅黑" panose="020B0503020204020204" charset="-122"/>
              <a:ea typeface="微软雅黑" panose="020B0503020204020204" charset="-122"/>
              <a:cs typeface="微软雅黑" panose="020B0503020204020204" charset="-122"/>
            </a:endParaRPr>
          </a:p>
          <a:p>
            <a:pPr marL="14605" algn="l" rtl="0" eaLnBrk="0">
              <a:lnSpc>
                <a:spcPts val="1120"/>
              </a:lnSpc>
              <a:spcBef>
                <a:spcPts val="865"/>
              </a:spcBef>
            </a:pPr>
            <a:r>
              <a:rPr sz="900"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7 . 1</a:t>
            </a:r>
            <a:r>
              <a:rPr sz="900" kern="0" spc="16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基础硬件要求</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a:t>
            </a:r>
            <a:r>
              <a:rPr sz="900" kern="0" spc="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3"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6</a:t>
            </a:r>
            <a:endParaRPr sz="900" dirty="0">
              <a:latin typeface="微软雅黑" panose="020B0503020204020204" charset="-122"/>
              <a:ea typeface="微软雅黑" panose="020B0503020204020204" charset="-122"/>
              <a:cs typeface="微软雅黑" panose="020B0503020204020204" charset="-122"/>
            </a:endParaRPr>
          </a:p>
          <a:p>
            <a:pPr marL="14605" algn="l" rtl="0" eaLnBrk="0">
              <a:lnSpc>
                <a:spcPts val="1120"/>
              </a:lnSpc>
              <a:spcBef>
                <a:spcPts val="86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7 . 2</a:t>
            </a:r>
            <a:r>
              <a:rPr sz="9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系统安全防护要求</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4"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-8 9</a:t>
            </a:r>
            <a:endParaRPr sz="900" dirty="0">
              <a:latin typeface="微软雅黑" panose="020B0503020204020204" charset="-122"/>
              <a:ea typeface="微软雅黑" panose="020B0503020204020204" charset="-122"/>
              <a:cs typeface="微软雅黑" panose="020B0503020204020204" charset="-122"/>
            </a:endParaRPr>
          </a:p>
          <a:p>
            <a:pPr algn="l" rtl="0" eaLnBrk="0">
              <a:lnSpc>
                <a:spcPct val="102000"/>
              </a:lnSpc>
            </a:pPr>
            <a:endParaRPr sz="700" dirty="0">
              <a:latin typeface="Arial" panose="020B0604020202020204"/>
              <a:ea typeface="Arial" panose="020B0604020202020204"/>
              <a:cs typeface="Arial" panose="020B0604020202020204"/>
            </a:endParaRPr>
          </a:p>
          <a:p>
            <a:pPr marL="14605" algn="l" rtl="0" eaLnBrk="0">
              <a:lnSpc>
                <a:spcPts val="1120"/>
              </a:lnSpc>
              <a:spcBef>
                <a:spcPts val="0"/>
              </a:spcBef>
            </a:pP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7 . 3</a:t>
            </a:r>
            <a:r>
              <a:rPr sz="900" kern="0" spc="17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系统内容</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0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a:t>
            </a:r>
            <a:r>
              <a:rPr sz="900"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 </a:t>
            </a:r>
            <a:r>
              <a:rPr sz="900"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hlinkClick r:id="rId15" action="ppaction://hlinksldjump">
                  <a:extLst>
                    <a:ext uri="{DAF060AB-1E55-43B9-8AAB-6FB025537F2F}">
                      <wpsdc:hlinkClr xmlns:wpsdc="http://www.wps.cn/officeDocument/2017/drawingmlCustomData" val="000000"/>
                      <wpsdc:folHlinkClr xmlns:wpsdc="http://www.wps.cn/officeDocument/2017/drawingmlCustomData" val="000000"/>
                      <wpsdc:hlinkUnderline xmlns:wpsdc="http://www.wps.cn/officeDocument/2017/drawingmlCustomData" val="0"/>
                    </a:ext>
                  </a:extLst>
                </a:hlinkClick>
              </a:rPr>
              <a:t>90</a:t>
            </a:r>
            <a:endParaRPr sz="900" dirty="0">
              <a:latin typeface="微软雅黑" panose="020B0503020204020204" charset="-122"/>
              <a:ea typeface="微软雅黑" panose="020B0503020204020204" charset="-122"/>
              <a:cs typeface="微软雅黑" panose="020B0503020204020204" charset="-122"/>
            </a:endParaRPr>
          </a:p>
        </p:txBody>
      </p:sp>
      <p:sp>
        <p:nvSpPr>
          <p:cNvPr id="38" name="textbox 3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40" name="picture 40"/>
          <p:cNvPicPr>
            <a:picLocks noChangeAspect="1"/>
          </p:cNvPicPr>
          <p:nvPr/>
        </p:nvPicPr>
        <p:blipFill>
          <a:blip r:embed="rId16"/>
          <a:stretch>
            <a:fillRect/>
          </a:stretch>
        </p:blipFill>
        <p:spPr>
          <a:xfrm rot="21600000">
            <a:off x="367237" y="918972"/>
            <a:ext cx="11504769" cy="61721"/>
          </a:xfrm>
          <a:prstGeom prst="rect">
            <a:avLst/>
          </a:prstGeom>
        </p:spPr>
      </p:pic>
      <p:pic>
        <p:nvPicPr>
          <p:cNvPr id="42" name="picture 42"/>
          <p:cNvPicPr>
            <a:picLocks noChangeAspect="1"/>
          </p:cNvPicPr>
          <p:nvPr/>
        </p:nvPicPr>
        <p:blipFill>
          <a:blip r:embed="rId17"/>
          <a:stretch>
            <a:fillRect/>
          </a:stretch>
        </p:blipFill>
        <p:spPr>
          <a:xfrm rot="21600000">
            <a:off x="749113" y="215462"/>
            <a:ext cx="734433" cy="643233"/>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textbox 718"/>
          <p:cNvSpPr/>
          <p:nvPr/>
        </p:nvSpPr>
        <p:spPr>
          <a:xfrm>
            <a:off x="688697" y="1051546"/>
            <a:ext cx="6009640" cy="500697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3.3</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100000"/>
              </a:lnSpc>
              <a:spcBef>
                <a:spcPts val="1345"/>
              </a:spcBef>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3.3.1</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落地式脚手架</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80670" algn="l" rtl="0" eaLnBrk="0">
              <a:lnSpc>
                <a:spcPct val="117000"/>
              </a:lnSpc>
              <a:spcBef>
                <a:spcPts val="35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盘扣式钢管脚手架应符合《建筑施工承插型盘扣式钢管脚手架</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安全技术标准》</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JGJT</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231-</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2021</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275590" algn="l" rtl="0" eaLnBrk="0">
              <a:lnSpc>
                <a:spcPct val="117000"/>
              </a:lnSpc>
              <a:spcBef>
                <a:spcPts val="4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扣件式钢管脚手架应符合现行行业标准《建筑施工扣件式钢管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脚手架安全技术规范》</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JGJ</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130-2011</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等规定。</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86000"/>
              </a:lnSpc>
            </a:pPr>
            <a:endParaRPr sz="1000" dirty="0">
              <a:latin typeface="Arial" panose="020B0604020202020204"/>
              <a:ea typeface="Arial" panose="020B0604020202020204"/>
              <a:cs typeface="Arial" panose="020B0604020202020204"/>
            </a:endParaRPr>
          </a:p>
          <a:p>
            <a:pPr marL="13970" algn="l" rtl="0" eaLnBrk="0">
              <a:lnSpc>
                <a:spcPts val="1970"/>
              </a:lnSpc>
              <a:spcBef>
                <a:spcPts val="460"/>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脚手架搭设标准</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26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外架阳角处钢丝网片满</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铺一跨。</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26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剪刀撑应采用搭接方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式，颜色采用黄黑间隔。</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17000"/>
              </a:lnSpc>
              <a:spcBef>
                <a:spcPts val="28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剪刀撑斜杆应用旋转扣件固定在与之相交的横向水平杆的伸出端</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或立杆上，旋转扣件中心线至</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主节点的距离不应大于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23000"/>
              </a:lnSpc>
              <a:spcBef>
                <a:spcPts val="20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脚手架外侧每四步设</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180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挡脚板</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首层挡脚板设置在第二步</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挡脚板颜色：黄</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黑色，禁止使用色带。</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每步在高</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0.6m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处各设一道同材质的防护栏</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杆。</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275590" algn="l" rtl="0" eaLnBrk="0">
              <a:lnSpc>
                <a:spcPct val="117000"/>
              </a:lnSpc>
              <a:spcBef>
                <a:spcPts val="44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施工现场采用的落地式外脚手架均应采用钢管扣件搭设，严禁</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采用竹、木脚手架和钢木、</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混搭脚手架。</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20" name="picture 720"/>
          <p:cNvPicPr>
            <a:picLocks noChangeAspect="1"/>
          </p:cNvPicPr>
          <p:nvPr/>
        </p:nvPicPr>
        <p:blipFill>
          <a:blip r:embed="rId1"/>
          <a:stretch>
            <a:fillRect/>
          </a:stretch>
        </p:blipFill>
        <p:spPr>
          <a:xfrm rot="21600000">
            <a:off x="7418830" y="1295400"/>
            <a:ext cx="4146804" cy="4480559"/>
          </a:xfrm>
          <a:prstGeom prst="rect">
            <a:avLst/>
          </a:prstGeom>
        </p:spPr>
      </p:pic>
      <p:sp>
        <p:nvSpPr>
          <p:cNvPr id="722" name="textbox 7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24" name="picture 724"/>
          <p:cNvPicPr>
            <a:picLocks noChangeAspect="1"/>
          </p:cNvPicPr>
          <p:nvPr/>
        </p:nvPicPr>
        <p:blipFill>
          <a:blip r:embed="rId2"/>
          <a:stretch>
            <a:fillRect/>
          </a:stretch>
        </p:blipFill>
        <p:spPr>
          <a:xfrm rot="21600000">
            <a:off x="367237" y="918972"/>
            <a:ext cx="11504769" cy="61721"/>
          </a:xfrm>
          <a:prstGeom prst="rect">
            <a:avLst/>
          </a:prstGeom>
        </p:spPr>
      </p:pic>
      <p:pic>
        <p:nvPicPr>
          <p:cNvPr id="726" name="picture 726"/>
          <p:cNvPicPr>
            <a:picLocks noChangeAspect="1"/>
          </p:cNvPicPr>
          <p:nvPr/>
        </p:nvPicPr>
        <p:blipFill>
          <a:blip r:embed="rId3"/>
          <a:stretch>
            <a:fillRect/>
          </a:stretch>
        </p:blipFill>
        <p:spPr>
          <a:xfrm rot="21600000">
            <a:off x="749113" y="215462"/>
            <a:ext cx="734433" cy="643232"/>
          </a:xfrm>
          <a:prstGeom prst="rect">
            <a:avLst/>
          </a:prstGeom>
        </p:spPr>
      </p:pic>
      <p:sp>
        <p:nvSpPr>
          <p:cNvPr id="728" name="textbox 728"/>
          <p:cNvSpPr/>
          <p:nvPr/>
        </p:nvSpPr>
        <p:spPr>
          <a:xfrm>
            <a:off x="5952693" y="6431381"/>
            <a:ext cx="292100" cy="171450"/>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-45-</a:t>
            </a:r>
            <a:endParaRPr sz="1200" dirty="0">
              <a:latin typeface="Arial" panose="020B0604020202020204"/>
              <a:ea typeface="Arial" panose="020B0604020202020204"/>
              <a:cs typeface="Arial" panose="020B0604020202020204"/>
            </a:endParaRPr>
          </a:p>
        </p:txBody>
      </p:sp>
      <p:sp>
        <p:nvSpPr>
          <p:cNvPr id="730" name="textbox 730"/>
          <p:cNvSpPr/>
          <p:nvPr/>
        </p:nvSpPr>
        <p:spPr>
          <a:xfrm>
            <a:off x="6276068" y="6239578"/>
            <a:ext cx="207009" cy="202564"/>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77000"/>
              </a:lnSpc>
            </a:pPr>
            <a:r>
              <a:rPr sz="1500" kern="0" spc="0" dirty="0">
                <a:solidFill>
                  <a:srgbClr val="000000">
                    <a:alpha val="100000"/>
                  </a:srgbClr>
                </a:solidFill>
                <a:latin typeface="华文仿宋" panose="02010600040101010101" charset="-122"/>
                <a:ea typeface="华文仿宋" panose="02010600040101010101" charset="-122"/>
                <a:cs typeface="华文仿宋" panose="02010600040101010101" charset="-122"/>
              </a:rPr>
              <a:t>46</a:t>
            </a:r>
            <a:endParaRPr sz="1500" dirty="0">
              <a:latin typeface="华文仿宋" panose="02010600040101010101" charset="-122"/>
              <a:ea typeface="华文仿宋" panose="02010600040101010101" charset="-122"/>
              <a:cs typeface="华文仿宋" panose="02010600040101010101"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2" name="picture 732"/>
          <p:cNvPicPr>
            <a:picLocks noChangeAspect="1"/>
          </p:cNvPicPr>
          <p:nvPr/>
        </p:nvPicPr>
        <p:blipFill>
          <a:blip r:embed="rId1"/>
          <a:stretch>
            <a:fillRect/>
          </a:stretch>
        </p:blipFill>
        <p:spPr>
          <a:xfrm rot="21600000">
            <a:off x="5910071" y="1418844"/>
            <a:ext cx="5173979" cy="4518659"/>
          </a:xfrm>
          <a:prstGeom prst="rect">
            <a:avLst/>
          </a:prstGeom>
        </p:spPr>
      </p:pic>
      <p:sp>
        <p:nvSpPr>
          <p:cNvPr id="734" name="textbox 734"/>
          <p:cNvSpPr/>
          <p:nvPr/>
        </p:nvSpPr>
        <p:spPr>
          <a:xfrm>
            <a:off x="675997" y="1347456"/>
            <a:ext cx="5094604" cy="2291079"/>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3.3.1</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落地式脚手架</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22000"/>
              </a:lnSpc>
              <a:spcBef>
                <a:spcPts val="36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脚手架外侧防护使用合格</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的钢板网，保持清洁完整，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如有破损或大面污染应及时更换。层</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间封闭采用钢脚</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手片。钢板网颜色统一为蓝色</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。竖向钢管统一为黄色，</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剪刀撑为黄黑色，</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0.6m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隔。</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15000"/>
              </a:lnSpc>
              <a:spcBef>
                <a:spcPts val="4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每层脚手架搭设后应组织验收，办理验收手续。验收</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合格并悬挂合格牌后方可使用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。验收合格牌采用</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5000"/>
              </a:lnSpc>
            </a:pPr>
            <a:endParaRPr sz="400" dirty="0">
              <a:latin typeface="Arial" panose="020B0604020202020204"/>
              <a:ea typeface="Arial" panose="020B0604020202020204"/>
              <a:cs typeface="Arial" panose="020B0604020202020204"/>
            </a:endParaRPr>
          </a:p>
          <a:p>
            <a:pPr marL="293370" algn="l" rtl="0" eaLnBrk="0">
              <a:lnSpc>
                <a:spcPct val="100000"/>
              </a:lnSpc>
              <a:spcBef>
                <a:spcPts val="5"/>
              </a:spcBef>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600*400</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硬质塑料板，悬挂于外脚手架楼层位置。</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36" name="picture 736"/>
          <p:cNvPicPr>
            <a:picLocks noChangeAspect="1"/>
          </p:cNvPicPr>
          <p:nvPr/>
        </p:nvPicPr>
        <p:blipFill>
          <a:blip r:embed="rId2"/>
          <a:stretch>
            <a:fillRect/>
          </a:stretch>
        </p:blipFill>
        <p:spPr>
          <a:xfrm rot="21600000">
            <a:off x="1143000" y="3810000"/>
            <a:ext cx="3904488" cy="2423160"/>
          </a:xfrm>
          <a:prstGeom prst="rect">
            <a:avLst/>
          </a:prstGeom>
        </p:spPr>
      </p:pic>
      <p:sp>
        <p:nvSpPr>
          <p:cNvPr id="738" name="textbox 73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40" name="picture 740"/>
          <p:cNvPicPr>
            <a:picLocks noChangeAspect="1"/>
          </p:cNvPicPr>
          <p:nvPr/>
        </p:nvPicPr>
        <p:blipFill>
          <a:blip r:embed="rId3"/>
          <a:stretch>
            <a:fillRect/>
          </a:stretch>
        </p:blipFill>
        <p:spPr>
          <a:xfrm rot="21600000">
            <a:off x="367237" y="918972"/>
            <a:ext cx="11504769" cy="61721"/>
          </a:xfrm>
          <a:prstGeom prst="rect">
            <a:avLst/>
          </a:prstGeom>
        </p:spPr>
      </p:pic>
      <p:pic>
        <p:nvPicPr>
          <p:cNvPr id="742" name="picture 742"/>
          <p:cNvPicPr>
            <a:picLocks noChangeAspect="1"/>
          </p:cNvPicPr>
          <p:nvPr/>
        </p:nvPicPr>
        <p:blipFill>
          <a:blip r:embed="rId4"/>
          <a:stretch>
            <a:fillRect/>
          </a:stretch>
        </p:blipFill>
        <p:spPr>
          <a:xfrm rot="21600000">
            <a:off x="749113" y="215462"/>
            <a:ext cx="734433" cy="643232"/>
          </a:xfrm>
          <a:prstGeom prst="rect">
            <a:avLst/>
          </a:prstGeom>
        </p:spPr>
      </p:pic>
      <p:sp>
        <p:nvSpPr>
          <p:cNvPr id="744" name="textbox 74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6" name="picture 746"/>
          <p:cNvPicPr>
            <a:picLocks noChangeAspect="1"/>
          </p:cNvPicPr>
          <p:nvPr/>
        </p:nvPicPr>
        <p:blipFill>
          <a:blip r:embed="rId1"/>
          <a:stretch>
            <a:fillRect/>
          </a:stretch>
        </p:blipFill>
        <p:spPr>
          <a:xfrm rot="21600000">
            <a:off x="6553200" y="990600"/>
            <a:ext cx="5507735" cy="5181600"/>
          </a:xfrm>
          <a:prstGeom prst="rect">
            <a:avLst/>
          </a:prstGeom>
        </p:spPr>
      </p:pic>
      <p:sp>
        <p:nvSpPr>
          <p:cNvPr id="748" name="textbox 748"/>
          <p:cNvSpPr/>
          <p:nvPr/>
        </p:nvSpPr>
        <p:spPr>
          <a:xfrm>
            <a:off x="675997" y="1053451"/>
            <a:ext cx="5694679" cy="366077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3.3.2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落地式脚手架的外架爬梯</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05000"/>
              </a:lnSpc>
              <a:spcBef>
                <a:spcPts val="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人行道兼材料运输的斜道高度不大于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时采用均之形，高度</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时采用之字形</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300355" indent="-286385" algn="l" rtl="0" eaLnBrk="0">
              <a:lnSpc>
                <a:spcPct val="105000"/>
              </a:lnSpc>
              <a:spcBef>
                <a:spcPts val="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材料运输斜道材料不宜大于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.5m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，坡度采用</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，人行斜道</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宽度不宜小于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，坡度宜采</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1:3.</a:t>
            </a:r>
            <a:endParaRPr sz="1500" dirty="0">
              <a:latin typeface="微软雅黑" panose="020B0503020204020204" charset="-122"/>
              <a:ea typeface="微软雅黑" panose="020B0503020204020204" charset="-122"/>
              <a:cs typeface="微软雅黑" panose="020B0503020204020204" charset="-122"/>
            </a:endParaRPr>
          </a:p>
          <a:p>
            <a:pPr marL="290195" indent="-276225" algn="l" rtl="0" eaLnBrk="0">
              <a:lnSpc>
                <a:spcPct val="105000"/>
              </a:lnSpc>
              <a:spcBef>
                <a:spcPts val="3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转弯处要设置平台，宽度不小于斜道宽度，斜道两侧及平台</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两侧应设置</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0.6m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高双道防护栏杆，</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底部设</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硬质踢脚板，防护栏杆和踢脚板涂黄黑相间警示油漆。</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05000"/>
              </a:lnSpc>
              <a:spcBef>
                <a:spcPts val="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斜道宜附着外脚手架或建筑物设置，各立面设剪刀撑，外侧</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挂与脚手架一致密目安全网封</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闭。</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05000"/>
              </a:lnSpc>
              <a:spcBef>
                <a:spcPts val="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斜道基础与外脚手架基础一致，斜道的连墙件按照开口型脚</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手架要求设置。</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10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斜道应满铺冲压钢踏步板，斜道踏步板厚度不少于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4005" indent="-3810" algn="l" rtl="0" eaLnBrk="0">
              <a:lnSpc>
                <a:spcPct val="102000"/>
              </a:lnSpc>
              <a:spcBef>
                <a:spcPts val="0"/>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每隔</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设一道防滑条。防滑条宜采用</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φ12</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螺纹钢筋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与踏步板焊接固定。</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50" name="picture 750"/>
          <p:cNvPicPr>
            <a:picLocks noChangeAspect="1"/>
          </p:cNvPicPr>
          <p:nvPr/>
        </p:nvPicPr>
        <p:blipFill>
          <a:blip r:embed="rId2"/>
          <a:stretch>
            <a:fillRect/>
          </a:stretch>
        </p:blipFill>
        <p:spPr>
          <a:xfrm rot="21600000">
            <a:off x="2999232" y="4648199"/>
            <a:ext cx="3403091" cy="1677924"/>
          </a:xfrm>
          <a:prstGeom prst="rect">
            <a:avLst/>
          </a:prstGeom>
        </p:spPr>
      </p:pic>
      <p:sp>
        <p:nvSpPr>
          <p:cNvPr id="752" name="textbox 75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54" name="picture 754"/>
          <p:cNvPicPr>
            <a:picLocks noChangeAspect="1"/>
          </p:cNvPicPr>
          <p:nvPr/>
        </p:nvPicPr>
        <p:blipFill>
          <a:blip r:embed="rId3"/>
          <a:stretch>
            <a:fillRect/>
          </a:stretch>
        </p:blipFill>
        <p:spPr>
          <a:xfrm rot="21600000">
            <a:off x="367237" y="918972"/>
            <a:ext cx="11504769" cy="61721"/>
          </a:xfrm>
          <a:prstGeom prst="rect">
            <a:avLst/>
          </a:prstGeom>
        </p:spPr>
      </p:pic>
      <p:pic>
        <p:nvPicPr>
          <p:cNvPr id="756" name="picture 756"/>
          <p:cNvPicPr>
            <a:picLocks noChangeAspect="1"/>
          </p:cNvPicPr>
          <p:nvPr/>
        </p:nvPicPr>
        <p:blipFill>
          <a:blip r:embed="rId4"/>
          <a:stretch>
            <a:fillRect/>
          </a:stretch>
        </p:blipFill>
        <p:spPr>
          <a:xfrm rot="21600000">
            <a:off x="749113" y="215462"/>
            <a:ext cx="734433" cy="643232"/>
          </a:xfrm>
          <a:prstGeom prst="rect">
            <a:avLst/>
          </a:prstGeom>
        </p:spPr>
      </p:pic>
      <p:sp>
        <p:nvSpPr>
          <p:cNvPr id="758" name="textbox 758"/>
          <p:cNvSpPr/>
          <p:nvPr/>
        </p:nvSpPr>
        <p:spPr>
          <a:xfrm>
            <a:off x="4349473" y="6415353"/>
            <a:ext cx="189483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斜道大样图</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800" kern="0" spc="40" baseline="6000" dirty="0">
                <a:solidFill>
                  <a:srgbClr val="000000">
                    <a:alpha val="100000"/>
                  </a:srgbClr>
                </a:solidFill>
                <a:latin typeface="Arial" panose="020B0604020202020204"/>
                <a:ea typeface="Arial" panose="020B0604020202020204"/>
                <a:cs typeface="Arial" panose="020B0604020202020204"/>
              </a:rPr>
              <a:t>-47-</a:t>
            </a:r>
            <a:endParaRPr sz="1800" baseline="6000" dirty="0">
              <a:latin typeface="Arial" panose="020B0604020202020204"/>
              <a:ea typeface="Arial" panose="020B0604020202020204"/>
              <a:cs typeface="Arial" panose="020B0604020202020204"/>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textbox 760"/>
          <p:cNvSpPr/>
          <p:nvPr/>
        </p:nvSpPr>
        <p:spPr>
          <a:xfrm>
            <a:off x="675997" y="1053451"/>
            <a:ext cx="5716270" cy="3912234"/>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3.3.3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落地式脚手架立杆基础</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32000"/>
              </a:lnSpc>
              <a:spcBef>
                <a:spcPts val="81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立杆基础应按方案要求平整、夯实，表</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面应进行混凝土硬化。</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所有立杆底部均应设置槽钢底座</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11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立杆基础应采取排水措施，外侧设置</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截面不小于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endParaRPr sz="1500" dirty="0">
              <a:latin typeface="微软雅黑" panose="020B0503020204020204" charset="-122"/>
              <a:ea typeface="微软雅黑" panose="020B0503020204020204" charset="-122"/>
              <a:cs typeface="微软雅黑" panose="020B0503020204020204" charset="-122"/>
            </a:endParaRPr>
          </a:p>
          <a:p>
            <a:pPr marL="290830" indent="-6985" algn="l" rtl="0" eaLnBrk="0">
              <a:lnSpc>
                <a:spcPct val="130000"/>
              </a:lnSpc>
              <a:spcBef>
                <a:spcPts val="975"/>
              </a:spcBef>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x200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的排水沟，保持立杆基础不积水，并在架</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体外侧</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宽范围内进行混凝土硬化。</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40000"/>
              </a:lnSpc>
              <a:spcBef>
                <a:spcPts val="112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架体应距立杆底端高度不大于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处设置的纵、横向扫</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地杆，并用直角扣件固定在立杆上，横向扫</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地杆应设置在纵</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向扫地杆的下方。</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800" dirty="0">
              <a:latin typeface="Arial" panose="020B0604020202020204"/>
              <a:ea typeface="Arial" panose="020B0604020202020204"/>
              <a:cs typeface="Arial" panose="020B0604020202020204"/>
            </a:endParaRPr>
          </a:p>
          <a:p>
            <a:pPr marL="292100" indent="-278130" algn="l" rtl="0" eaLnBrk="0">
              <a:lnSpc>
                <a:spcPct val="132000"/>
              </a:lnSpc>
              <a:spcBef>
                <a:spcPts val="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底排、剪刀撑钢管杆件宜用黄黑相间色油漆，其他杆件应采</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用黄色油漆。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62" name="picture 762"/>
          <p:cNvPicPr>
            <a:picLocks noChangeAspect="1"/>
          </p:cNvPicPr>
          <p:nvPr/>
        </p:nvPicPr>
        <p:blipFill>
          <a:blip r:embed="rId1"/>
          <a:stretch>
            <a:fillRect/>
          </a:stretch>
        </p:blipFill>
        <p:spPr>
          <a:xfrm rot="21600000">
            <a:off x="6539485" y="989076"/>
            <a:ext cx="5297422" cy="2968752"/>
          </a:xfrm>
          <a:prstGeom prst="rect">
            <a:avLst/>
          </a:prstGeom>
        </p:spPr>
      </p:pic>
      <p:pic>
        <p:nvPicPr>
          <p:cNvPr id="764" name="picture 764"/>
          <p:cNvPicPr>
            <a:picLocks noChangeAspect="1"/>
          </p:cNvPicPr>
          <p:nvPr/>
        </p:nvPicPr>
        <p:blipFill>
          <a:blip r:embed="rId2"/>
          <a:stretch>
            <a:fillRect/>
          </a:stretch>
        </p:blipFill>
        <p:spPr>
          <a:xfrm rot="21600000">
            <a:off x="8001000" y="4258055"/>
            <a:ext cx="2590800" cy="1914144"/>
          </a:xfrm>
          <a:prstGeom prst="rect">
            <a:avLst/>
          </a:prstGeom>
        </p:spPr>
      </p:pic>
      <p:sp>
        <p:nvSpPr>
          <p:cNvPr id="766" name="textbox 76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68" name="picture 768"/>
          <p:cNvPicPr>
            <a:picLocks noChangeAspect="1"/>
          </p:cNvPicPr>
          <p:nvPr/>
        </p:nvPicPr>
        <p:blipFill>
          <a:blip r:embed="rId3"/>
          <a:stretch>
            <a:fillRect/>
          </a:stretch>
        </p:blipFill>
        <p:spPr>
          <a:xfrm rot="21600000">
            <a:off x="367237" y="918972"/>
            <a:ext cx="11504769" cy="61721"/>
          </a:xfrm>
          <a:prstGeom prst="rect">
            <a:avLst/>
          </a:prstGeom>
        </p:spPr>
      </p:pic>
      <p:pic>
        <p:nvPicPr>
          <p:cNvPr id="770" name="picture 770"/>
          <p:cNvPicPr>
            <a:picLocks noChangeAspect="1"/>
          </p:cNvPicPr>
          <p:nvPr/>
        </p:nvPicPr>
        <p:blipFill>
          <a:blip r:embed="rId4"/>
          <a:stretch>
            <a:fillRect/>
          </a:stretch>
        </p:blipFill>
        <p:spPr>
          <a:xfrm rot="21600000">
            <a:off x="749113" y="215462"/>
            <a:ext cx="734433" cy="643232"/>
          </a:xfrm>
          <a:prstGeom prst="rect">
            <a:avLst/>
          </a:prstGeom>
        </p:spPr>
      </p:pic>
      <p:sp>
        <p:nvSpPr>
          <p:cNvPr id="772" name="textbox 772"/>
          <p:cNvSpPr/>
          <p:nvPr/>
        </p:nvSpPr>
        <p:spPr>
          <a:xfrm>
            <a:off x="8541812" y="3834078"/>
            <a:ext cx="132016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落地式脚手架基础</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774" name="textbox 774"/>
          <p:cNvSpPr/>
          <p:nvPr/>
        </p:nvSpPr>
        <p:spPr>
          <a:xfrm>
            <a:off x="8696186" y="6262953"/>
            <a:ext cx="131826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外脚手架槽钢底座</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776" name="picture 776"/>
          <p:cNvPicPr>
            <a:picLocks noChangeAspect="1"/>
          </p:cNvPicPr>
          <p:nvPr/>
        </p:nvPicPr>
        <p:blipFill>
          <a:blip r:embed="rId5"/>
          <a:stretch>
            <a:fillRect/>
          </a:stretch>
        </p:blipFill>
        <p:spPr>
          <a:xfrm rot="21600000">
            <a:off x="6631533" y="2363990"/>
            <a:ext cx="260413" cy="249961"/>
          </a:xfrm>
          <a:prstGeom prst="rect">
            <a:avLst/>
          </a:prstGeom>
        </p:spPr>
      </p:pic>
      <p:sp>
        <p:nvSpPr>
          <p:cNvPr id="778" name="textbox 778"/>
          <p:cNvSpPr/>
          <p:nvPr/>
        </p:nvSpPr>
        <p:spPr>
          <a:xfrm>
            <a:off x="6405222" y="2145067"/>
            <a:ext cx="273684" cy="16763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20"/>
              </a:lnSpc>
            </a:pPr>
            <a:r>
              <a:rPr sz="9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槽钢</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780" name="textbox 78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textbox 782"/>
          <p:cNvSpPr/>
          <p:nvPr/>
        </p:nvSpPr>
        <p:spPr>
          <a:xfrm>
            <a:off x="381357" y="1053451"/>
            <a:ext cx="6494779" cy="353822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3.3.4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杆件同距与剪刀撑</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33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架体立杆、纵向水平杆、横向水平杆间距应符合规范及方案要</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求。</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2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纵向剪刀撑及横向斜</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撑的设置应符合规范要求。</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0"/>
              </a:lnSpc>
              <a:spcBef>
                <a:spcPts val="2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剪刀撑应从底部边角沿长度和高度方向连续</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设置至顶部。</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2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剪刀撑斜杆应与立杆或横向水平杆的伸</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出端进行连接。</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05000"/>
              </a:lnSpc>
              <a:spcBef>
                <a:spcPts val="315"/>
              </a:spcBef>
            </a:pPr>
            <a:r>
              <a:rPr sz="1500" kern="0" spc="3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斜杆的接长应采用搭接，倾角为</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45</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~60</a:t>
            </a:r>
            <a:r>
              <a:rPr sz="1500" b="1" kern="0" spc="-2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5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6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（优先采用</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45</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5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每道</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剪刀撑跨越立杆根数为</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5~7</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根，宽度不应小于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跨，且不应小于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3370" indent="-279400" algn="l" rtl="0" eaLnBrk="0">
              <a:lnSpc>
                <a:spcPct val="104000"/>
              </a:lnSpc>
              <a:spcBef>
                <a:spcPts val="35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一字型、开口型双排脚手架的两端均应设置横向斜撑；中间宜每隔</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设置一道横向斜撑。</a:t>
            </a:r>
            <a:endParaRPr sz="1500" dirty="0">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3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剪刀撑、横向斜撑搭设应随立杆、纵向和横向水平杆等同步搭</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a:t>
            </a:r>
            <a:endPar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13970" algn="l" rtl="0" eaLnBrk="0">
              <a:lnSpc>
                <a:spcPts val="1975"/>
              </a:lnSpc>
              <a:spcBef>
                <a:spcPts val="370"/>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剪刀撑应采用搭接，搭接长度不小于</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1m,</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且不少于三只旋</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转扣件紧固。</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05000"/>
              </a:lnSpc>
              <a:spcBef>
                <a:spcPts val="310"/>
              </a:spcBef>
            </a:pPr>
            <a:r>
              <a:rPr sz="1500" kern="0" spc="70" dirty="0">
                <a:solidFill>
                  <a:srgbClr val="000000">
                    <a:alpha val="100000"/>
                  </a:srgbClr>
                </a:solidFill>
                <a:latin typeface="Wingdings" panose="05000000000000000000"/>
                <a:ea typeface="Wingdings" panose="05000000000000000000"/>
                <a:cs typeface="Wingdings" panose="05000000000000000000"/>
              </a:rPr>
              <a:t>l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剪刀撑斜杆应用旋转扣件固</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定在与之相交的横向水平杆的伸出端或立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杆上，旋转扣件中心线至主节</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点的距离不应大于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84" name="picture 784"/>
          <p:cNvPicPr>
            <a:picLocks noChangeAspect="1"/>
          </p:cNvPicPr>
          <p:nvPr/>
        </p:nvPicPr>
        <p:blipFill>
          <a:blip r:embed="rId1"/>
          <a:stretch>
            <a:fillRect/>
          </a:stretch>
        </p:blipFill>
        <p:spPr>
          <a:xfrm rot="21600000">
            <a:off x="7086600" y="1066800"/>
            <a:ext cx="4799075" cy="4515611"/>
          </a:xfrm>
          <a:prstGeom prst="rect">
            <a:avLst/>
          </a:prstGeom>
        </p:spPr>
      </p:pic>
      <p:pic>
        <p:nvPicPr>
          <p:cNvPr id="786" name="picture 786"/>
          <p:cNvPicPr>
            <a:picLocks noChangeAspect="1"/>
          </p:cNvPicPr>
          <p:nvPr/>
        </p:nvPicPr>
        <p:blipFill>
          <a:blip r:embed="rId2"/>
          <a:stretch>
            <a:fillRect/>
          </a:stretch>
        </p:blipFill>
        <p:spPr>
          <a:xfrm rot="21600000">
            <a:off x="1752600" y="4724399"/>
            <a:ext cx="2805683" cy="1786128"/>
          </a:xfrm>
          <a:prstGeom prst="rect">
            <a:avLst/>
          </a:prstGeom>
        </p:spPr>
      </p:pic>
      <p:sp>
        <p:nvSpPr>
          <p:cNvPr id="788" name="textbox 78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790" name="picture 790"/>
          <p:cNvPicPr>
            <a:picLocks noChangeAspect="1"/>
          </p:cNvPicPr>
          <p:nvPr/>
        </p:nvPicPr>
        <p:blipFill>
          <a:blip r:embed="rId3"/>
          <a:stretch>
            <a:fillRect/>
          </a:stretch>
        </p:blipFill>
        <p:spPr>
          <a:xfrm rot="21600000">
            <a:off x="367237" y="918972"/>
            <a:ext cx="11504769" cy="61721"/>
          </a:xfrm>
          <a:prstGeom prst="rect">
            <a:avLst/>
          </a:prstGeom>
        </p:spPr>
      </p:pic>
      <p:pic>
        <p:nvPicPr>
          <p:cNvPr id="792" name="picture 792"/>
          <p:cNvPicPr>
            <a:picLocks noChangeAspect="1"/>
          </p:cNvPicPr>
          <p:nvPr/>
        </p:nvPicPr>
        <p:blipFill>
          <a:blip r:embed="rId4"/>
          <a:stretch>
            <a:fillRect/>
          </a:stretch>
        </p:blipFill>
        <p:spPr>
          <a:xfrm rot="21600000">
            <a:off x="749113" y="215462"/>
            <a:ext cx="734433" cy="643232"/>
          </a:xfrm>
          <a:prstGeom prst="rect">
            <a:avLst/>
          </a:prstGeom>
        </p:spPr>
      </p:pic>
      <p:sp>
        <p:nvSpPr>
          <p:cNvPr id="794" name="textbox 794"/>
          <p:cNvSpPr/>
          <p:nvPr/>
        </p:nvSpPr>
        <p:spPr>
          <a:xfrm>
            <a:off x="2533736" y="6584860"/>
            <a:ext cx="83311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剪刀撑搭接</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796" name="textbox 796"/>
          <p:cNvSpPr/>
          <p:nvPr/>
        </p:nvSpPr>
        <p:spPr>
          <a:xfrm>
            <a:off x="9151389" y="5809563"/>
            <a:ext cx="83311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剪刀撑搭设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798" name="textbox 79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 name="textbox 800"/>
          <p:cNvSpPr/>
          <p:nvPr/>
        </p:nvSpPr>
        <p:spPr>
          <a:xfrm>
            <a:off x="674139" y="1049414"/>
            <a:ext cx="5906134" cy="5086984"/>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3.3.5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悬挑式脚手架</a:t>
            </a:r>
            <a:endParaRPr sz="1400" dirty="0">
              <a:latin typeface="宋体" panose="02010600030101010101" pitchFamily="2" charset="-122"/>
              <a:ea typeface="宋体" panose="02010600030101010101" pitchFamily="2" charset="-122"/>
              <a:cs typeface="宋体" panose="02010600030101010101" pitchFamily="2" charset="-122"/>
            </a:endParaRPr>
          </a:p>
          <a:p>
            <a:pPr marL="290195" indent="-276860" algn="l" rtl="0" eaLnBrk="0">
              <a:lnSpc>
                <a:spcPct val="116000"/>
              </a:lnSpc>
              <a:spcBef>
                <a:spcPts val="125"/>
              </a:spcBef>
            </a:pPr>
            <a:r>
              <a:rPr sz="1400" kern="0" spc="-20" dirty="0">
                <a:solidFill>
                  <a:srgbClr val="000000">
                    <a:alpha val="100000"/>
                  </a:srgbClr>
                </a:solidFill>
                <a:latin typeface="Wingdings" panose="05000000000000000000"/>
                <a:ea typeface="Wingdings" panose="05000000000000000000"/>
                <a:cs typeface="Wingdings" panose="05000000000000000000"/>
              </a:rPr>
              <a:t>l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挑架外侧必须采用合格的密目式安</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全网封闭围护，安全网用不小于</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18#</a:t>
            </a:r>
            <a:r>
              <a:rPr sz="14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铅丝张挂严密。且应</a:t>
            </a:r>
            <a:r>
              <a:rPr sz="1400" kern="0" spc="-2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将安全网挂在</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挑架立杆里侧，不得将网围在各杆</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件外侧。</a:t>
            </a:r>
            <a:endParaRPr sz="1400" dirty="0">
              <a:latin typeface="宋体" panose="02010600030101010101" pitchFamily="2" charset="-122"/>
              <a:ea typeface="宋体" panose="02010600030101010101" pitchFamily="2" charset="-122"/>
              <a:cs typeface="宋体" panose="02010600030101010101" pitchFamily="2" charset="-122"/>
            </a:endParaRPr>
          </a:p>
          <a:p>
            <a:pPr marL="290830" indent="-277495" algn="l" rtl="0" eaLnBrk="0">
              <a:lnSpc>
                <a:spcPct val="113000"/>
              </a:lnSpc>
              <a:spcBef>
                <a:spcPts val="350"/>
              </a:spcBef>
            </a:pPr>
            <a:r>
              <a:rPr sz="1400" kern="0" spc="-10" dirty="0">
                <a:solidFill>
                  <a:srgbClr val="000000">
                    <a:alpha val="100000"/>
                  </a:srgbClr>
                </a:solidFill>
                <a:latin typeface="Wingdings" panose="05000000000000000000"/>
                <a:ea typeface="Wingdings" panose="05000000000000000000"/>
                <a:cs typeface="Wingdings" panose="05000000000000000000"/>
              </a:rPr>
              <a:t>l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挑架与建筑物间距大于</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20cm</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时，应铺</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设站人片。除挑架外侧、施工</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层设置</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高防护栏杆</a:t>
            </a:r>
            <a:r>
              <a:rPr sz="14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18c</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高踢脚杆外，挑架里侧遇到临边时</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（如大开间窗、门洞等）时，也应进行相应的防护</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294005" indent="-280670" algn="l" rtl="0" eaLnBrk="0">
              <a:lnSpc>
                <a:spcPct val="109000"/>
              </a:lnSpc>
              <a:spcBef>
                <a:spcPts val="375"/>
              </a:spcBef>
            </a:pPr>
            <a:r>
              <a:rPr sz="1400" kern="0" spc="-30" dirty="0">
                <a:solidFill>
                  <a:srgbClr val="000000">
                    <a:alpha val="100000"/>
                  </a:srgbClr>
                </a:solidFill>
                <a:latin typeface="Wingdings" panose="05000000000000000000"/>
                <a:ea typeface="Wingdings" panose="05000000000000000000"/>
                <a:cs typeface="Wingdings" panose="05000000000000000000"/>
              </a:rPr>
              <a:t>l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挑架作业层和底层应采用合格的安全网或采取其他措施进行分段封闭</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式防护。</a:t>
            </a:r>
            <a:endParaRPr sz="1400" dirty="0">
              <a:latin typeface="宋体" panose="02010600030101010101" pitchFamily="2" charset="-122"/>
              <a:ea typeface="宋体" panose="02010600030101010101" pitchFamily="2" charset="-122"/>
              <a:cs typeface="宋体" panose="02010600030101010101" pitchFamily="2" charset="-122"/>
            </a:endParaRPr>
          </a:p>
          <a:p>
            <a:pPr marL="13335" algn="l" rtl="0" eaLnBrk="0">
              <a:lnSpc>
                <a:spcPts val="1745"/>
              </a:lnSpc>
              <a:spcBef>
                <a:spcPts val="355"/>
              </a:spcBef>
            </a:pPr>
            <a:r>
              <a:rPr sz="1400" kern="0" spc="-10" dirty="0">
                <a:solidFill>
                  <a:srgbClr val="000000">
                    <a:alpha val="100000"/>
                  </a:srgbClr>
                </a:solidFill>
                <a:latin typeface="Wingdings" panose="05000000000000000000"/>
                <a:ea typeface="Wingdings" panose="05000000000000000000"/>
                <a:cs typeface="Wingdings" panose="05000000000000000000"/>
              </a:rPr>
              <a:t>l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钢梁截面尺寸应经设计计算确定，</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且截面形式应符合设计和规范要求。</a:t>
            </a:r>
            <a:endParaRPr sz="1400" dirty="0">
              <a:latin typeface="宋体" panose="02010600030101010101" pitchFamily="2" charset="-122"/>
              <a:ea typeface="宋体" panose="02010600030101010101" pitchFamily="2" charset="-122"/>
              <a:cs typeface="宋体" panose="02010600030101010101" pitchFamily="2" charset="-122"/>
            </a:endParaRPr>
          </a:p>
          <a:p>
            <a:pPr marL="292100" indent="-278765" algn="l" rtl="0" eaLnBrk="0">
              <a:lnSpc>
                <a:spcPct val="110000"/>
              </a:lnSpc>
              <a:spcBef>
                <a:spcPts val="285"/>
              </a:spcBef>
            </a:pPr>
            <a:r>
              <a:rPr sz="1400" kern="0" spc="-10" dirty="0">
                <a:solidFill>
                  <a:srgbClr val="000000">
                    <a:alpha val="100000"/>
                  </a:srgbClr>
                </a:solidFill>
                <a:latin typeface="Wingdings" panose="05000000000000000000"/>
                <a:ea typeface="Wingdings" panose="05000000000000000000"/>
                <a:cs typeface="Wingdings" panose="05000000000000000000"/>
              </a:rPr>
              <a:t>l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悬挑梁与建筑结构连接应采用水平</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形式，固定在建筑梁板混凝土结构</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上，水平锚固段应大</a:t>
            </a:r>
            <a:r>
              <a:rPr sz="14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于悬</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挑段的</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1.25</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倍，与建筑物连接可靠。</a:t>
            </a:r>
            <a:endParaRPr sz="1400" dirty="0">
              <a:latin typeface="宋体" panose="02010600030101010101" pitchFamily="2" charset="-122"/>
              <a:ea typeface="宋体" panose="02010600030101010101" pitchFamily="2" charset="-122"/>
              <a:cs typeface="宋体" panose="02010600030101010101" pitchFamily="2" charset="-122"/>
            </a:endParaRPr>
          </a:p>
          <a:p>
            <a:pPr marL="290195" indent="-276860" algn="l" rtl="0" eaLnBrk="0">
              <a:lnSpc>
                <a:spcPct val="116000"/>
              </a:lnSpc>
              <a:spcBef>
                <a:spcPts val="395"/>
              </a:spcBef>
            </a:pPr>
            <a:r>
              <a:rPr sz="1400" kern="0" spc="-20" dirty="0">
                <a:solidFill>
                  <a:srgbClr val="000000">
                    <a:alpha val="100000"/>
                  </a:srgbClr>
                </a:solidFill>
                <a:latin typeface="Wingdings" panose="05000000000000000000"/>
                <a:ea typeface="Wingdings" panose="05000000000000000000"/>
                <a:cs typeface="Wingdings" panose="05000000000000000000"/>
              </a:rPr>
              <a:t>l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悬挑梁和建筑物的固定采用三道预埋</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型螺栓扣环，预埋的</a:t>
            </a:r>
            <a:r>
              <a:rPr sz="14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扣环应设置</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在悬挑梁的端部。预埋</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型拉环，其直径不小于</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16</a:t>
            </a:r>
            <a:r>
              <a:rPr sz="14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400" b="1" kern="0" spc="-23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。拉环应</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锚入楼</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30d,</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并压在楼</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板下层钢筋下面。如不能保证钢</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筋</a:t>
            </a:r>
            <a:r>
              <a:rPr sz="1400" kern="0" spc="-4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a:t>
            </a:r>
            <a:r>
              <a:rPr sz="14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混凝土保护层厚</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度，也可以将拉环压在</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楼板下层钢筋上面，同时在</a:t>
            </a:r>
            <a:r>
              <a:rPr sz="14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拉环上部两侧各附</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加两</a:t>
            </a:r>
            <a:r>
              <a:rPr sz="14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根直径</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18</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的钢筋，并与楼板钢筋绑扎牢固，</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以确保拉环不会从混</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凝土楼板中拔出（钢筋拉环禁止</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釆用螺纹钢）。</a:t>
            </a:r>
            <a:endParaRPr sz="1400" dirty="0">
              <a:latin typeface="宋体" panose="02010600030101010101" pitchFamily="2" charset="-122"/>
              <a:ea typeface="宋体" panose="02010600030101010101" pitchFamily="2" charset="-122"/>
              <a:cs typeface="宋体" panose="02010600030101010101" pitchFamily="2" charset="-122"/>
            </a:endParaRPr>
          </a:p>
          <a:p>
            <a:pPr marL="306070" indent="-292735" algn="l" rtl="0" eaLnBrk="0">
              <a:lnSpc>
                <a:spcPct val="109000"/>
              </a:lnSpc>
              <a:spcBef>
                <a:spcPts val="380"/>
              </a:spcBef>
            </a:pPr>
            <a:r>
              <a:rPr sz="1400" kern="0" spc="-20" dirty="0">
                <a:solidFill>
                  <a:srgbClr val="000000">
                    <a:alpha val="100000"/>
                  </a:srgbClr>
                </a:solidFill>
                <a:latin typeface="Wingdings" panose="05000000000000000000"/>
                <a:ea typeface="Wingdings" panose="05000000000000000000"/>
                <a:cs typeface="Wingdings" panose="05000000000000000000"/>
              </a:rPr>
              <a:t>l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采用预埋</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U</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型螺</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栓扣环的，应在悬挑梁调整好位置后用铁质压板双螺母</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固定，螺栓丝口外漏不应少于</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丝</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p:txBody>
      </p:sp>
      <p:pic>
        <p:nvPicPr>
          <p:cNvPr id="802" name="picture 802"/>
          <p:cNvPicPr>
            <a:picLocks noChangeAspect="1"/>
          </p:cNvPicPr>
          <p:nvPr/>
        </p:nvPicPr>
        <p:blipFill>
          <a:blip r:embed="rId1"/>
          <a:stretch>
            <a:fillRect/>
          </a:stretch>
        </p:blipFill>
        <p:spPr>
          <a:xfrm rot="21600000">
            <a:off x="6772656" y="1330452"/>
            <a:ext cx="5108446" cy="2292095"/>
          </a:xfrm>
          <a:prstGeom prst="rect">
            <a:avLst/>
          </a:prstGeom>
        </p:spPr>
      </p:pic>
      <p:pic>
        <p:nvPicPr>
          <p:cNvPr id="804" name="picture 804"/>
          <p:cNvPicPr>
            <a:picLocks noChangeAspect="1"/>
          </p:cNvPicPr>
          <p:nvPr/>
        </p:nvPicPr>
        <p:blipFill>
          <a:blip r:embed="rId2"/>
          <a:stretch>
            <a:fillRect/>
          </a:stretch>
        </p:blipFill>
        <p:spPr>
          <a:xfrm rot="21600000">
            <a:off x="6705600" y="3977640"/>
            <a:ext cx="5077967" cy="1996439"/>
          </a:xfrm>
          <a:prstGeom prst="rect">
            <a:avLst/>
          </a:prstGeom>
        </p:spPr>
      </p:pic>
      <p:sp>
        <p:nvSpPr>
          <p:cNvPr id="806" name="textbox 80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808" name="picture 808"/>
          <p:cNvPicPr>
            <a:picLocks noChangeAspect="1"/>
          </p:cNvPicPr>
          <p:nvPr/>
        </p:nvPicPr>
        <p:blipFill>
          <a:blip r:embed="rId3"/>
          <a:stretch>
            <a:fillRect/>
          </a:stretch>
        </p:blipFill>
        <p:spPr>
          <a:xfrm rot="21600000">
            <a:off x="367237" y="918972"/>
            <a:ext cx="11504769" cy="61721"/>
          </a:xfrm>
          <a:prstGeom prst="rect">
            <a:avLst/>
          </a:prstGeom>
        </p:spPr>
      </p:pic>
      <p:sp>
        <p:nvSpPr>
          <p:cNvPr id="810" name="textbox 810"/>
          <p:cNvSpPr/>
          <p:nvPr/>
        </p:nvSpPr>
        <p:spPr>
          <a:xfrm>
            <a:off x="7399787" y="3748036"/>
            <a:ext cx="3478529" cy="21844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520"/>
              </a:lnSpc>
            </a:pPr>
            <a:r>
              <a:rPr sz="1900" kern="0" spc="30" baseline="3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悬挑架外立面</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900" kern="0" spc="30" baseline="-5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悬挑架</a:t>
            </a:r>
            <a:endParaRPr sz="1900" baseline="-5000" dirty="0">
              <a:latin typeface="宋体" panose="02010600030101010101" pitchFamily="2" charset="-122"/>
              <a:ea typeface="宋体" panose="02010600030101010101" pitchFamily="2" charset="-122"/>
              <a:cs typeface="宋体" panose="02010600030101010101" pitchFamily="2" charset="-122"/>
            </a:endParaRPr>
          </a:p>
        </p:txBody>
      </p:sp>
      <p:pic>
        <p:nvPicPr>
          <p:cNvPr id="812" name="picture 812"/>
          <p:cNvPicPr>
            <a:picLocks noChangeAspect="1"/>
          </p:cNvPicPr>
          <p:nvPr/>
        </p:nvPicPr>
        <p:blipFill>
          <a:blip r:embed="rId4"/>
          <a:stretch>
            <a:fillRect/>
          </a:stretch>
        </p:blipFill>
        <p:spPr>
          <a:xfrm rot="21600000">
            <a:off x="749113" y="215462"/>
            <a:ext cx="734433" cy="643232"/>
          </a:xfrm>
          <a:prstGeom prst="rect">
            <a:avLst/>
          </a:prstGeom>
        </p:spPr>
      </p:pic>
      <p:sp>
        <p:nvSpPr>
          <p:cNvPr id="814" name="textbox 81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textbox 816"/>
          <p:cNvSpPr/>
          <p:nvPr/>
        </p:nvSpPr>
        <p:spPr>
          <a:xfrm>
            <a:off x="675997" y="1155051"/>
            <a:ext cx="4690745" cy="320992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3.3.6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脚手板与防护栏杆</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algn="l" rtl="0" eaLnBrk="0">
              <a:lnSpc>
                <a:spcPct val="100000"/>
              </a:lnSpc>
            </a:pPr>
            <a:endParaRPr sz="1000" dirty="0">
              <a:latin typeface="Arial" panose="020B0604020202020204"/>
              <a:ea typeface="Arial" panose="020B0604020202020204"/>
              <a:cs typeface="Arial" panose="020B0604020202020204"/>
            </a:endParaRPr>
          </a:p>
          <a:p>
            <a:pPr marL="289560" indent="-275590" algn="l" rtl="0" eaLnBrk="0">
              <a:lnSpc>
                <a:spcPct val="142000"/>
              </a:lnSpc>
              <a:spcBef>
                <a:spcPts val="46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悬挑脚手架底部封闭材质、规格应符</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合规范要求，</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一般采用轻质结实材质，例如：</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细木工板。统一</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黄黑色相间，宽度为</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4955" algn="l" rtl="0" eaLnBrk="0">
              <a:lnSpc>
                <a:spcPct val="140000"/>
              </a:lnSpc>
              <a:spcBef>
                <a:spcPts val="102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脚手架内立杆距墙体净距一般不大于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当</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不能满足要求时，应铺设</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不小于</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厚钢板，</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钢板与楼层结构用钢钉固</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4000"/>
              </a:lnSpc>
            </a:pPr>
            <a:endParaRPr sz="800" dirty="0">
              <a:latin typeface="Arial" panose="020B0604020202020204"/>
              <a:ea typeface="Arial" panose="020B0604020202020204"/>
              <a:cs typeface="Arial" panose="020B0604020202020204"/>
            </a:endParaRPr>
          </a:p>
          <a:p>
            <a:pPr marL="13970" algn="l" rtl="0" eaLnBrk="0">
              <a:lnSpc>
                <a:spcPts val="197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脚手架在施工层设置</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定型化冲压钢脚手板。</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818" name="picture 818"/>
          <p:cNvPicPr>
            <a:picLocks noChangeAspect="1"/>
          </p:cNvPicPr>
          <p:nvPr/>
        </p:nvPicPr>
        <p:blipFill>
          <a:blip r:embed="rId1"/>
          <a:stretch>
            <a:fillRect/>
          </a:stretch>
        </p:blipFill>
        <p:spPr>
          <a:xfrm rot="21600000">
            <a:off x="5687567" y="1342644"/>
            <a:ext cx="2749295" cy="2121407"/>
          </a:xfrm>
          <a:prstGeom prst="rect">
            <a:avLst/>
          </a:prstGeom>
        </p:spPr>
      </p:pic>
      <p:pic>
        <p:nvPicPr>
          <p:cNvPr id="820" name="picture 820"/>
          <p:cNvPicPr>
            <a:picLocks noChangeAspect="1"/>
          </p:cNvPicPr>
          <p:nvPr/>
        </p:nvPicPr>
        <p:blipFill>
          <a:blip r:embed="rId2"/>
          <a:stretch>
            <a:fillRect/>
          </a:stretch>
        </p:blipFill>
        <p:spPr>
          <a:xfrm rot="21600000">
            <a:off x="7214616" y="4131564"/>
            <a:ext cx="2802635" cy="2010156"/>
          </a:xfrm>
          <a:prstGeom prst="rect">
            <a:avLst/>
          </a:prstGeom>
        </p:spPr>
      </p:pic>
      <p:pic>
        <p:nvPicPr>
          <p:cNvPr id="822" name="picture 822"/>
          <p:cNvPicPr>
            <a:picLocks noChangeAspect="1"/>
          </p:cNvPicPr>
          <p:nvPr/>
        </p:nvPicPr>
        <p:blipFill>
          <a:blip r:embed="rId3"/>
          <a:stretch>
            <a:fillRect/>
          </a:stretch>
        </p:blipFill>
        <p:spPr>
          <a:xfrm rot="21600000">
            <a:off x="8944356" y="1318260"/>
            <a:ext cx="2551176" cy="2144267"/>
          </a:xfrm>
          <a:prstGeom prst="rect">
            <a:avLst/>
          </a:prstGeom>
        </p:spPr>
      </p:pic>
      <p:sp>
        <p:nvSpPr>
          <p:cNvPr id="824" name="textbox 82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826" name="picture 826"/>
          <p:cNvPicPr>
            <a:picLocks noChangeAspect="1"/>
          </p:cNvPicPr>
          <p:nvPr/>
        </p:nvPicPr>
        <p:blipFill>
          <a:blip r:embed="rId4"/>
          <a:stretch>
            <a:fillRect/>
          </a:stretch>
        </p:blipFill>
        <p:spPr>
          <a:xfrm rot="21600000">
            <a:off x="367237" y="918972"/>
            <a:ext cx="11504769" cy="61721"/>
          </a:xfrm>
          <a:prstGeom prst="rect">
            <a:avLst/>
          </a:prstGeom>
        </p:spPr>
      </p:pic>
      <p:pic>
        <p:nvPicPr>
          <p:cNvPr id="828" name="picture 828"/>
          <p:cNvPicPr>
            <a:picLocks noChangeAspect="1"/>
          </p:cNvPicPr>
          <p:nvPr/>
        </p:nvPicPr>
        <p:blipFill>
          <a:blip r:embed="rId5"/>
          <a:stretch>
            <a:fillRect/>
          </a:stretch>
        </p:blipFill>
        <p:spPr>
          <a:xfrm rot="21600000">
            <a:off x="749113" y="215462"/>
            <a:ext cx="734433" cy="643232"/>
          </a:xfrm>
          <a:prstGeom prst="rect">
            <a:avLst/>
          </a:prstGeom>
        </p:spPr>
      </p:pic>
      <p:sp>
        <p:nvSpPr>
          <p:cNvPr id="830" name="textbox 830"/>
          <p:cNvSpPr/>
          <p:nvPr/>
        </p:nvSpPr>
        <p:spPr>
          <a:xfrm>
            <a:off x="7664808" y="3659136"/>
            <a:ext cx="148463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脚手架隔离防护做法</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832" name="textbox 832"/>
          <p:cNvSpPr/>
          <p:nvPr/>
        </p:nvSpPr>
        <p:spPr>
          <a:xfrm>
            <a:off x="7931274" y="6238785"/>
            <a:ext cx="99568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冲压钢脚手板</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834" name="textbox 83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 name="textbox 836"/>
          <p:cNvSpPr/>
          <p:nvPr/>
        </p:nvSpPr>
        <p:spPr>
          <a:xfrm>
            <a:off x="665931" y="1049414"/>
            <a:ext cx="6054090" cy="4702175"/>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20320" algn="l" rtl="0" eaLnBrk="0">
              <a:lnSpc>
                <a:spcPct val="95000"/>
              </a:lnSpc>
            </a:pPr>
            <a:r>
              <a:rPr sz="14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3.3.7</a:t>
            </a:r>
            <a:r>
              <a:rPr sz="1400" b="1" kern="0" spc="20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附着式脚手架</a:t>
            </a:r>
            <a:endParaRPr sz="1400" dirty="0">
              <a:latin typeface="宋体" panose="02010600030101010101" pitchFamily="2" charset="-122"/>
              <a:ea typeface="宋体" panose="02010600030101010101" pitchFamily="2" charset="-122"/>
              <a:cs typeface="宋体" panose="02010600030101010101" pitchFamily="2" charset="-122"/>
            </a:endParaRPr>
          </a:p>
          <a:p>
            <a:pPr marL="13970" indent="219075" algn="l" rtl="0" eaLnBrk="0">
              <a:lnSpc>
                <a:spcPct val="98000"/>
              </a:lnSpc>
              <a:spcBef>
                <a:spcPts val="75"/>
              </a:spcBef>
            </a:pP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附着式升降脚手架的搭设应符合现行行业标准《建筑施工工具式脚手架安</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全技术规范》</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JGJ202</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等规定。</a:t>
            </a:r>
            <a:endParaRPr sz="1400" dirty="0">
              <a:latin typeface="宋体" panose="02010600030101010101" pitchFamily="2" charset="-122"/>
              <a:ea typeface="宋体" panose="02010600030101010101" pitchFamily="2" charset="-122"/>
              <a:cs typeface="宋体" panose="02010600030101010101" pitchFamily="2" charset="-122"/>
            </a:endParaRPr>
          </a:p>
          <a:p>
            <a:pPr marL="320675" indent="-299085" algn="l" rtl="0" eaLnBrk="0">
              <a:lnSpc>
                <a:spcPct val="99000"/>
              </a:lnSpc>
              <a:spcBef>
                <a:spcPts val="15"/>
              </a:spcBef>
            </a:pPr>
            <a:r>
              <a:rPr sz="1400" kern="0" spc="-20" dirty="0">
                <a:solidFill>
                  <a:srgbClr val="000000">
                    <a:alpha val="100000"/>
                  </a:srgbClr>
                </a:solidFill>
                <a:latin typeface="Wingdings" panose="05000000000000000000"/>
                <a:ea typeface="Wingdings" panose="05000000000000000000"/>
                <a:cs typeface="Wingdings" panose="05000000000000000000"/>
              </a:rPr>
              <a:t>l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提升高度</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150m</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及以上附着式整体和分片提升脚手架工程的专项方案应当</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由施工单位（或</a:t>
            </a:r>
            <a:r>
              <a:rPr sz="14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施工总承包单位）组织召开专家论证会。</a:t>
            </a:r>
            <a:endParaRPr sz="1400" dirty="0">
              <a:latin typeface="宋体" panose="02010600030101010101" pitchFamily="2" charset="-122"/>
              <a:ea typeface="宋体" panose="02010600030101010101" pitchFamily="2" charset="-122"/>
              <a:cs typeface="宋体" panose="02010600030101010101" pitchFamily="2" charset="-122"/>
            </a:endParaRPr>
          </a:p>
          <a:p>
            <a:pPr marL="21590" algn="l" rtl="0" eaLnBrk="0">
              <a:lnSpc>
                <a:spcPts val="1735"/>
              </a:lnSpc>
            </a:pPr>
            <a:r>
              <a:rPr sz="1400" kern="0" spc="-50" dirty="0">
                <a:solidFill>
                  <a:srgbClr val="000000">
                    <a:alpha val="100000"/>
                  </a:srgbClr>
                </a:solidFill>
                <a:latin typeface="Wingdings" panose="05000000000000000000"/>
                <a:ea typeface="Wingdings" panose="05000000000000000000"/>
                <a:cs typeface="Wingdings" panose="05000000000000000000"/>
              </a:rPr>
              <a:t>l</a:t>
            </a:r>
            <a:r>
              <a:rPr sz="1400" kern="0" spc="-110" dirty="0">
                <a:solidFill>
                  <a:srgbClr val="000000">
                    <a:alpha val="100000"/>
                  </a:srgbClr>
                </a:solidFill>
                <a:latin typeface="Wingdings" panose="05000000000000000000"/>
                <a:ea typeface="Wingdings" panose="05000000000000000000"/>
                <a:cs typeface="Wingdings" panose="05000000000000000000"/>
              </a:rPr>
              <a:t> </a:t>
            </a:r>
            <a:r>
              <a:rPr sz="14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安全装置：</a:t>
            </a:r>
            <a:endParaRPr sz="14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p>
            <a:pPr marL="21590" algn="l" rtl="0" eaLnBrk="0">
              <a:lnSpc>
                <a:spcPts val="1735"/>
              </a:lnSpc>
            </a:pP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附着式升降脚手架必须具有防倾覆、防坠</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落和同步升降控制的安全装置。</a:t>
            </a:r>
            <a:endParaRPr sz="1400" dirty="0">
              <a:latin typeface="宋体" panose="02010600030101010101" pitchFamily="2" charset="-122"/>
              <a:ea typeface="宋体" panose="02010600030101010101" pitchFamily="2" charset="-122"/>
              <a:cs typeface="宋体" panose="02010600030101010101" pitchFamily="2" charset="-122"/>
            </a:endParaRPr>
          </a:p>
          <a:p>
            <a:pPr marL="361315" indent="-348615" algn="l" rtl="0" eaLnBrk="0">
              <a:lnSpc>
                <a:spcPct val="101000"/>
              </a:lnSpc>
              <a:spcBef>
                <a:spcPts val="110"/>
              </a:spcBef>
            </a:pP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②</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防倾覆装置在</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升降和使用两种工况下，最上和最下两个导向件之间的最</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小间距不得小于</a:t>
            </a:r>
            <a:r>
              <a:rPr sz="14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2.8</a:t>
            </a:r>
            <a:r>
              <a:rPr sz="1400" b="1" kern="0" spc="18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m</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或架体高度的</a:t>
            </a:r>
            <a:r>
              <a:rPr sz="14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1/4</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356870" indent="-344805" algn="l" rtl="0" eaLnBrk="0">
              <a:lnSpc>
                <a:spcPct val="97000"/>
              </a:lnSpc>
              <a:spcBef>
                <a:spcPts val="20"/>
              </a:spcBef>
            </a:pP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③</a:t>
            </a:r>
            <a:r>
              <a:rPr sz="1400" kern="0" spc="3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防坠落装置应设置在竖向主框架处并附着在建筑结构上，每一升降点不</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得少于一个防坠落</a:t>
            </a:r>
            <a:r>
              <a:rPr sz="14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装</a:t>
            </a:r>
            <a:r>
              <a:rPr sz="14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置，防坠落装置在使用和升降工况下都必须起作用。</a:t>
            </a:r>
            <a:endParaRPr sz="1400" dirty="0">
              <a:latin typeface="宋体" panose="02010600030101010101" pitchFamily="2" charset="-122"/>
              <a:ea typeface="宋体" panose="02010600030101010101" pitchFamily="2" charset="-122"/>
              <a:cs typeface="宋体" panose="02010600030101010101" pitchFamily="2" charset="-122"/>
            </a:endParaRPr>
          </a:p>
          <a:p>
            <a:pPr marL="356870" indent="-344170" algn="l" rtl="0" eaLnBrk="0">
              <a:lnSpc>
                <a:spcPct val="98000"/>
              </a:lnSpc>
              <a:spcBef>
                <a:spcPts val="20"/>
              </a:spcBef>
            </a:pP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④</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防坠落装置技术性能除应满足承载能力要求外</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，制动距离还应规定：整</a:t>
            </a:r>
            <a:r>
              <a:rPr sz="14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体式升降脚手架不</a:t>
            </a:r>
            <a:r>
              <a:rPr sz="14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大于</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80m,</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单片式升降脚</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手架不大于</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150m</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4000"/>
              </a:lnSpc>
              <a:spcBef>
                <a:spcPts val="135"/>
              </a:spcBef>
            </a:pP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⑤</a:t>
            </a:r>
            <a:r>
              <a:rPr sz="1400" kern="0" spc="2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防坠落装置与升降设备必须</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分别独立固定在建筑结构上。</a:t>
            </a:r>
            <a:endParaRPr sz="1400" dirty="0">
              <a:latin typeface="宋体" panose="02010600030101010101" pitchFamily="2" charset="-122"/>
              <a:ea typeface="宋体" panose="02010600030101010101" pitchFamily="2" charset="-122"/>
              <a:cs typeface="宋体" panose="02010600030101010101" pitchFamily="2" charset="-122"/>
            </a:endParaRPr>
          </a:p>
          <a:p>
            <a:pPr marL="21590" algn="l" rtl="0" eaLnBrk="0">
              <a:lnSpc>
                <a:spcPts val="1745"/>
              </a:lnSpc>
            </a:pPr>
            <a:r>
              <a:rPr sz="1400" kern="0" spc="-50" dirty="0">
                <a:solidFill>
                  <a:srgbClr val="000000">
                    <a:alpha val="100000"/>
                  </a:srgbClr>
                </a:solidFill>
                <a:latin typeface="Wingdings" panose="05000000000000000000"/>
                <a:ea typeface="Wingdings" panose="05000000000000000000"/>
                <a:cs typeface="Wingdings" panose="05000000000000000000"/>
              </a:rPr>
              <a:t>l </a:t>
            </a:r>
            <a:r>
              <a:rPr sz="14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架体构造尺寸规定：</a:t>
            </a:r>
            <a:endParaRPr sz="1400" dirty="0">
              <a:latin typeface="宋体" panose="02010600030101010101" pitchFamily="2" charset="-122"/>
              <a:ea typeface="宋体" panose="02010600030101010101" pitchFamily="2" charset="-122"/>
              <a:cs typeface="宋体" panose="02010600030101010101" pitchFamily="2" charset="-122"/>
            </a:endParaRPr>
          </a:p>
          <a:p>
            <a:pPr marL="13335" algn="l" rtl="0" eaLnBrk="0">
              <a:lnSpc>
                <a:spcPct val="94000"/>
              </a:lnSpc>
              <a:spcBef>
                <a:spcPts val="35"/>
              </a:spcBef>
            </a:pP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a:t>
            </a:r>
            <a:r>
              <a:rPr sz="1400" kern="0" spc="6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架体高度不应大于</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倍楼层高度、宽度不应小于</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358775" indent="-346710" algn="l" rtl="0" eaLnBrk="0">
              <a:lnSpc>
                <a:spcPct val="92000"/>
              </a:lnSpc>
              <a:spcBef>
                <a:spcPts val="90"/>
              </a:spcBef>
            </a:pP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②</a:t>
            </a:r>
            <a:r>
              <a:rPr sz="1400" kern="0" spc="7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直线布置架体支承跨度不应大于</a:t>
            </a:r>
            <a:r>
              <a:rPr sz="14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7m,</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折线、曲线布置架体支承跨度不应大</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a:t>
            </a:r>
            <a:r>
              <a:rPr sz="14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5.4m</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850"/>
              </a:lnSpc>
            </a:pP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③</a:t>
            </a:r>
            <a:r>
              <a:rPr sz="14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架体水平悬挑长度不应大于</a:t>
            </a:r>
            <a:r>
              <a:rPr sz="14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2m</a:t>
            </a:r>
            <a:r>
              <a:rPr sz="14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且不应大于跨度</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a:t>
            </a:r>
            <a:r>
              <a:rPr sz="14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1/2</a:t>
            </a:r>
            <a:r>
              <a:rPr sz="14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a:p>
            <a:pPr marL="355600" indent="-343535" algn="l" rtl="0" eaLnBrk="0">
              <a:lnSpc>
                <a:spcPct val="97000"/>
              </a:lnSpc>
              <a:spcBef>
                <a:spcPts val="75"/>
              </a:spcBef>
            </a:pP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④</a:t>
            </a:r>
            <a:r>
              <a:rPr sz="1400" kern="0" spc="6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卸料平台不得与附着式升降脚手架各部位和各结构</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构件相连，其荷载应直</a:t>
            </a:r>
            <a:r>
              <a:rPr sz="14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接传递给建筑工程结构。</a:t>
            </a:r>
            <a:endParaRPr sz="14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4000"/>
              </a:lnSpc>
              <a:spcBef>
                <a:spcPts val="90"/>
              </a:spcBef>
            </a:pP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⑤</a:t>
            </a:r>
            <a:r>
              <a:rPr sz="14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4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附着式脚手架统一采</a:t>
            </a:r>
            <a:r>
              <a:rPr sz="14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用蓝色钢板网。</a:t>
            </a:r>
            <a:endParaRPr sz="1400" dirty="0">
              <a:latin typeface="宋体" panose="02010600030101010101" pitchFamily="2" charset="-122"/>
              <a:ea typeface="宋体" panose="02010600030101010101" pitchFamily="2" charset="-122"/>
              <a:cs typeface="宋体" panose="02010600030101010101" pitchFamily="2" charset="-122"/>
            </a:endParaRPr>
          </a:p>
        </p:txBody>
      </p:sp>
      <p:pic>
        <p:nvPicPr>
          <p:cNvPr id="838" name="picture 838"/>
          <p:cNvPicPr>
            <a:picLocks noChangeAspect="1"/>
          </p:cNvPicPr>
          <p:nvPr/>
        </p:nvPicPr>
        <p:blipFill>
          <a:blip r:embed="rId1"/>
          <a:stretch>
            <a:fillRect/>
          </a:stretch>
        </p:blipFill>
        <p:spPr>
          <a:xfrm rot="21600000">
            <a:off x="8305800" y="1447800"/>
            <a:ext cx="3387852" cy="3918203"/>
          </a:xfrm>
          <a:prstGeom prst="rect">
            <a:avLst/>
          </a:prstGeom>
        </p:spPr>
      </p:pic>
      <p:pic>
        <p:nvPicPr>
          <p:cNvPr id="840" name="picture 840"/>
          <p:cNvPicPr>
            <a:picLocks noChangeAspect="1"/>
          </p:cNvPicPr>
          <p:nvPr/>
        </p:nvPicPr>
        <p:blipFill>
          <a:blip r:embed="rId2"/>
          <a:stretch>
            <a:fillRect/>
          </a:stretch>
        </p:blipFill>
        <p:spPr>
          <a:xfrm rot="21600000">
            <a:off x="7010400" y="1524000"/>
            <a:ext cx="1121664" cy="3823715"/>
          </a:xfrm>
          <a:prstGeom prst="rect">
            <a:avLst/>
          </a:prstGeom>
        </p:spPr>
      </p:pic>
      <p:sp>
        <p:nvSpPr>
          <p:cNvPr id="842" name="textbox 84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844" name="picture 844"/>
          <p:cNvPicPr>
            <a:picLocks noChangeAspect="1"/>
          </p:cNvPicPr>
          <p:nvPr/>
        </p:nvPicPr>
        <p:blipFill>
          <a:blip r:embed="rId3"/>
          <a:stretch>
            <a:fillRect/>
          </a:stretch>
        </p:blipFill>
        <p:spPr>
          <a:xfrm rot="21600000">
            <a:off x="367237" y="918972"/>
            <a:ext cx="11504769" cy="61721"/>
          </a:xfrm>
          <a:prstGeom prst="rect">
            <a:avLst/>
          </a:prstGeom>
        </p:spPr>
      </p:pic>
      <p:pic>
        <p:nvPicPr>
          <p:cNvPr id="846" name="picture 846"/>
          <p:cNvPicPr>
            <a:picLocks noChangeAspect="1"/>
          </p:cNvPicPr>
          <p:nvPr/>
        </p:nvPicPr>
        <p:blipFill>
          <a:blip r:embed="rId4"/>
          <a:stretch>
            <a:fillRect/>
          </a:stretch>
        </p:blipFill>
        <p:spPr>
          <a:xfrm rot="21600000">
            <a:off x="749113" y="215462"/>
            <a:ext cx="734433" cy="643232"/>
          </a:xfrm>
          <a:prstGeom prst="rect">
            <a:avLst/>
          </a:prstGeom>
        </p:spPr>
      </p:pic>
      <p:sp>
        <p:nvSpPr>
          <p:cNvPr id="848" name="textbox 848"/>
          <p:cNvSpPr/>
          <p:nvPr/>
        </p:nvSpPr>
        <p:spPr>
          <a:xfrm>
            <a:off x="6801169" y="5424754"/>
            <a:ext cx="147129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附着式脚手架示意图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850" name="textbox 850"/>
          <p:cNvSpPr/>
          <p:nvPr/>
        </p:nvSpPr>
        <p:spPr>
          <a:xfrm>
            <a:off x="9910946" y="5424766"/>
            <a:ext cx="50990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钢板网</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852" name="textbox 85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textbox 854"/>
          <p:cNvSpPr/>
          <p:nvPr/>
        </p:nvSpPr>
        <p:spPr>
          <a:xfrm>
            <a:off x="452197" y="1047736"/>
            <a:ext cx="3736975" cy="4623434"/>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Arial" panose="020B0604020202020204"/>
                <a:ea typeface="Arial" panose="020B0604020202020204"/>
                <a:cs typeface="Arial" panose="020B0604020202020204"/>
              </a:rPr>
              <a:t>3.3.8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移动式脚手架</a:t>
            </a:r>
            <a:endParaRPr sz="1500" dirty="0">
              <a:latin typeface="宋体" panose="02010600030101010101" pitchFamily="2" charset="-122"/>
              <a:ea typeface="宋体" panose="02010600030101010101" pitchFamily="2" charset="-122"/>
              <a:cs typeface="宋体" panose="02010600030101010101" pitchFamily="2" charset="-122"/>
            </a:endParaRPr>
          </a:p>
          <a:p>
            <a:pPr marL="299720" indent="-278130" algn="l" rtl="0" eaLnBrk="0">
              <a:lnSpc>
                <a:spcPct val="141000"/>
              </a:lnSpc>
              <a:spcBef>
                <a:spcPts val="89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移动式脚手架搭设应符合《</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建筑施工门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式钢管脚手架安全技</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术标准》为行业标</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准，编号为</a:t>
            </a:r>
            <a:r>
              <a:rPr sz="1500" b="1" kern="0" spc="0" dirty="0">
                <a:solidFill>
                  <a:srgbClr val="000000">
                    <a:alpha val="100000"/>
                  </a:srgbClr>
                </a:solidFill>
                <a:latin typeface="Arial" panose="020B0604020202020204"/>
                <a:ea typeface="Arial" panose="020B0604020202020204"/>
                <a:cs typeface="Arial" panose="020B0604020202020204"/>
              </a:rPr>
              <a:t>JGJ</a:t>
            </a:r>
            <a:r>
              <a:rPr sz="1500" b="1" kern="0" spc="40" dirty="0">
                <a:solidFill>
                  <a:srgbClr val="000000">
                    <a:alpha val="100000"/>
                  </a:srgbClr>
                </a:solidFill>
                <a:latin typeface="Arial" panose="020B0604020202020204"/>
                <a:ea typeface="Arial" panose="020B0604020202020204"/>
                <a:cs typeface="Arial" panose="020B0604020202020204"/>
              </a:rPr>
              <a:t>/T 128-2019</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7180" indent="-275590" algn="l" rtl="0" eaLnBrk="0">
              <a:lnSpc>
                <a:spcPct val="152000"/>
              </a:lnSpc>
              <a:spcBef>
                <a:spcPts val="10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操作架随着搭设高度的增加重心</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逐渐上</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移，尤其是移动式操作</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架，其底部支撑</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不足，极易倾倒而发生</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事故。在操作架</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立杆底部固定带刹车的</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万向滑轮，可拆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卸脚撑采用活动连接件</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与立杆连接，脚</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撑端部设可调节螺杆用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于找平，增加操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作架的稳定性。</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800" dirty="0">
              <a:latin typeface="Arial" panose="020B0604020202020204"/>
              <a:ea typeface="Arial" panose="020B0604020202020204"/>
              <a:cs typeface="Arial" panose="020B0604020202020204"/>
            </a:endParaRPr>
          </a:p>
          <a:p>
            <a:pPr marL="298450" indent="-276860" algn="l" rtl="0" eaLnBrk="0">
              <a:lnSpc>
                <a:spcPct val="131000"/>
              </a:lnSpc>
              <a:spcBef>
                <a:spcPts val="0"/>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操作层</a:t>
            </a:r>
            <a:r>
              <a:rPr sz="1500" b="1" kern="0" spc="50" dirty="0">
                <a:solidFill>
                  <a:srgbClr val="000000">
                    <a:alpha val="100000"/>
                  </a:srgbClr>
                </a:solidFill>
                <a:latin typeface="Arial" panose="020B0604020202020204"/>
                <a:ea typeface="Arial" panose="020B0604020202020204"/>
                <a:cs typeface="Arial" panose="020B0604020202020204"/>
              </a:rPr>
              <a:t>0.6m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a:t>
            </a:r>
            <a:r>
              <a:rPr sz="1500" b="1" kern="0" spc="50" dirty="0">
                <a:solidFill>
                  <a:srgbClr val="000000">
                    <a:alpha val="100000"/>
                  </a:srgbClr>
                </a:solidFill>
                <a:latin typeface="Arial" panose="020B0604020202020204"/>
                <a:ea typeface="Arial" panose="020B0604020202020204"/>
                <a:cs typeface="Arial" panose="020B0604020202020204"/>
              </a:rPr>
              <a:t>1.2m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高设置双道防护栏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杆，防护栏杆与架体材质</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相同。</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856" name="picture 856"/>
          <p:cNvPicPr>
            <a:picLocks noChangeAspect="1"/>
          </p:cNvPicPr>
          <p:nvPr/>
        </p:nvPicPr>
        <p:blipFill>
          <a:blip r:embed="rId1"/>
          <a:stretch>
            <a:fillRect/>
          </a:stretch>
        </p:blipFill>
        <p:spPr>
          <a:xfrm rot="21600000">
            <a:off x="8258556" y="1656588"/>
            <a:ext cx="3566159" cy="3480815"/>
          </a:xfrm>
          <a:prstGeom prst="rect">
            <a:avLst/>
          </a:prstGeom>
        </p:spPr>
      </p:pic>
      <p:pic>
        <p:nvPicPr>
          <p:cNvPr id="858" name="picture 858"/>
          <p:cNvPicPr>
            <a:picLocks noChangeAspect="1"/>
          </p:cNvPicPr>
          <p:nvPr/>
        </p:nvPicPr>
        <p:blipFill>
          <a:blip r:embed="rId2"/>
          <a:stretch>
            <a:fillRect/>
          </a:stretch>
        </p:blipFill>
        <p:spPr>
          <a:xfrm rot="21600000">
            <a:off x="4616195" y="1679447"/>
            <a:ext cx="3538728" cy="3480815"/>
          </a:xfrm>
          <a:prstGeom prst="rect">
            <a:avLst/>
          </a:prstGeom>
        </p:spPr>
      </p:pic>
      <p:sp>
        <p:nvSpPr>
          <p:cNvPr id="860" name="textbox 86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862" name="textbox 862"/>
          <p:cNvSpPr/>
          <p:nvPr/>
        </p:nvSpPr>
        <p:spPr>
          <a:xfrm>
            <a:off x="5703999" y="5273623"/>
            <a:ext cx="4793615" cy="21209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70"/>
              </a:lnSpc>
            </a:pPr>
            <a:r>
              <a:rPr sz="12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移动式脚手架                       </a:t>
            </a: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防倾覆固定支架</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864" name="picture 864"/>
          <p:cNvPicPr>
            <a:picLocks noChangeAspect="1"/>
          </p:cNvPicPr>
          <p:nvPr/>
        </p:nvPicPr>
        <p:blipFill>
          <a:blip r:embed="rId3"/>
          <a:stretch>
            <a:fillRect/>
          </a:stretch>
        </p:blipFill>
        <p:spPr>
          <a:xfrm rot="21600000">
            <a:off x="367237" y="918972"/>
            <a:ext cx="11504769" cy="61721"/>
          </a:xfrm>
          <a:prstGeom prst="rect">
            <a:avLst/>
          </a:prstGeom>
        </p:spPr>
      </p:pic>
      <p:pic>
        <p:nvPicPr>
          <p:cNvPr id="866" name="picture 866"/>
          <p:cNvPicPr>
            <a:picLocks noChangeAspect="1"/>
          </p:cNvPicPr>
          <p:nvPr/>
        </p:nvPicPr>
        <p:blipFill>
          <a:blip r:embed="rId4"/>
          <a:stretch>
            <a:fillRect/>
          </a:stretch>
        </p:blipFill>
        <p:spPr>
          <a:xfrm rot="21600000">
            <a:off x="749113" y="215462"/>
            <a:ext cx="734433" cy="643232"/>
          </a:xfrm>
          <a:prstGeom prst="rect">
            <a:avLst/>
          </a:prstGeom>
        </p:spPr>
      </p:pic>
      <p:sp>
        <p:nvSpPr>
          <p:cNvPr id="868" name="textbox 86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 name="textbox 870"/>
          <p:cNvSpPr/>
          <p:nvPr/>
        </p:nvSpPr>
        <p:spPr>
          <a:xfrm>
            <a:off x="675997" y="1053451"/>
            <a:ext cx="4335145" cy="389762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3.3.9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承重架</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32000"/>
              </a:lnSpc>
              <a:spcBef>
                <a:spcPts val="8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模板支撑系统应选用盘扣式等定型化工具</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支撑体系。</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49000"/>
              </a:lnSpc>
              <a:spcBef>
                <a:spcPts val="104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支架立柱支承部分安装在基土上时，应加</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设垫</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板，垫板应有足够强度和</a:t>
            </a:r>
            <a:r>
              <a:rPr sz="15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支承面积，且应中</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心承载。基土应坚实，并应</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有排水措施。对特</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别重要的结构工</a:t>
            </a:r>
            <a:r>
              <a:rPr sz="15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程可采用浇筑混凝土、打桩</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等措施防止</a:t>
            </a:r>
            <a:r>
              <a:rPr sz="15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支架柱下沉</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32000"/>
              </a:lnSpc>
              <a:spcBef>
                <a:spcPts val="9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碗扣式、盘扣式等支架均要满足相关规范构造</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要求，不同支架立杆不得</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混用。</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8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3970" algn="l" rtl="0" eaLnBrk="0">
              <a:lnSpc>
                <a:spcPts val="1970"/>
              </a:lnSpc>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模板支架应悬挂验收合格</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牌。</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872" name="picture 872"/>
          <p:cNvPicPr>
            <a:picLocks noChangeAspect="1"/>
          </p:cNvPicPr>
          <p:nvPr/>
        </p:nvPicPr>
        <p:blipFill>
          <a:blip r:embed="rId1"/>
          <a:stretch>
            <a:fillRect/>
          </a:stretch>
        </p:blipFill>
        <p:spPr>
          <a:xfrm rot="21600000">
            <a:off x="8654797" y="1536191"/>
            <a:ext cx="3084576" cy="2089404"/>
          </a:xfrm>
          <a:prstGeom prst="rect">
            <a:avLst/>
          </a:prstGeom>
        </p:spPr>
      </p:pic>
      <p:pic>
        <p:nvPicPr>
          <p:cNvPr id="874" name="picture 874"/>
          <p:cNvPicPr>
            <a:picLocks noChangeAspect="1"/>
          </p:cNvPicPr>
          <p:nvPr/>
        </p:nvPicPr>
        <p:blipFill>
          <a:blip r:embed="rId2"/>
          <a:stretch>
            <a:fillRect/>
          </a:stretch>
        </p:blipFill>
        <p:spPr>
          <a:xfrm rot="21600000">
            <a:off x="5562600" y="1586483"/>
            <a:ext cx="2753867" cy="2133600"/>
          </a:xfrm>
          <a:prstGeom prst="rect">
            <a:avLst/>
          </a:prstGeom>
        </p:spPr>
      </p:pic>
      <p:sp>
        <p:nvSpPr>
          <p:cNvPr id="876" name="textbox 87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878" name="picture 878"/>
          <p:cNvPicPr>
            <a:picLocks noChangeAspect="1"/>
          </p:cNvPicPr>
          <p:nvPr/>
        </p:nvPicPr>
        <p:blipFill>
          <a:blip r:embed="rId3"/>
          <a:stretch>
            <a:fillRect/>
          </a:stretch>
        </p:blipFill>
        <p:spPr>
          <a:xfrm rot="21600000">
            <a:off x="7548371" y="4197095"/>
            <a:ext cx="1260347" cy="944879"/>
          </a:xfrm>
          <a:prstGeom prst="rect">
            <a:avLst/>
          </a:prstGeom>
        </p:spPr>
      </p:pic>
      <p:pic>
        <p:nvPicPr>
          <p:cNvPr id="880" name="picture 880"/>
          <p:cNvPicPr>
            <a:picLocks noChangeAspect="1"/>
          </p:cNvPicPr>
          <p:nvPr/>
        </p:nvPicPr>
        <p:blipFill>
          <a:blip r:embed="rId4"/>
          <a:stretch>
            <a:fillRect/>
          </a:stretch>
        </p:blipFill>
        <p:spPr>
          <a:xfrm rot="21600000">
            <a:off x="9122664" y="4242815"/>
            <a:ext cx="1083564" cy="960120"/>
          </a:xfrm>
          <a:prstGeom prst="rect">
            <a:avLst/>
          </a:prstGeom>
        </p:spPr>
      </p:pic>
      <p:sp>
        <p:nvSpPr>
          <p:cNvPr id="882" name="textbox 882"/>
          <p:cNvSpPr/>
          <p:nvPr/>
        </p:nvSpPr>
        <p:spPr>
          <a:xfrm>
            <a:off x="6560770" y="3842016"/>
            <a:ext cx="4326890" cy="23495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50"/>
              </a:lnSpc>
            </a:pPr>
            <a:r>
              <a:rPr sz="1900" kern="0" spc="30" baseline="-50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盘扣式脚手架</a:t>
            </a:r>
            <a:r>
              <a:rPr sz="1200" kern="0" spc="3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2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900" kern="0" spc="20" baseline="110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碗扣式脚手架</a:t>
            </a:r>
            <a:endParaRPr sz="1900" baseline="11000" dirty="0">
              <a:latin typeface="宋体" panose="02010600030101010101" pitchFamily="2" charset="-122"/>
              <a:ea typeface="宋体" panose="02010600030101010101" pitchFamily="2" charset="-122"/>
              <a:cs typeface="宋体" panose="02010600030101010101" pitchFamily="2" charset="-122"/>
            </a:endParaRPr>
          </a:p>
        </p:txBody>
      </p:sp>
      <p:sp>
        <p:nvSpPr>
          <p:cNvPr id="884" name="textbox 884"/>
          <p:cNvSpPr/>
          <p:nvPr/>
        </p:nvSpPr>
        <p:spPr>
          <a:xfrm>
            <a:off x="8000646" y="5237441"/>
            <a:ext cx="1741170" cy="57340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645"/>
              </a:lnSpc>
            </a:pPr>
            <a:r>
              <a:rPr sz="1900" kern="0" spc="20" baseline="-60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盘扣</a:t>
            </a:r>
            <a:r>
              <a:rPr sz="1200"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1900" kern="0" spc="20" baseline="110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碗扣</a:t>
            </a:r>
            <a:endParaRPr sz="1900" baseline="110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0000"/>
              </a:lnSpc>
            </a:pPr>
            <a:endParaRPr sz="900" dirty="0">
              <a:latin typeface="Arial" panose="020B0604020202020204"/>
              <a:ea typeface="Arial" panose="020B0604020202020204"/>
              <a:cs typeface="Arial" panose="020B0604020202020204"/>
            </a:endParaRPr>
          </a:p>
          <a:p>
            <a:pPr marL="629285" algn="l" rtl="0" eaLnBrk="0">
              <a:lnSpc>
                <a:spcPts val="1470"/>
              </a:lnSpc>
              <a:spcBef>
                <a:spcPts val="5"/>
              </a:spcBef>
            </a:pPr>
            <a:r>
              <a:rPr sz="1200" kern="0" spc="6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连接形式</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886" name="picture 886"/>
          <p:cNvPicPr>
            <a:picLocks noChangeAspect="1"/>
          </p:cNvPicPr>
          <p:nvPr/>
        </p:nvPicPr>
        <p:blipFill>
          <a:blip r:embed="rId5"/>
          <a:stretch>
            <a:fillRect/>
          </a:stretch>
        </p:blipFill>
        <p:spPr>
          <a:xfrm rot="21600000">
            <a:off x="367237" y="918972"/>
            <a:ext cx="11504769" cy="61721"/>
          </a:xfrm>
          <a:prstGeom prst="rect">
            <a:avLst/>
          </a:prstGeom>
        </p:spPr>
      </p:pic>
      <p:pic>
        <p:nvPicPr>
          <p:cNvPr id="888" name="picture 888"/>
          <p:cNvPicPr>
            <a:picLocks noChangeAspect="1"/>
          </p:cNvPicPr>
          <p:nvPr/>
        </p:nvPicPr>
        <p:blipFill>
          <a:blip r:embed="rId6"/>
          <a:stretch>
            <a:fillRect/>
          </a:stretch>
        </p:blipFill>
        <p:spPr>
          <a:xfrm rot="21600000">
            <a:off x="749113" y="215462"/>
            <a:ext cx="734433" cy="643232"/>
          </a:xfrm>
          <a:prstGeom prst="rect">
            <a:avLst/>
          </a:prstGeom>
        </p:spPr>
      </p:pic>
      <p:sp>
        <p:nvSpPr>
          <p:cNvPr id="890" name="textbox 890"/>
          <p:cNvSpPr/>
          <p:nvPr/>
        </p:nvSpPr>
        <p:spPr>
          <a:xfrm>
            <a:off x="5952693" y="6431381"/>
            <a:ext cx="292100" cy="171450"/>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4"/>
          <p:cNvSpPr/>
          <p:nvPr/>
        </p:nvSpPr>
        <p:spPr>
          <a:xfrm>
            <a:off x="4058983" y="2715882"/>
            <a:ext cx="4112259" cy="803909"/>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marL="12700" algn="l" rtl="0" eaLnBrk="0">
              <a:lnSpc>
                <a:spcPct val="96000"/>
              </a:lnSpc>
              <a:spcBef>
                <a:spcPts val="0"/>
              </a:spcBef>
            </a:pPr>
            <a:r>
              <a:rPr sz="5300" b="1" kern="0" spc="3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一、总体形象</a:t>
            </a:r>
            <a:endParaRPr sz="5300" dirty="0">
              <a:latin typeface="宋体" panose="02010600030101010101" pitchFamily="2" charset="-122"/>
              <a:ea typeface="宋体" panose="02010600030101010101" pitchFamily="2" charset="-122"/>
              <a:cs typeface="宋体" panose="02010600030101010101" pitchFamily="2" charset="-122"/>
            </a:endParaRPr>
          </a:p>
        </p:txBody>
      </p:sp>
      <p:sp>
        <p:nvSpPr>
          <p:cNvPr id="46" name="textbox 46"/>
          <p:cNvSpPr/>
          <p:nvPr/>
        </p:nvSpPr>
        <p:spPr>
          <a:xfrm>
            <a:off x="5995060" y="6430924"/>
            <a:ext cx="207009"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textbox 892"/>
          <p:cNvSpPr/>
          <p:nvPr/>
        </p:nvSpPr>
        <p:spPr>
          <a:xfrm>
            <a:off x="536297" y="1053451"/>
            <a:ext cx="3930015" cy="343407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3.4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危险品库</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32000"/>
              </a:lnSpc>
              <a:spcBef>
                <a:spcPts val="80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气瓶存储间用于现场氧</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气、丙烷、二</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氧化碳等气瓶存储。</a:t>
            </a:r>
            <a:endParaRPr sz="1500" dirty="0">
              <a:latin typeface="宋体" panose="02010600030101010101" pitchFamily="2" charset="-122"/>
              <a:ea typeface="宋体" panose="02010600030101010101" pitchFamily="2" charset="-122"/>
              <a:cs typeface="宋体" panose="02010600030101010101" pitchFamily="2" charset="-122"/>
            </a:endParaRPr>
          </a:p>
          <a:p>
            <a:pPr marL="292735" indent="-278765" algn="l" rtl="0" eaLnBrk="0">
              <a:lnSpc>
                <a:spcPct val="128000"/>
              </a:lnSpc>
              <a:spcBef>
                <a:spcPts val="995"/>
              </a:spcBef>
            </a:pPr>
            <a:r>
              <a:rPr sz="1500" kern="0" spc="4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存储间规格为</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6000</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2300</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建议直接从制作厂直接购买</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成品。</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29000"/>
              </a:lnSpc>
              <a:spcBef>
                <a:spcPts val="92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存储间顶部应设置防护棚，底部</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应设置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通风口，配备灭火器，设置禁火标识。</a:t>
            </a:r>
            <a:endParaRPr sz="1500" dirty="0">
              <a:latin typeface="宋体" panose="02010600030101010101" pitchFamily="2" charset="-122"/>
              <a:ea typeface="宋体" panose="02010600030101010101" pitchFamily="2" charset="-122"/>
              <a:cs typeface="宋体" panose="02010600030101010101" pitchFamily="2" charset="-122"/>
            </a:endParaRPr>
          </a:p>
          <a:p>
            <a:pPr marL="303530" indent="-289560" algn="l" rtl="0" eaLnBrk="0">
              <a:lnSpc>
                <a:spcPct val="127000"/>
              </a:lnSpc>
              <a:spcBef>
                <a:spcPts val="98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气瓶存储间摆放地附近</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10m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内不应存放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易燃易爆物品、不得进行动火作业。</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600" dirty="0">
              <a:latin typeface="Arial" panose="020B0604020202020204"/>
              <a:ea typeface="Arial" panose="020B0604020202020204"/>
              <a:cs typeface="Arial" panose="020B0604020202020204"/>
            </a:endParaRPr>
          </a:p>
          <a:p>
            <a:pPr marL="13970" algn="l" rtl="0" eaLnBrk="0">
              <a:lnSpc>
                <a:spcPts val="1975"/>
              </a:lnSpc>
              <a:spcBef>
                <a:spcPts val="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化学性质相忌的气瓶严禁混合存放</a:t>
            </a:r>
            <a:r>
              <a:rPr sz="14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p:txBody>
      </p:sp>
      <p:pic>
        <p:nvPicPr>
          <p:cNvPr id="894" name="picture 894"/>
          <p:cNvPicPr>
            <a:picLocks noChangeAspect="1"/>
          </p:cNvPicPr>
          <p:nvPr/>
        </p:nvPicPr>
        <p:blipFill>
          <a:blip r:embed="rId1"/>
          <a:stretch>
            <a:fillRect/>
          </a:stretch>
        </p:blipFill>
        <p:spPr>
          <a:xfrm rot="21600000">
            <a:off x="4990053" y="2222409"/>
            <a:ext cx="3602247" cy="2018964"/>
          </a:xfrm>
          <a:prstGeom prst="rect">
            <a:avLst/>
          </a:prstGeom>
        </p:spPr>
      </p:pic>
      <p:pic>
        <p:nvPicPr>
          <p:cNvPr id="896" name="picture 896"/>
          <p:cNvPicPr>
            <a:picLocks noChangeAspect="1"/>
          </p:cNvPicPr>
          <p:nvPr/>
        </p:nvPicPr>
        <p:blipFill>
          <a:blip r:embed="rId2"/>
          <a:stretch>
            <a:fillRect/>
          </a:stretch>
        </p:blipFill>
        <p:spPr>
          <a:xfrm rot="21600000">
            <a:off x="5189220" y="4849367"/>
            <a:ext cx="3788662" cy="1511808"/>
          </a:xfrm>
          <a:prstGeom prst="rect">
            <a:avLst/>
          </a:prstGeom>
        </p:spPr>
      </p:pic>
      <p:sp>
        <p:nvSpPr>
          <p:cNvPr id="898" name="textbox 89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900" name="picture 900"/>
          <p:cNvPicPr>
            <a:picLocks noChangeAspect="1"/>
          </p:cNvPicPr>
          <p:nvPr/>
        </p:nvPicPr>
        <p:blipFill>
          <a:blip r:embed="rId3"/>
          <a:stretch>
            <a:fillRect/>
          </a:stretch>
        </p:blipFill>
        <p:spPr>
          <a:xfrm rot="21600000">
            <a:off x="367237" y="918972"/>
            <a:ext cx="11504769" cy="61721"/>
          </a:xfrm>
          <a:prstGeom prst="rect">
            <a:avLst/>
          </a:prstGeom>
        </p:spPr>
      </p:pic>
      <p:pic>
        <p:nvPicPr>
          <p:cNvPr id="902" name="picture 902"/>
          <p:cNvPicPr>
            <a:picLocks noChangeAspect="1"/>
          </p:cNvPicPr>
          <p:nvPr/>
        </p:nvPicPr>
        <p:blipFill>
          <a:blip r:embed="rId4"/>
          <a:stretch>
            <a:fillRect/>
          </a:stretch>
        </p:blipFill>
        <p:spPr>
          <a:xfrm rot="21600000">
            <a:off x="749113" y="215462"/>
            <a:ext cx="734433" cy="643232"/>
          </a:xfrm>
          <a:prstGeom prst="rect">
            <a:avLst/>
          </a:prstGeom>
        </p:spPr>
      </p:pic>
      <p:pic>
        <p:nvPicPr>
          <p:cNvPr id="904" name="picture 904"/>
          <p:cNvPicPr>
            <a:picLocks noChangeAspect="1"/>
          </p:cNvPicPr>
          <p:nvPr/>
        </p:nvPicPr>
        <p:blipFill>
          <a:blip r:embed="rId5"/>
          <a:stretch>
            <a:fillRect/>
          </a:stretch>
        </p:blipFill>
        <p:spPr>
          <a:xfrm rot="21600000">
            <a:off x="5948171" y="3070859"/>
            <a:ext cx="338328" cy="160020"/>
          </a:xfrm>
          <a:prstGeom prst="rect">
            <a:avLst/>
          </a:prstGeom>
        </p:spPr>
      </p:pic>
      <p:sp>
        <p:nvSpPr>
          <p:cNvPr id="906" name="textbox 906"/>
          <p:cNvSpPr/>
          <p:nvPr/>
        </p:nvSpPr>
        <p:spPr>
          <a:xfrm>
            <a:off x="5303847" y="2829077"/>
            <a:ext cx="697230" cy="657859"/>
          </a:xfrm>
          <a:prstGeom prst="rect">
            <a:avLst/>
          </a:prstGeom>
          <a:noFill/>
          <a:ln w="0" cap="flat">
            <a:noFill/>
            <a:prstDash val="solid"/>
            <a:miter lim="0"/>
          </a:ln>
        </p:spPr>
        <p:txBody>
          <a:bodyPr vert="horz" wrap="square" lIns="0" tIns="0" rIns="0" bIns="0"/>
          <a:lstStyle/>
          <a:p>
            <a:pPr algn="l" rtl="0" eaLnBrk="0">
              <a:lnSpc>
                <a:spcPct val="101000"/>
              </a:lnSpc>
            </a:pPr>
            <a:endParaRPr sz="500" dirty="0">
              <a:latin typeface="Arial" panose="020B0604020202020204"/>
              <a:ea typeface="Arial" panose="020B0604020202020204"/>
              <a:cs typeface="Arial" panose="020B0604020202020204"/>
            </a:endParaRPr>
          </a:p>
          <a:p>
            <a:pPr marL="133350" algn="l" rtl="0" eaLnBrk="0">
              <a:lnSpc>
                <a:spcPts val="1330"/>
              </a:lnSpc>
              <a:spcBef>
                <a:spcPts val="0"/>
              </a:spcBef>
              <a:tabLst>
                <a:tab pos="300990" algn="l"/>
              </a:tabLst>
            </a:pPr>
            <a:r>
              <a:rPr sz="2200" kern="0" spc="0" dirty="0">
                <a:solidFill>
                  <a:srgbClr val="444444">
                    <a:alpha val="100000"/>
                  </a:srgbClr>
                </a:solidFill>
                <a:latin typeface="Arial" panose="020B0604020202020204"/>
                <a:ea typeface="Arial" panose="020B0604020202020204"/>
                <a:cs typeface="Arial" panose="020B0604020202020204"/>
              </a:rPr>
              <a:t>	</a:t>
            </a:r>
            <a:r>
              <a:rPr sz="2200" kern="0" spc="400" dirty="0">
                <a:solidFill>
                  <a:srgbClr val="444444">
                    <a:alpha val="100000"/>
                  </a:srgbClr>
                </a:solidFill>
                <a:latin typeface="Arial" panose="020B0604020202020204"/>
                <a:ea typeface="Arial" panose="020B0604020202020204"/>
                <a:cs typeface="Arial" panose="020B0604020202020204"/>
              </a:rPr>
              <a:t>--</a:t>
            </a:r>
            <a:endParaRPr sz="2200" dirty="0">
              <a:latin typeface="Arial" panose="020B0604020202020204"/>
              <a:ea typeface="Arial" panose="020B0604020202020204"/>
              <a:cs typeface="Arial" panose="020B0604020202020204"/>
            </a:endParaRPr>
          </a:p>
          <a:p>
            <a:pPr marL="345440" algn="l" rtl="0" eaLnBrk="0">
              <a:lnSpc>
                <a:spcPts val="1120"/>
              </a:lnSpc>
              <a:spcBef>
                <a:spcPts val="740"/>
              </a:spcBef>
              <a:tabLst>
                <a:tab pos="683260" algn="l"/>
              </a:tabLst>
            </a:pPr>
            <a:r>
              <a:rPr sz="900" strike="sngStrike" kern="0" spc="1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通风</a:t>
            </a:r>
            <a:r>
              <a:rPr sz="900" strike="sngStrike"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endParaRPr sz="900" dirty="0">
              <a:latin typeface="宋体" panose="02010600030101010101" pitchFamily="2" charset="-122"/>
              <a:ea typeface="宋体" panose="02010600030101010101" pitchFamily="2" charset="-122"/>
              <a:cs typeface="宋体" panose="02010600030101010101" pitchFamily="2" charset="-122"/>
            </a:endParaRPr>
          </a:p>
          <a:p>
            <a:pPr marL="364490" algn="l" rtl="0" eaLnBrk="0">
              <a:lnSpc>
                <a:spcPts val="1200"/>
              </a:lnSpc>
              <a:spcBef>
                <a:spcPts val="80"/>
              </a:spcBef>
            </a:pP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口</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08" name="textbox 908"/>
          <p:cNvSpPr/>
          <p:nvPr/>
        </p:nvSpPr>
        <p:spPr>
          <a:xfrm>
            <a:off x="5303847" y="2981502"/>
            <a:ext cx="146685" cy="16827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20"/>
              </a:lnSpc>
            </a:pPr>
            <a:r>
              <a:rPr sz="900" kern="0" spc="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木</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10" name="textbox 910"/>
          <p:cNvSpPr/>
          <p:nvPr/>
        </p:nvSpPr>
        <p:spPr>
          <a:xfrm>
            <a:off x="5304353" y="2829077"/>
            <a:ext cx="146050" cy="1727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55"/>
              </a:lnSpc>
            </a:pPr>
            <a:r>
              <a:rPr sz="900" kern="0" spc="3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垫</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12" name="path 912"/>
          <p:cNvSpPr/>
          <p:nvPr/>
        </p:nvSpPr>
        <p:spPr>
          <a:xfrm>
            <a:off x="8248929" y="2643899"/>
            <a:ext cx="436854" cy="296633"/>
          </a:xfrm>
          <a:custGeom>
            <a:avLst/>
            <a:gdLst/>
            <a:ahLst/>
            <a:cxnLst/>
            <a:rect l="0" t="0" r="0" b="0"/>
            <a:pathLst>
              <a:path w="687" h="467">
                <a:moveTo>
                  <a:pt x="687" y="461"/>
                </a:moveTo>
                <a:lnTo>
                  <a:pt x="687" y="457"/>
                </a:lnTo>
                <a:lnTo>
                  <a:pt x="487" y="457"/>
                </a:lnTo>
                <a:lnTo>
                  <a:pt x="487" y="461"/>
                </a:lnTo>
                <a:lnTo>
                  <a:pt x="247" y="461"/>
                </a:lnTo>
                <a:lnTo>
                  <a:pt x="247" y="462"/>
                </a:lnTo>
                <a:lnTo>
                  <a:pt x="247" y="461"/>
                </a:lnTo>
                <a:lnTo>
                  <a:pt x="55" y="61"/>
                </a:lnTo>
                <a:lnTo>
                  <a:pt x="73" y="58"/>
                </a:lnTo>
                <a:lnTo>
                  <a:pt x="53" y="58"/>
                </a:lnTo>
                <a:lnTo>
                  <a:pt x="54" y="60"/>
                </a:lnTo>
                <a:lnTo>
                  <a:pt x="53" y="58"/>
                </a:lnTo>
                <a:lnTo>
                  <a:pt x="73" y="58"/>
                </a:lnTo>
                <a:lnTo>
                  <a:pt x="101" y="53"/>
                </a:lnTo>
                <a:lnTo>
                  <a:pt x="20" y="0"/>
                </a:lnTo>
                <a:lnTo>
                  <a:pt x="0" y="72"/>
                </a:lnTo>
                <a:lnTo>
                  <a:pt x="46" y="63"/>
                </a:lnTo>
                <a:lnTo>
                  <a:pt x="238" y="464"/>
                </a:lnTo>
                <a:lnTo>
                  <a:pt x="239" y="467"/>
                </a:lnTo>
                <a:lnTo>
                  <a:pt x="243" y="467"/>
                </a:lnTo>
                <a:lnTo>
                  <a:pt x="245" y="465"/>
                </a:lnTo>
                <a:lnTo>
                  <a:pt x="245" y="467"/>
                </a:lnTo>
                <a:lnTo>
                  <a:pt x="487" y="467"/>
                </a:lnTo>
                <a:lnTo>
                  <a:pt x="487" y="463"/>
                </a:lnTo>
                <a:lnTo>
                  <a:pt x="687" y="463"/>
                </a:lnTo>
                <a:lnTo>
                  <a:pt x="687" y="461"/>
                </a:lnTo>
              </a:path>
            </a:pathLst>
          </a:custGeom>
          <a:solidFill>
            <a:srgbClr val="231F20">
              <a:alpha val="100000"/>
            </a:srgbClr>
          </a:solidFill>
          <a:ln w="0" cap="flat">
            <a:noFill/>
            <a:prstDash val="solid"/>
            <a:miter lim="0"/>
          </a:ln>
        </p:spPr>
        <p:txBody>
          <a:bodyPr rtlCol="0"/>
          <a:lstStyle/>
          <a:p>
            <a:pPr algn="ctr"/>
            <a:endParaRPr lang="zh-CN" altLang="en-US"/>
          </a:p>
        </p:txBody>
      </p:sp>
      <p:pic>
        <p:nvPicPr>
          <p:cNvPr id="914" name="picture 914"/>
          <p:cNvPicPr>
            <a:picLocks noChangeAspect="1"/>
          </p:cNvPicPr>
          <p:nvPr/>
        </p:nvPicPr>
        <p:blipFill>
          <a:blip r:embed="rId6"/>
          <a:stretch>
            <a:fillRect/>
          </a:stretch>
        </p:blipFill>
        <p:spPr>
          <a:xfrm rot="21600000">
            <a:off x="8519159" y="2526792"/>
            <a:ext cx="370331" cy="85344"/>
          </a:xfrm>
          <a:prstGeom prst="rect">
            <a:avLst/>
          </a:prstGeom>
        </p:spPr>
      </p:pic>
      <p:sp>
        <p:nvSpPr>
          <p:cNvPr id="916" name="textbox 916"/>
          <p:cNvSpPr/>
          <p:nvPr/>
        </p:nvSpPr>
        <p:spPr>
          <a:xfrm>
            <a:off x="8416608" y="2540063"/>
            <a:ext cx="493394" cy="620394"/>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229870" algn="l" rtl="0" eaLnBrk="0">
              <a:lnSpc>
                <a:spcPct val="107000"/>
              </a:lnSpc>
            </a:pPr>
            <a:r>
              <a:rPr sz="900" strike="sngStrike" kern="0" spc="7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标识</a:t>
            </a: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牌</a:t>
            </a:r>
            <a:endParaRPr sz="900" dirty="0">
              <a:latin typeface="宋体" panose="02010600030101010101" pitchFamily="2" charset="-122"/>
              <a:ea typeface="宋体" panose="02010600030101010101" pitchFamily="2" charset="-122"/>
              <a:cs typeface="宋体" panose="02010600030101010101" pitchFamily="2" charset="-122"/>
            </a:endParaRPr>
          </a:p>
          <a:p>
            <a:pPr marL="14605" algn="l" rtl="0" eaLnBrk="0">
              <a:lnSpc>
                <a:spcPct val="92000"/>
              </a:lnSpc>
              <a:spcBef>
                <a:spcPts val="170"/>
              </a:spcBef>
            </a:pPr>
            <a:r>
              <a:rPr sz="900" kern="0" spc="10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灭火</a:t>
            </a:r>
            <a:endParaRPr sz="9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200"/>
              </a:lnSpc>
            </a:pPr>
            <a:r>
              <a:rPr sz="900" kern="0" spc="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器</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18" name="textbox 918"/>
          <p:cNvSpPr/>
          <p:nvPr/>
        </p:nvSpPr>
        <p:spPr>
          <a:xfrm>
            <a:off x="6393014" y="1949449"/>
            <a:ext cx="654684" cy="320675"/>
          </a:xfrm>
          <a:prstGeom prst="rect">
            <a:avLst/>
          </a:prstGeom>
          <a:noFill/>
          <a:ln w="0" cap="flat">
            <a:noFill/>
            <a:prstDash val="solid"/>
            <a:miter lim="0"/>
          </a:ln>
        </p:spPr>
        <p:txBody>
          <a:bodyPr vert="horz" wrap="square" lIns="0" tIns="0" rIns="0" bIns="0"/>
          <a:lstStyle/>
          <a:p>
            <a:pPr algn="l" rtl="0" eaLnBrk="0">
              <a:lnSpc>
                <a:spcPct val="75000"/>
              </a:lnSpc>
            </a:pPr>
            <a:endParaRPr sz="100" dirty="0">
              <a:latin typeface="Arial" panose="020B0604020202020204"/>
              <a:ea typeface="Arial" panose="020B0604020202020204"/>
              <a:cs typeface="Arial" panose="020B0604020202020204"/>
            </a:endParaRPr>
          </a:p>
          <a:p>
            <a:pPr marL="60960" indent="-48895" algn="l" rtl="0" eaLnBrk="0">
              <a:lnSpc>
                <a:spcPct val="108000"/>
              </a:lnSpc>
              <a:tabLst>
                <a:tab pos="68580" algn="l"/>
                <a:tab pos="476250" algn="l"/>
              </a:tabLst>
            </a:pPr>
            <a:r>
              <a:rPr sz="900" strike="sngStrike"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strike="sngStrike"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strike="sngStrike" kern="0" spc="8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防护</a:t>
            </a:r>
            <a:r>
              <a:rPr sz="900" strike="sngStrike"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5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棚</a:t>
            </a:r>
            <a:endParaRPr sz="900" dirty="0">
              <a:latin typeface="宋体" panose="02010600030101010101" pitchFamily="2" charset="-122"/>
              <a:ea typeface="宋体" panose="02010600030101010101" pitchFamily="2" charset="-122"/>
              <a:cs typeface="宋体" panose="02010600030101010101" pitchFamily="2" charset="-122"/>
            </a:endParaRPr>
          </a:p>
        </p:txBody>
      </p:sp>
      <p:pic>
        <p:nvPicPr>
          <p:cNvPr id="920" name="picture 920"/>
          <p:cNvPicPr>
            <a:picLocks noChangeAspect="1"/>
          </p:cNvPicPr>
          <p:nvPr/>
        </p:nvPicPr>
        <p:blipFill>
          <a:blip r:embed="rId7"/>
          <a:stretch>
            <a:fillRect/>
          </a:stretch>
        </p:blipFill>
        <p:spPr>
          <a:xfrm rot="21600000">
            <a:off x="6867651" y="2028444"/>
            <a:ext cx="164592" cy="117347"/>
          </a:xfrm>
          <a:prstGeom prst="rect">
            <a:avLst/>
          </a:prstGeom>
        </p:spPr>
      </p:pic>
      <p:grpSp>
        <p:nvGrpSpPr>
          <p:cNvPr id="2" name="group 2"/>
          <p:cNvGrpSpPr/>
          <p:nvPr/>
        </p:nvGrpSpPr>
        <p:grpSpPr>
          <a:xfrm rot="21600000">
            <a:off x="8495449" y="3623462"/>
            <a:ext cx="359282" cy="476389"/>
            <a:chOff x="0" y="0"/>
            <a:chExt cx="359282" cy="476389"/>
          </a:xfrm>
        </p:grpSpPr>
        <p:sp>
          <p:nvSpPr>
            <p:cNvPr id="922" name="path 922"/>
            <p:cNvSpPr/>
            <p:nvPr/>
          </p:nvSpPr>
          <p:spPr>
            <a:xfrm>
              <a:off x="0" y="0"/>
              <a:ext cx="359282" cy="476389"/>
            </a:xfrm>
            <a:custGeom>
              <a:avLst/>
              <a:gdLst/>
              <a:ahLst/>
              <a:cxnLst/>
              <a:rect l="0" t="0" r="0" b="0"/>
              <a:pathLst>
                <a:path w="565" h="750">
                  <a:moveTo>
                    <a:pt x="565" y="5"/>
                  </a:moveTo>
                  <a:lnTo>
                    <a:pt x="562" y="5"/>
                  </a:lnTo>
                  <a:lnTo>
                    <a:pt x="562" y="0"/>
                  </a:lnTo>
                  <a:lnTo>
                    <a:pt x="558" y="1"/>
                  </a:lnTo>
                  <a:lnTo>
                    <a:pt x="43" y="689"/>
                  </a:lnTo>
                  <a:lnTo>
                    <a:pt x="0" y="677"/>
                  </a:lnTo>
                  <a:lnTo>
                    <a:pt x="3" y="750"/>
                  </a:lnTo>
                  <a:lnTo>
                    <a:pt x="95" y="704"/>
                  </a:lnTo>
                  <a:lnTo>
                    <a:pt x="63" y="695"/>
                  </a:lnTo>
                  <a:lnTo>
                    <a:pt x="52" y="692"/>
                  </a:lnTo>
                  <a:lnTo>
                    <a:pt x="565" y="5"/>
                  </a:lnTo>
                </a:path>
              </a:pathLst>
            </a:custGeom>
            <a:solidFill>
              <a:srgbClr val="231F20">
                <a:alpha val="100000"/>
              </a:srgbClr>
            </a:solidFill>
            <a:ln w="0" cap="flat">
              <a:noFill/>
              <a:prstDash val="solid"/>
              <a:miter lim="0"/>
            </a:ln>
          </p:spPr>
          <p:txBody>
            <a:bodyPr rtlCol="0"/>
            <a:lstStyle/>
            <a:p>
              <a:pPr algn="ctr"/>
              <a:endParaRPr lang="zh-CN" altLang="en-US"/>
            </a:p>
          </p:txBody>
        </p:sp>
        <p:sp>
          <p:nvSpPr>
            <p:cNvPr id="924" name="textbox 924"/>
            <p:cNvSpPr/>
            <p:nvPr/>
          </p:nvSpPr>
          <p:spPr>
            <a:xfrm>
              <a:off x="-12700" y="-12700"/>
              <a:ext cx="384809" cy="521334"/>
            </a:xfrm>
            <a:prstGeom prst="rect">
              <a:avLst/>
            </a:prstGeom>
            <a:noFill/>
            <a:ln w="0" cap="flat">
              <a:noFill/>
              <a:prstDash val="solid"/>
              <a:miter lim="0"/>
            </a:ln>
          </p:spPr>
          <p:txBody>
            <a:bodyPr vert="horz" wrap="square" lIns="0" tIns="0" rIns="0" bIns="0"/>
            <a:lstStyle/>
            <a:p>
              <a:pPr algn="l" rtl="0" eaLnBrk="0">
                <a:lnSpc>
                  <a:spcPct val="100000"/>
                </a:lnSpc>
              </a:pPr>
              <a:endParaRPr sz="600" dirty="0">
                <a:latin typeface="Arial" panose="020B0604020202020204"/>
                <a:ea typeface="Arial" panose="020B0604020202020204"/>
                <a:cs typeface="Arial" panose="020B0604020202020204"/>
              </a:endParaRPr>
            </a:p>
            <a:p>
              <a:pPr marL="170180" algn="l" rtl="0" eaLnBrk="0">
                <a:lnSpc>
                  <a:spcPts val="1145"/>
                </a:lnSpc>
              </a:pP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区</a:t>
              </a:r>
              <a:endParaRPr sz="900" dirty="0">
                <a:latin typeface="宋体" panose="02010600030101010101" pitchFamily="2" charset="-122"/>
                <a:ea typeface="宋体" panose="02010600030101010101" pitchFamily="2" charset="-122"/>
                <a:cs typeface="宋体" panose="02010600030101010101" pitchFamily="2" charset="-122"/>
              </a:endParaRPr>
            </a:p>
          </p:txBody>
        </p:sp>
      </p:grpSp>
      <p:sp>
        <p:nvSpPr>
          <p:cNvPr id="926" name="textbox 926"/>
          <p:cNvSpPr/>
          <p:nvPr/>
        </p:nvSpPr>
        <p:spPr>
          <a:xfrm>
            <a:off x="6875333" y="3317252"/>
            <a:ext cx="1078230"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2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气瓶储存间外部</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928" name="textbox 928"/>
          <p:cNvSpPr/>
          <p:nvPr/>
        </p:nvSpPr>
        <p:spPr>
          <a:xfrm>
            <a:off x="7135062" y="4681131"/>
            <a:ext cx="1078230"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kern="0" spc="-2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气瓶储存间内部</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930" name="path 930"/>
          <p:cNvSpPr/>
          <p:nvPr/>
        </p:nvSpPr>
        <p:spPr>
          <a:xfrm>
            <a:off x="6349745" y="4004792"/>
            <a:ext cx="61404" cy="46444"/>
          </a:xfrm>
          <a:custGeom>
            <a:avLst/>
            <a:gdLst/>
            <a:ahLst/>
            <a:cxnLst/>
            <a:rect l="0" t="0" r="0" b="0"/>
            <a:pathLst>
              <a:path w="96" h="73">
                <a:moveTo>
                  <a:pt x="63" y="19"/>
                </a:moveTo>
                <a:lnTo>
                  <a:pt x="54" y="16"/>
                </a:lnTo>
                <a:lnTo>
                  <a:pt x="51" y="19"/>
                </a:lnTo>
                <a:lnTo>
                  <a:pt x="63" y="19"/>
                </a:lnTo>
              </a:path>
              <a:path w="96" h="73">
                <a:moveTo>
                  <a:pt x="96" y="30"/>
                </a:moveTo>
                <a:lnTo>
                  <a:pt x="63" y="19"/>
                </a:lnTo>
                <a:lnTo>
                  <a:pt x="51" y="19"/>
                </a:lnTo>
                <a:lnTo>
                  <a:pt x="43" y="17"/>
                </a:lnTo>
                <a:lnTo>
                  <a:pt x="51" y="19"/>
                </a:lnTo>
                <a:lnTo>
                  <a:pt x="54" y="16"/>
                </a:lnTo>
                <a:lnTo>
                  <a:pt x="45" y="14"/>
                </a:lnTo>
                <a:lnTo>
                  <a:pt x="3" y="0"/>
                </a:lnTo>
                <a:lnTo>
                  <a:pt x="0" y="73"/>
                </a:lnTo>
                <a:lnTo>
                  <a:pt x="96" y="30"/>
                </a:lnTo>
              </a:path>
            </a:pathLst>
          </a:custGeom>
          <a:solidFill>
            <a:srgbClr val="231F20">
              <a:alpha val="100000"/>
            </a:srgbClr>
          </a:solidFill>
          <a:ln w="0" cap="flat">
            <a:noFill/>
            <a:prstDash val="solid"/>
            <a:miter lim="0"/>
          </a:ln>
        </p:spPr>
        <p:txBody>
          <a:bodyPr rtlCol="0"/>
          <a:lstStyle/>
          <a:p>
            <a:pPr algn="ctr"/>
            <a:endParaRPr lang="zh-CN" altLang="en-US"/>
          </a:p>
        </p:txBody>
      </p:sp>
      <p:sp>
        <p:nvSpPr>
          <p:cNvPr id="932" name="path 932"/>
          <p:cNvSpPr/>
          <p:nvPr/>
        </p:nvSpPr>
        <p:spPr>
          <a:xfrm>
            <a:off x="6378867" y="3599688"/>
            <a:ext cx="363664" cy="415835"/>
          </a:xfrm>
          <a:custGeom>
            <a:avLst/>
            <a:gdLst/>
            <a:ahLst/>
            <a:cxnLst/>
            <a:rect l="0" t="0" r="0" b="0"/>
            <a:pathLst>
              <a:path w="572" h="654">
                <a:moveTo>
                  <a:pt x="572" y="5"/>
                </a:moveTo>
                <a:lnTo>
                  <a:pt x="569" y="5"/>
                </a:lnTo>
                <a:lnTo>
                  <a:pt x="569" y="0"/>
                </a:lnTo>
                <a:lnTo>
                  <a:pt x="565" y="1"/>
                </a:lnTo>
                <a:lnTo>
                  <a:pt x="0" y="652"/>
                </a:lnTo>
                <a:lnTo>
                  <a:pt x="8" y="654"/>
                </a:lnTo>
                <a:lnTo>
                  <a:pt x="572" y="5"/>
                </a:lnTo>
              </a:path>
            </a:pathLst>
          </a:custGeom>
          <a:solidFill>
            <a:srgbClr val="231F20">
              <a:alpha val="100000"/>
            </a:srgbClr>
          </a:solidFill>
          <a:ln w="0" cap="flat">
            <a:noFill/>
            <a:prstDash val="solid"/>
            <a:miter lim="0"/>
          </a:ln>
        </p:spPr>
        <p:txBody>
          <a:bodyPr rtlCol="0"/>
          <a:lstStyle/>
          <a:p>
            <a:pPr algn="ctr"/>
            <a:endParaRPr lang="zh-CN" altLang="en-US"/>
          </a:p>
        </p:txBody>
      </p:sp>
      <p:sp>
        <p:nvSpPr>
          <p:cNvPr id="934" name="textbox 934"/>
          <p:cNvSpPr/>
          <p:nvPr/>
        </p:nvSpPr>
        <p:spPr>
          <a:xfrm>
            <a:off x="7385277" y="2046604"/>
            <a:ext cx="284479" cy="322579"/>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25400" indent="-13335" algn="l" rtl="0" eaLnBrk="0">
              <a:lnSpc>
                <a:spcPct val="108000"/>
              </a:lnSpc>
            </a:pPr>
            <a:r>
              <a:rPr sz="900" strike="sngStrike" kern="0" spc="1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开关</a:t>
            </a:r>
            <a:r>
              <a:rPr sz="900" kern="0" spc="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门</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36" name="textbox 936"/>
          <p:cNvSpPr/>
          <p:nvPr/>
        </p:nvSpPr>
        <p:spPr>
          <a:xfrm>
            <a:off x="8837762" y="1895575"/>
            <a:ext cx="275590" cy="321309"/>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indent="14605" algn="l" rtl="0" eaLnBrk="0">
              <a:lnSpc>
                <a:spcPct val="108000"/>
              </a:lnSpc>
            </a:pPr>
            <a:r>
              <a:rPr sz="900" strike="sngStrike" kern="0" spc="2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吊运</a:t>
            </a: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 </a:t>
            </a:r>
            <a:r>
              <a:rPr sz="900" kern="0" spc="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孔</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38" name="textbox 938"/>
          <p:cNvSpPr/>
          <p:nvPr/>
        </p:nvSpPr>
        <p:spPr>
          <a:xfrm>
            <a:off x="6634315" y="3588536"/>
            <a:ext cx="560705" cy="16763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20"/>
              </a:lnSpc>
            </a:pPr>
            <a:r>
              <a:rPr sz="900" strike="sngStrike" kern="0" spc="15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满瓶存储</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40" name="textbox 940"/>
          <p:cNvSpPr/>
          <p:nvPr/>
        </p:nvSpPr>
        <p:spPr>
          <a:xfrm>
            <a:off x="8634926" y="3537152"/>
            <a:ext cx="556894" cy="16763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20"/>
              </a:lnSpc>
            </a:pPr>
            <a:r>
              <a:rPr sz="900" kern="0" spc="1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空瓶</a:t>
            </a:r>
            <a:r>
              <a:rPr sz="900" strike="sngStrike" kern="0" spc="1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存储</a:t>
            </a:r>
            <a:endParaRPr sz="900" dirty="0">
              <a:latin typeface="宋体" panose="02010600030101010101" pitchFamily="2" charset="-122"/>
              <a:ea typeface="宋体" panose="02010600030101010101" pitchFamily="2" charset="-122"/>
              <a:cs typeface="宋体" panose="02010600030101010101" pitchFamily="2" charset="-122"/>
            </a:endParaRPr>
          </a:p>
        </p:txBody>
      </p:sp>
      <p:pic>
        <p:nvPicPr>
          <p:cNvPr id="942" name="picture 942"/>
          <p:cNvPicPr>
            <a:picLocks noChangeAspect="1"/>
          </p:cNvPicPr>
          <p:nvPr/>
        </p:nvPicPr>
        <p:blipFill>
          <a:blip r:embed="rId8"/>
          <a:stretch>
            <a:fillRect/>
          </a:stretch>
        </p:blipFill>
        <p:spPr>
          <a:xfrm rot="21600000">
            <a:off x="8641080" y="1964436"/>
            <a:ext cx="219456" cy="269747"/>
          </a:xfrm>
          <a:prstGeom prst="rect">
            <a:avLst/>
          </a:prstGeom>
        </p:spPr>
      </p:pic>
      <p:sp>
        <p:nvSpPr>
          <p:cNvPr id="944" name="path 944"/>
          <p:cNvSpPr/>
          <p:nvPr/>
        </p:nvSpPr>
        <p:spPr>
          <a:xfrm>
            <a:off x="7710271" y="2126983"/>
            <a:ext cx="140499" cy="394347"/>
          </a:xfrm>
          <a:custGeom>
            <a:avLst/>
            <a:gdLst/>
            <a:ahLst/>
            <a:cxnLst/>
            <a:rect l="0" t="0" r="0" b="0"/>
            <a:pathLst>
              <a:path w="221" h="621">
                <a:moveTo>
                  <a:pt x="221" y="550"/>
                </a:moveTo>
                <a:lnTo>
                  <a:pt x="174" y="556"/>
                </a:lnTo>
                <a:lnTo>
                  <a:pt x="8" y="2"/>
                </a:lnTo>
                <a:lnTo>
                  <a:pt x="4" y="0"/>
                </a:lnTo>
                <a:lnTo>
                  <a:pt x="4" y="5"/>
                </a:lnTo>
                <a:lnTo>
                  <a:pt x="0" y="5"/>
                </a:lnTo>
                <a:lnTo>
                  <a:pt x="164" y="557"/>
                </a:lnTo>
                <a:lnTo>
                  <a:pt x="117" y="562"/>
                </a:lnTo>
                <a:lnTo>
                  <a:pt x="188" y="621"/>
                </a:lnTo>
                <a:lnTo>
                  <a:pt x="216" y="560"/>
                </a:lnTo>
                <a:lnTo>
                  <a:pt x="221" y="550"/>
                </a:lnTo>
              </a:path>
            </a:pathLst>
          </a:custGeom>
          <a:solidFill>
            <a:srgbClr val="231F20">
              <a:alpha val="100000"/>
            </a:srgbClr>
          </a:solidFill>
          <a:ln w="0" cap="flat">
            <a:noFill/>
            <a:prstDash val="solid"/>
            <a:miter lim="0"/>
          </a:ln>
        </p:spPr>
        <p:txBody>
          <a:bodyPr rtlCol="0"/>
          <a:lstStyle/>
          <a:p>
            <a:pPr algn="ctr"/>
            <a:endParaRPr lang="zh-CN" altLang="en-US"/>
          </a:p>
        </p:txBody>
      </p:sp>
      <p:sp>
        <p:nvSpPr>
          <p:cNvPr id="946" name="textbox 946"/>
          <p:cNvSpPr/>
          <p:nvPr/>
        </p:nvSpPr>
        <p:spPr>
          <a:xfrm>
            <a:off x="5952693" y="6432905"/>
            <a:ext cx="292100" cy="169545"/>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-55-</a:t>
            </a:r>
            <a:endParaRPr sz="1200" dirty="0">
              <a:latin typeface="Arial" panose="020B0604020202020204"/>
              <a:ea typeface="Arial" panose="020B0604020202020204"/>
              <a:cs typeface="Arial" panose="020B0604020202020204"/>
            </a:endParaRPr>
          </a:p>
        </p:txBody>
      </p:sp>
      <p:sp>
        <p:nvSpPr>
          <p:cNvPr id="948" name="textbox 948"/>
          <p:cNvSpPr/>
          <p:nvPr/>
        </p:nvSpPr>
        <p:spPr>
          <a:xfrm>
            <a:off x="6643666" y="3740936"/>
            <a:ext cx="137795" cy="17081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145"/>
              </a:lnSpc>
            </a:pPr>
            <a:r>
              <a:rPr sz="900" kern="0" spc="-1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区</a:t>
            </a:r>
            <a:endParaRPr sz="900" dirty="0">
              <a:latin typeface="宋体" panose="02010600030101010101" pitchFamily="2" charset="-122"/>
              <a:ea typeface="宋体" panose="02010600030101010101" pitchFamily="2" charset="-122"/>
              <a:cs typeface="宋体" panose="02010600030101010101" pitchFamily="2" charset="-122"/>
            </a:endParaRPr>
          </a:p>
        </p:txBody>
      </p:sp>
      <p:sp>
        <p:nvSpPr>
          <p:cNvPr id="950" name="path 950"/>
          <p:cNvSpPr/>
          <p:nvPr/>
        </p:nvSpPr>
        <p:spPr>
          <a:xfrm>
            <a:off x="8474761" y="2498445"/>
            <a:ext cx="70546" cy="44462"/>
          </a:xfrm>
          <a:custGeom>
            <a:avLst/>
            <a:gdLst/>
            <a:ahLst/>
            <a:cxnLst/>
            <a:rect l="0" t="0" r="0" b="0"/>
            <a:pathLst>
              <a:path w="111" h="70">
                <a:moveTo>
                  <a:pt x="111" y="25"/>
                </a:moveTo>
                <a:lnTo>
                  <a:pt x="0" y="0"/>
                </a:lnTo>
                <a:lnTo>
                  <a:pt x="34" y="70"/>
                </a:lnTo>
                <a:lnTo>
                  <a:pt x="69" y="49"/>
                </a:lnTo>
                <a:lnTo>
                  <a:pt x="65" y="47"/>
                </a:lnTo>
                <a:lnTo>
                  <a:pt x="69" y="49"/>
                </a:lnTo>
                <a:lnTo>
                  <a:pt x="76" y="45"/>
                </a:lnTo>
                <a:lnTo>
                  <a:pt x="80" y="42"/>
                </a:lnTo>
                <a:lnTo>
                  <a:pt x="111" y="25"/>
                </a:lnTo>
              </a:path>
            </a:pathLst>
          </a:custGeom>
          <a:solidFill>
            <a:srgbClr val="231F20">
              <a:alpha val="100000"/>
            </a:srgbClr>
          </a:solidFill>
          <a:ln w="0" cap="flat">
            <a:noFill/>
            <a:prstDash val="solid"/>
            <a:miter lim="0"/>
          </a:ln>
        </p:spPr>
        <p:txBody>
          <a:bodyPr rtlCol="0"/>
          <a:lstStyle/>
          <a:p>
            <a:pPr algn="ctr"/>
            <a:endParaRPr lang="zh-CN" altLang="en-US"/>
          </a:p>
        </p:txBody>
      </p:sp>
      <p:sp>
        <p:nvSpPr>
          <p:cNvPr id="952" name="path 952"/>
          <p:cNvSpPr/>
          <p:nvPr/>
        </p:nvSpPr>
        <p:spPr>
          <a:xfrm>
            <a:off x="5266830" y="2906204"/>
            <a:ext cx="339483" cy="3974"/>
          </a:xfrm>
          <a:custGeom>
            <a:avLst/>
            <a:gdLst/>
            <a:ahLst/>
            <a:cxnLst/>
            <a:rect l="0" t="0" r="0" b="0"/>
            <a:pathLst>
              <a:path w="534" h="6">
                <a:moveTo>
                  <a:pt x="534" y="0"/>
                </a:moveTo>
                <a:lnTo>
                  <a:pt x="0" y="0"/>
                </a:lnTo>
                <a:lnTo>
                  <a:pt x="0" y="5"/>
                </a:lnTo>
                <a:lnTo>
                  <a:pt x="533" y="6"/>
                </a:lnTo>
                <a:lnTo>
                  <a:pt x="531" y="5"/>
                </a:lnTo>
                <a:lnTo>
                  <a:pt x="534" y="0"/>
                </a:lnTo>
              </a:path>
            </a:pathLst>
          </a:custGeom>
          <a:solidFill>
            <a:srgbClr val="231F20">
              <a:alpha val="100000"/>
            </a:srgbClr>
          </a:solidFill>
          <a:ln w="0" cap="flat">
            <a:noFill/>
            <a:prstDash val="solid"/>
            <a:miter lim="0"/>
          </a:ln>
        </p:spPr>
        <p:txBody>
          <a:bodyPr rtlCol="0"/>
          <a:lstStyle/>
          <a:p>
            <a:pPr algn="ct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 name="textbox 954"/>
          <p:cNvSpPr/>
          <p:nvPr/>
        </p:nvSpPr>
        <p:spPr>
          <a:xfrm>
            <a:off x="374579" y="1053451"/>
            <a:ext cx="4260850" cy="494601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2159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3.5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施工升降机</a:t>
            </a:r>
            <a:endParaRPr sz="1500" dirty="0">
              <a:latin typeface="宋体" panose="02010600030101010101" pitchFamily="2" charset="-122"/>
              <a:ea typeface="宋体" panose="02010600030101010101" pitchFamily="2" charset="-122"/>
              <a:cs typeface="宋体" panose="02010600030101010101" pitchFamily="2" charset="-122"/>
            </a:endParaRPr>
          </a:p>
          <a:p>
            <a:pPr marL="22860" algn="l" rtl="0" eaLnBrk="0">
              <a:lnSpc>
                <a:spcPts val="1970"/>
              </a:lnSpc>
              <a:spcBef>
                <a:spcPts val="85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施工升降机楼层转料平台防护门。</a:t>
            </a:r>
            <a:endParaRPr sz="1500" dirty="0">
              <a:latin typeface="宋体" panose="02010600030101010101" pitchFamily="2" charset="-122"/>
              <a:ea typeface="宋体" panose="02010600030101010101" pitchFamily="2" charset="-122"/>
              <a:cs typeface="宋体" panose="02010600030101010101" pitchFamily="2" charset="-122"/>
            </a:endParaRPr>
          </a:p>
          <a:p>
            <a:pPr marL="13970" indent="-635" algn="l" rtl="0" eaLnBrk="0">
              <a:lnSpc>
                <a:spcPct val="131000"/>
              </a:lnSpc>
              <a:spcBef>
                <a:spcPts val="81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①定型化防护门在车间制作，各</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种材质规格见图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注。</a:t>
            </a:r>
            <a:endParaRPr sz="1500" dirty="0">
              <a:latin typeface="宋体" panose="02010600030101010101" pitchFamily="2" charset="-122"/>
              <a:ea typeface="宋体" panose="02010600030101010101" pitchFamily="2" charset="-122"/>
              <a:cs typeface="宋体" panose="02010600030101010101" pitchFamily="2" charset="-122"/>
            </a:endParaRPr>
          </a:p>
          <a:p>
            <a:pPr marL="13970" indent="-1270" algn="l" rtl="0" eaLnBrk="0">
              <a:lnSpc>
                <a:spcPct val="129000"/>
              </a:lnSpc>
              <a:spcBef>
                <a:spcPts val="108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②现场安装时</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采用焊接将门柱与施工升降机楼</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层出入口防护进行连接。</a:t>
            </a:r>
            <a:endParaRPr sz="1500" dirty="0">
              <a:latin typeface="宋体" panose="02010600030101010101" pitchFamily="2" charset="-122"/>
              <a:ea typeface="宋体" panose="02010600030101010101" pitchFamily="2" charset="-122"/>
              <a:cs typeface="宋体" panose="02010600030101010101" pitchFamily="2" charset="-122"/>
            </a:endParaRPr>
          </a:p>
          <a:p>
            <a:pPr marL="12700" indent="-635" algn="l" rtl="0" eaLnBrk="0">
              <a:lnSpc>
                <a:spcPct val="129000"/>
              </a:lnSpc>
              <a:spcBef>
                <a:spcPts val="111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③施工升降机配套定型化</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花纹钢板踏步与</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楼层出入平台连接</a:t>
            </a:r>
            <a:endParaRPr sz="1500" dirty="0">
              <a:latin typeface="宋体" panose="02010600030101010101" pitchFamily="2" charset="-122"/>
              <a:ea typeface="宋体" panose="02010600030101010101" pitchFamily="2" charset="-122"/>
              <a:cs typeface="宋体" panose="02010600030101010101" pitchFamily="2" charset="-122"/>
            </a:endParaRPr>
          </a:p>
          <a:p>
            <a:pPr marL="22860" algn="l" rtl="0" eaLnBrk="0">
              <a:lnSpc>
                <a:spcPts val="1970"/>
              </a:lnSpc>
              <a:spcBef>
                <a:spcPts val="101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施工升降机人脸识别系统</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3000"/>
              </a:lnSpc>
            </a:pPr>
            <a:endParaRPr sz="600" dirty="0">
              <a:latin typeface="Arial" panose="020B0604020202020204"/>
              <a:ea typeface="Arial" panose="020B0604020202020204"/>
              <a:cs typeface="Arial" panose="020B0604020202020204"/>
            </a:endParaRPr>
          </a:p>
          <a:p>
            <a:pPr marL="13970" indent="-635" algn="l" rtl="0" eaLnBrk="0">
              <a:lnSpc>
                <a:spcPct val="148000"/>
              </a:lnSpc>
              <a:spcBef>
                <a:spcPts val="0"/>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①将人脸智能识别系统与电路开</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关并线，持特种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作业上岗证的施工升降机司机信息录入到系统，</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通过系统识别脸部方可启动设备</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，未录入系统的</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非持证建筑工人无法启动施工升</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降机，有效杜绝</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无证人员私自操作，保障垂直运输安全。</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956" name="picture 956"/>
          <p:cNvPicPr>
            <a:picLocks noChangeAspect="1"/>
          </p:cNvPicPr>
          <p:nvPr/>
        </p:nvPicPr>
        <p:blipFill>
          <a:blip r:embed="rId1"/>
          <a:stretch>
            <a:fillRect/>
          </a:stretch>
        </p:blipFill>
        <p:spPr>
          <a:xfrm rot="21600000">
            <a:off x="7877556" y="1075944"/>
            <a:ext cx="2724515" cy="2486736"/>
          </a:xfrm>
          <a:prstGeom prst="rect">
            <a:avLst/>
          </a:prstGeom>
        </p:spPr>
      </p:pic>
      <p:pic>
        <p:nvPicPr>
          <p:cNvPr id="958" name="picture 958"/>
          <p:cNvPicPr>
            <a:picLocks noChangeAspect="1"/>
          </p:cNvPicPr>
          <p:nvPr/>
        </p:nvPicPr>
        <p:blipFill>
          <a:blip r:embed="rId2"/>
          <a:stretch>
            <a:fillRect/>
          </a:stretch>
        </p:blipFill>
        <p:spPr>
          <a:xfrm rot="21600000">
            <a:off x="5030723" y="1164336"/>
            <a:ext cx="2205228" cy="2133600"/>
          </a:xfrm>
          <a:prstGeom prst="rect">
            <a:avLst/>
          </a:prstGeom>
        </p:spPr>
      </p:pic>
      <p:pic>
        <p:nvPicPr>
          <p:cNvPr id="960" name="picture 960"/>
          <p:cNvPicPr>
            <a:picLocks noChangeAspect="1"/>
          </p:cNvPicPr>
          <p:nvPr/>
        </p:nvPicPr>
        <p:blipFill>
          <a:blip r:embed="rId3"/>
          <a:stretch>
            <a:fillRect/>
          </a:stretch>
        </p:blipFill>
        <p:spPr>
          <a:xfrm rot="21600000">
            <a:off x="8720327" y="3742943"/>
            <a:ext cx="2249424" cy="1699260"/>
          </a:xfrm>
          <a:prstGeom prst="rect">
            <a:avLst/>
          </a:prstGeom>
        </p:spPr>
      </p:pic>
      <p:sp>
        <p:nvSpPr>
          <p:cNvPr id="962" name="textbox 96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964" name="picture 964"/>
          <p:cNvPicPr>
            <a:picLocks noChangeAspect="1"/>
          </p:cNvPicPr>
          <p:nvPr/>
        </p:nvPicPr>
        <p:blipFill>
          <a:blip r:embed="rId4"/>
          <a:stretch>
            <a:fillRect/>
          </a:stretch>
        </p:blipFill>
        <p:spPr>
          <a:xfrm rot="21600000">
            <a:off x="6248400" y="3787140"/>
            <a:ext cx="2036064" cy="1527047"/>
          </a:xfrm>
          <a:prstGeom prst="rect">
            <a:avLst/>
          </a:prstGeom>
        </p:spPr>
      </p:pic>
      <p:pic>
        <p:nvPicPr>
          <p:cNvPr id="966" name="picture 966"/>
          <p:cNvPicPr>
            <a:picLocks noChangeAspect="1"/>
          </p:cNvPicPr>
          <p:nvPr/>
        </p:nvPicPr>
        <p:blipFill>
          <a:blip r:embed="rId5"/>
          <a:stretch>
            <a:fillRect/>
          </a:stretch>
        </p:blipFill>
        <p:spPr>
          <a:xfrm rot="21600000">
            <a:off x="4953000" y="3741419"/>
            <a:ext cx="1143000" cy="1505712"/>
          </a:xfrm>
          <a:prstGeom prst="rect">
            <a:avLst/>
          </a:prstGeom>
        </p:spPr>
      </p:pic>
      <p:sp>
        <p:nvSpPr>
          <p:cNvPr id="968" name="textbox 968"/>
          <p:cNvSpPr/>
          <p:nvPr/>
        </p:nvSpPr>
        <p:spPr>
          <a:xfrm>
            <a:off x="5115106" y="5565253"/>
            <a:ext cx="5532754"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施工升降机人脸识别系统                 花纹</a:t>
            </a:r>
            <a:r>
              <a:rPr sz="1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钢板楼层踏步</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970" name="picture 970"/>
          <p:cNvPicPr>
            <a:picLocks noChangeAspect="1"/>
          </p:cNvPicPr>
          <p:nvPr/>
        </p:nvPicPr>
        <p:blipFill>
          <a:blip r:embed="rId6"/>
          <a:stretch>
            <a:fillRect/>
          </a:stretch>
        </p:blipFill>
        <p:spPr>
          <a:xfrm rot="21600000">
            <a:off x="367237" y="918972"/>
            <a:ext cx="11504769" cy="61721"/>
          </a:xfrm>
          <a:prstGeom prst="rect">
            <a:avLst/>
          </a:prstGeom>
        </p:spPr>
      </p:pic>
      <p:pic>
        <p:nvPicPr>
          <p:cNvPr id="972" name="picture 972"/>
          <p:cNvPicPr>
            <a:picLocks noChangeAspect="1"/>
          </p:cNvPicPr>
          <p:nvPr/>
        </p:nvPicPr>
        <p:blipFill>
          <a:blip r:embed="rId7"/>
          <a:stretch>
            <a:fillRect/>
          </a:stretch>
        </p:blipFill>
        <p:spPr>
          <a:xfrm rot="21600000">
            <a:off x="749113" y="215462"/>
            <a:ext cx="734433" cy="643232"/>
          </a:xfrm>
          <a:prstGeom prst="rect">
            <a:avLst/>
          </a:prstGeom>
        </p:spPr>
      </p:pic>
      <p:sp>
        <p:nvSpPr>
          <p:cNvPr id="974" name="textbox 974"/>
          <p:cNvSpPr/>
          <p:nvPr/>
        </p:nvSpPr>
        <p:spPr>
          <a:xfrm>
            <a:off x="5470630" y="3476103"/>
            <a:ext cx="1421130" cy="25400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施工升降机防护</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976" name="textbox 97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 name="textbox 978"/>
          <p:cNvSpPr/>
          <p:nvPr/>
        </p:nvSpPr>
        <p:spPr>
          <a:xfrm>
            <a:off x="675997" y="1053451"/>
            <a:ext cx="10803255" cy="4133215"/>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3.6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塔式起重机</a:t>
            </a:r>
            <a:endParaRPr sz="1500" dirty="0">
              <a:latin typeface="宋体" panose="02010600030101010101" pitchFamily="2" charset="-122"/>
              <a:ea typeface="宋体" panose="02010600030101010101" pitchFamily="2" charset="-122"/>
              <a:cs typeface="宋体" panose="02010600030101010101" pitchFamily="2" charset="-122"/>
            </a:endParaRPr>
          </a:p>
          <a:p>
            <a:pPr marL="290830" indent="-276860" algn="l" rtl="0" eaLnBrk="0">
              <a:lnSpc>
                <a:spcPct val="146000"/>
              </a:lnSpc>
              <a:spcBef>
                <a:spcPts val="81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塔式起重机应安装塔吊预警螺母，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规格尺寸同普通螺母，跟装在高强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螺母后面，高强螺母松动时，给予</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灯光警示提醒。</a:t>
            </a:r>
            <a:endParaRPr sz="1500" dirty="0">
              <a:latin typeface="宋体" panose="02010600030101010101" pitchFamily="2" charset="-122"/>
              <a:ea typeface="宋体" panose="02010600030101010101" pitchFamily="2" charset="-122"/>
              <a:cs typeface="宋体" panose="02010600030101010101" pitchFamily="2" charset="-122"/>
            </a:endParaRPr>
          </a:p>
          <a:p>
            <a:pPr marL="290195" indent="-276225" algn="l" rtl="0" eaLnBrk="0">
              <a:lnSpc>
                <a:spcPct val="149000"/>
              </a:lnSpc>
              <a:spcBef>
                <a:spcPts val="99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塔式起重机吊臂小车</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上安装监控摄</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像头，摄像头可</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24</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倍变焦，将塔吊</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司机视线盲区通过视频信号传输到</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司机室，塔吊司机实时观看吊钩的</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吊物所在位置和安全运行情况，保</a:t>
            </a:r>
            <a:endParaRPr sz="1500" dirty="0">
              <a:latin typeface="宋体" panose="02010600030101010101" pitchFamily="2" charset="-122"/>
              <a:ea typeface="宋体" panose="02010600030101010101" pitchFamily="2" charset="-122"/>
              <a:cs typeface="宋体" panose="02010600030101010101" pitchFamily="2" charset="-122"/>
            </a:endParaRPr>
          </a:p>
          <a:p>
            <a:pPr marL="290195" algn="l" rtl="0" eaLnBrk="0">
              <a:lnSpc>
                <a:spcPct val="81000"/>
              </a:lnSpc>
              <a:spcBef>
                <a:spcPts val="1065"/>
              </a:spcBef>
            </a:pP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证吊运安全。</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2295"/>
              </a:lnSpc>
            </a:pPr>
            <a:r>
              <a:rPr sz="2700" kern="0" spc="30" baseline="-6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塔吊预警螺母</a:t>
            </a:r>
            <a:r>
              <a:rPr sz="17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2700" kern="0" spc="30" baseline="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塔吊吊</a:t>
            </a:r>
            <a:r>
              <a:rPr sz="2700" kern="0" spc="20" baseline="80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钩可视化系统</a:t>
            </a:r>
            <a:endParaRPr sz="2700" baseline="8000" dirty="0">
              <a:latin typeface="宋体" panose="02010600030101010101" pitchFamily="2" charset="-122"/>
              <a:ea typeface="宋体" panose="02010600030101010101" pitchFamily="2" charset="-122"/>
              <a:cs typeface="宋体" panose="02010600030101010101" pitchFamily="2" charset="-122"/>
            </a:endParaRPr>
          </a:p>
        </p:txBody>
      </p:sp>
      <p:pic>
        <p:nvPicPr>
          <p:cNvPr id="980" name="picture 980"/>
          <p:cNvPicPr>
            <a:picLocks noChangeAspect="1"/>
          </p:cNvPicPr>
          <p:nvPr/>
        </p:nvPicPr>
        <p:blipFill>
          <a:blip r:embed="rId1"/>
          <a:stretch>
            <a:fillRect/>
          </a:stretch>
        </p:blipFill>
        <p:spPr>
          <a:xfrm rot="21600000">
            <a:off x="8322564" y="1699259"/>
            <a:ext cx="3599688" cy="2880360"/>
          </a:xfrm>
          <a:prstGeom prst="rect">
            <a:avLst/>
          </a:prstGeom>
        </p:spPr>
      </p:pic>
      <p:pic>
        <p:nvPicPr>
          <p:cNvPr id="982" name="picture 982"/>
          <p:cNvPicPr>
            <a:picLocks noChangeAspect="1"/>
          </p:cNvPicPr>
          <p:nvPr/>
        </p:nvPicPr>
        <p:blipFill>
          <a:blip r:embed="rId2"/>
          <a:stretch>
            <a:fillRect/>
          </a:stretch>
        </p:blipFill>
        <p:spPr>
          <a:xfrm rot="21600000">
            <a:off x="4408932" y="1702307"/>
            <a:ext cx="3599687" cy="2880360"/>
          </a:xfrm>
          <a:prstGeom prst="rect">
            <a:avLst/>
          </a:prstGeom>
        </p:spPr>
      </p:pic>
      <p:sp>
        <p:nvSpPr>
          <p:cNvPr id="984" name="textbox 98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986" name="picture 986"/>
          <p:cNvPicPr>
            <a:picLocks noChangeAspect="1"/>
          </p:cNvPicPr>
          <p:nvPr/>
        </p:nvPicPr>
        <p:blipFill>
          <a:blip r:embed="rId3"/>
          <a:stretch>
            <a:fillRect/>
          </a:stretch>
        </p:blipFill>
        <p:spPr>
          <a:xfrm rot="21600000">
            <a:off x="367237" y="918972"/>
            <a:ext cx="11504769" cy="61721"/>
          </a:xfrm>
          <a:prstGeom prst="rect">
            <a:avLst/>
          </a:prstGeom>
        </p:spPr>
      </p:pic>
      <p:pic>
        <p:nvPicPr>
          <p:cNvPr id="988" name="picture 988"/>
          <p:cNvPicPr>
            <a:picLocks noChangeAspect="1"/>
          </p:cNvPicPr>
          <p:nvPr/>
        </p:nvPicPr>
        <p:blipFill>
          <a:blip r:embed="rId4"/>
          <a:stretch>
            <a:fillRect/>
          </a:stretch>
        </p:blipFill>
        <p:spPr>
          <a:xfrm rot="21600000">
            <a:off x="749113" y="215462"/>
            <a:ext cx="734433" cy="643232"/>
          </a:xfrm>
          <a:prstGeom prst="rect">
            <a:avLst/>
          </a:prstGeom>
        </p:spPr>
      </p:pic>
      <p:sp>
        <p:nvSpPr>
          <p:cNvPr id="990" name="textbox 990"/>
          <p:cNvSpPr/>
          <p:nvPr/>
        </p:nvSpPr>
        <p:spPr>
          <a:xfrm>
            <a:off x="5952693" y="6432753"/>
            <a:ext cx="292100" cy="169545"/>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-57-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 name="textbox 992"/>
          <p:cNvSpPr/>
          <p:nvPr/>
        </p:nvSpPr>
        <p:spPr>
          <a:xfrm>
            <a:off x="2986722" y="2787192"/>
            <a:ext cx="6122034" cy="803909"/>
          </a:xfrm>
          <a:prstGeom prst="rect">
            <a:avLst/>
          </a:prstGeom>
          <a:noFill/>
          <a:ln w="0" cap="flat">
            <a:noFill/>
            <a:prstDash val="solid"/>
            <a:miter lim="0"/>
          </a:ln>
        </p:spPr>
        <p:txBody>
          <a:bodyPr vert="horz" wrap="square" lIns="0" tIns="0" rIns="0" bIns="0"/>
          <a:lstStyle/>
          <a:p>
            <a:pPr algn="l" rtl="0" eaLnBrk="0">
              <a:lnSpc>
                <a:spcPct val="102000"/>
              </a:lnSpc>
            </a:pPr>
            <a:endParaRPr sz="100" dirty="0">
              <a:latin typeface="Arial" panose="020B0604020202020204"/>
              <a:ea typeface="Arial" panose="020B0604020202020204"/>
              <a:cs typeface="Arial" panose="020B0604020202020204"/>
            </a:endParaRPr>
          </a:p>
          <a:p>
            <a:pPr marL="12700" algn="l" rtl="0" eaLnBrk="0">
              <a:lnSpc>
                <a:spcPct val="96000"/>
              </a:lnSpc>
              <a:spcBef>
                <a:spcPts val="0"/>
              </a:spcBef>
            </a:pPr>
            <a:r>
              <a:rPr sz="5300" b="1" kern="0" spc="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四、施工用电和照明</a:t>
            </a:r>
            <a:endParaRPr sz="5300" dirty="0">
              <a:latin typeface="宋体" panose="02010600030101010101" pitchFamily="2" charset="-122"/>
              <a:ea typeface="宋体" panose="02010600030101010101" pitchFamily="2" charset="-122"/>
              <a:cs typeface="宋体" panose="02010600030101010101" pitchFamily="2" charset="-122"/>
            </a:endParaRPr>
          </a:p>
        </p:txBody>
      </p:sp>
      <p:sp>
        <p:nvSpPr>
          <p:cNvPr id="994" name="textbox 99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996" name="picture 996"/>
          <p:cNvPicPr>
            <a:picLocks noChangeAspect="1"/>
          </p:cNvPicPr>
          <p:nvPr/>
        </p:nvPicPr>
        <p:blipFill>
          <a:blip r:embed="rId1"/>
          <a:stretch>
            <a:fillRect/>
          </a:stretch>
        </p:blipFill>
        <p:spPr>
          <a:xfrm rot="21600000">
            <a:off x="367237" y="918972"/>
            <a:ext cx="11504769" cy="61721"/>
          </a:xfrm>
          <a:prstGeom prst="rect">
            <a:avLst/>
          </a:prstGeom>
        </p:spPr>
      </p:pic>
      <p:pic>
        <p:nvPicPr>
          <p:cNvPr id="998" name="picture 998"/>
          <p:cNvPicPr>
            <a:picLocks noChangeAspect="1"/>
          </p:cNvPicPr>
          <p:nvPr/>
        </p:nvPicPr>
        <p:blipFill>
          <a:blip r:embed="rId2"/>
          <a:stretch>
            <a:fillRect/>
          </a:stretch>
        </p:blipFill>
        <p:spPr>
          <a:xfrm rot="21600000">
            <a:off x="749113" y="215462"/>
            <a:ext cx="734433" cy="643232"/>
          </a:xfrm>
          <a:prstGeom prst="rect">
            <a:avLst/>
          </a:prstGeom>
        </p:spPr>
      </p:pic>
      <p:sp>
        <p:nvSpPr>
          <p:cNvPr id="1000" name="textbox 100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 name="textbox 1002"/>
          <p:cNvSpPr/>
          <p:nvPr/>
        </p:nvSpPr>
        <p:spPr>
          <a:xfrm>
            <a:off x="663641" y="1013141"/>
            <a:ext cx="6764655" cy="255016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2105"/>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4.1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施工变压器</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配电室</a:t>
            </a:r>
            <a:endParaRPr sz="1500" dirty="0">
              <a:latin typeface="宋体" panose="02010600030101010101" pitchFamily="2" charset="-122"/>
              <a:ea typeface="宋体" panose="02010600030101010101" pitchFamily="2" charset="-122"/>
              <a:cs typeface="宋体" panose="02010600030101010101" pitchFamily="2" charset="-122"/>
            </a:endParaRPr>
          </a:p>
          <a:p>
            <a:pPr marL="305435" indent="-279400" algn="l" rtl="0" eaLnBrk="0">
              <a:lnSpc>
                <a:spcPct val="113000"/>
              </a:lnSpc>
              <a:spcBef>
                <a:spcPts val="69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施工变压器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配电室应砌筑基础、大小根据实际确定，基础高出地面不小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a:t>
            </a: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0.7m</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302895" indent="-276860" algn="l" rtl="0" eaLnBrk="0">
              <a:lnSpc>
                <a:spcPct val="106000"/>
              </a:lnSpc>
              <a:spcBef>
                <a:spcPts val="80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周围设置隔离围（栅）栏封闭围护，围栏式样见</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3.2.2“</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网片式工具化防</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护围</a:t>
            </a:r>
            <a:r>
              <a:rPr sz="1500" kern="0" spc="-2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栏（一）</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27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或采用鋅钢</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材质栅栏（横杆</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35</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35</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配竖杆</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19</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方管</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高度不低于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1.7m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门上锁</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，封闭管理，围栏上悬挂</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高压危险</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30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5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禁</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止入内</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等安全警示标志，</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涂刷</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安全色标。</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0000"/>
              </a:lnSpc>
            </a:pPr>
            <a:endParaRPr sz="600" dirty="0">
              <a:latin typeface="Arial" panose="020B0604020202020204"/>
              <a:ea typeface="Arial" panose="020B0604020202020204"/>
              <a:cs typeface="Arial" panose="020B0604020202020204"/>
            </a:endParaRPr>
          </a:p>
          <a:p>
            <a:pPr marL="302260" indent="-276225" algn="l" rtl="0" eaLnBrk="0">
              <a:lnSpc>
                <a:spcPct val="105000"/>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位置布置应远离易燃</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易爆、易腐蚀和人员集中区域，围栏内主要地面应</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硬化。</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004" name="picture 1004"/>
          <p:cNvPicPr>
            <a:picLocks noChangeAspect="1"/>
          </p:cNvPicPr>
          <p:nvPr/>
        </p:nvPicPr>
        <p:blipFill>
          <a:blip r:embed="rId1"/>
          <a:stretch>
            <a:fillRect/>
          </a:stretch>
        </p:blipFill>
        <p:spPr>
          <a:xfrm rot="21600000">
            <a:off x="8438388" y="1158239"/>
            <a:ext cx="3189731" cy="4523232"/>
          </a:xfrm>
          <a:prstGeom prst="rect">
            <a:avLst/>
          </a:prstGeom>
        </p:spPr>
      </p:pic>
      <p:pic>
        <p:nvPicPr>
          <p:cNvPr id="1006" name="picture 1006"/>
          <p:cNvPicPr>
            <a:picLocks noChangeAspect="1"/>
          </p:cNvPicPr>
          <p:nvPr/>
        </p:nvPicPr>
        <p:blipFill>
          <a:blip r:embed="rId2"/>
          <a:stretch>
            <a:fillRect/>
          </a:stretch>
        </p:blipFill>
        <p:spPr>
          <a:xfrm rot="21600000">
            <a:off x="1551432" y="4599431"/>
            <a:ext cx="2795015" cy="1737360"/>
          </a:xfrm>
          <a:prstGeom prst="rect">
            <a:avLst/>
          </a:prstGeom>
        </p:spPr>
      </p:pic>
      <p:sp>
        <p:nvSpPr>
          <p:cNvPr id="1008" name="textbox 100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10" name="picture 1010"/>
          <p:cNvPicPr>
            <a:picLocks noChangeAspect="1"/>
          </p:cNvPicPr>
          <p:nvPr/>
        </p:nvPicPr>
        <p:blipFill>
          <a:blip r:embed="rId3"/>
          <a:stretch>
            <a:fillRect/>
          </a:stretch>
        </p:blipFill>
        <p:spPr>
          <a:xfrm rot="21600000">
            <a:off x="367237" y="918972"/>
            <a:ext cx="11504769" cy="61721"/>
          </a:xfrm>
          <a:prstGeom prst="rect">
            <a:avLst/>
          </a:prstGeom>
        </p:spPr>
      </p:pic>
      <p:pic>
        <p:nvPicPr>
          <p:cNvPr id="1012" name="picture 1012"/>
          <p:cNvPicPr>
            <a:picLocks noChangeAspect="1"/>
          </p:cNvPicPr>
          <p:nvPr/>
        </p:nvPicPr>
        <p:blipFill>
          <a:blip r:embed="rId4"/>
          <a:stretch>
            <a:fillRect/>
          </a:stretch>
        </p:blipFill>
        <p:spPr>
          <a:xfrm rot="21600000">
            <a:off x="749113" y="215462"/>
            <a:ext cx="734433" cy="643232"/>
          </a:xfrm>
          <a:prstGeom prst="rect">
            <a:avLst/>
          </a:prstGeom>
        </p:spPr>
      </p:pic>
      <p:sp>
        <p:nvSpPr>
          <p:cNvPr id="1014" name="textbox 101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-59-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 name="textbox 1016"/>
          <p:cNvSpPr/>
          <p:nvPr/>
        </p:nvSpPr>
        <p:spPr>
          <a:xfrm>
            <a:off x="236149" y="1104251"/>
            <a:ext cx="5613400" cy="482727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466725" algn="l" rtl="0" eaLnBrk="0">
              <a:lnSpc>
                <a:spcPts val="181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4.2</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低压配电盘</a:t>
            </a:r>
            <a:endParaRPr sz="1500" dirty="0">
              <a:latin typeface="宋体" panose="02010600030101010101" pitchFamily="2" charset="-122"/>
              <a:ea typeface="宋体" panose="02010600030101010101" pitchFamily="2" charset="-122"/>
              <a:cs typeface="宋体" panose="02010600030101010101" pitchFamily="2" charset="-122"/>
            </a:endParaRPr>
          </a:p>
          <a:p>
            <a:pPr marL="405765" indent="-382905" algn="l" rtl="0" eaLnBrk="0">
              <a:lnSpc>
                <a:spcPct val="120000"/>
              </a:lnSpc>
              <a:spcBef>
                <a:spcPts val="47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低压配电盘指现场临时施工用电源二级配电盘、三级控制盘</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（开关箱）</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marL="360680" indent="-347345" algn="l" rtl="0" eaLnBrk="0">
              <a:lnSpc>
                <a:spcPct val="116000"/>
              </a:lnSpc>
              <a:spcBef>
                <a:spcPts val="57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①</a:t>
            </a:r>
            <a:r>
              <a:rPr sz="1500" kern="0" spc="4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TN</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-S</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三相五线制供电，执行</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三级配电和两级漏电保护</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系统。</a:t>
            </a:r>
            <a:endParaRPr sz="1500" dirty="0">
              <a:latin typeface="宋体" panose="02010600030101010101" pitchFamily="2" charset="-122"/>
              <a:ea typeface="宋体" panose="02010600030101010101" pitchFamily="2" charset="-122"/>
              <a:cs typeface="宋体" panose="02010600030101010101" pitchFamily="2" charset="-122"/>
            </a:endParaRPr>
          </a:p>
          <a:p>
            <a:pPr marL="358775" indent="-346075" algn="l" rtl="0" eaLnBrk="0">
              <a:lnSpc>
                <a:spcPct val="118000"/>
              </a:lnSpc>
              <a:spcBef>
                <a:spcPts val="600"/>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②</a:t>
            </a:r>
            <a:r>
              <a:rPr sz="1500" kern="0" spc="4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安放在便于施工所需、安</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全可靠的位置，并应保证水平和垂</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直度误差不大于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367665" indent="-354965" algn="l" rtl="0" eaLnBrk="0">
              <a:lnSpc>
                <a:spcPct val="117000"/>
              </a:lnSpc>
              <a:spcBef>
                <a:spcPts val="58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③</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二级盘应安放在不低于</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砼基础上，刷黑黄相间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的警戒色，应设防护棚，</a:t>
            </a:r>
            <a:r>
              <a:rPr sz="1500" kern="0" spc="-3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门上锁管理。</a:t>
            </a:r>
            <a:endParaRPr sz="1500" dirty="0">
              <a:latin typeface="宋体" panose="02010600030101010101" pitchFamily="2" charset="-122"/>
              <a:ea typeface="宋体" panose="02010600030101010101" pitchFamily="2" charset="-122"/>
              <a:cs typeface="宋体" panose="02010600030101010101" pitchFamily="2" charset="-122"/>
            </a:endParaRPr>
          </a:p>
          <a:p>
            <a:pPr marL="360045" indent="-347345" algn="l" rtl="0" eaLnBrk="0">
              <a:lnSpc>
                <a:spcPct val="117000"/>
              </a:lnSpc>
              <a:spcBef>
                <a:spcPts val="53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④</a:t>
            </a:r>
            <a:r>
              <a:rPr sz="1500" kern="0" spc="4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三级盘内侧隔离面板，不得有</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裸露的带电体，每个控制开</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关必须对应一个漏电保护器，应使用航空插座。</a:t>
            </a:r>
            <a:endParaRPr sz="1500" dirty="0">
              <a:latin typeface="宋体" panose="02010600030101010101" pitchFamily="2" charset="-122"/>
              <a:ea typeface="宋体" panose="02010600030101010101" pitchFamily="2" charset="-122"/>
              <a:cs typeface="宋体" panose="02010600030101010101" pitchFamily="2" charset="-122"/>
            </a:endParaRPr>
          </a:p>
          <a:p>
            <a:pPr marL="360045" indent="-347345" algn="l" rtl="0" eaLnBrk="0">
              <a:lnSpc>
                <a:spcPct val="118000"/>
              </a:lnSpc>
              <a:spcBef>
                <a:spcPts val="605"/>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⑤</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盘外表面张贴信息牌，</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内部悬挂配电箱检查表和线路图，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二级盘编号</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B</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字母开头，三级盘</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C</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字母开头。</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500" dirty="0">
              <a:latin typeface="Arial" panose="020B0604020202020204"/>
              <a:ea typeface="Arial" panose="020B0604020202020204"/>
              <a:cs typeface="Arial" panose="020B0604020202020204"/>
            </a:endParaRPr>
          </a:p>
          <a:p>
            <a:pPr marL="356870" indent="-344805" algn="l" rtl="0" eaLnBrk="0">
              <a:lnSpc>
                <a:spcPct val="122000"/>
              </a:lnSpc>
              <a:spcBef>
                <a:spcPts val="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⑥</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二级配电箱与开关箱的距离不得超过</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30m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，开关箱与其控</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制的固定式用电设备的水平距离不宜超过</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，做到</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一机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一闸一保一箱</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018" name="table 1018"/>
          <p:cNvGraphicFramePr>
            <a:graphicFrameLocks noGrp="1"/>
          </p:cNvGraphicFramePr>
          <p:nvPr/>
        </p:nvGraphicFramePr>
        <p:xfrm>
          <a:off x="6249784" y="1376095"/>
          <a:ext cx="3441700" cy="4688204"/>
        </p:xfrm>
        <a:graphic>
          <a:graphicData uri="http://schemas.openxmlformats.org/drawingml/2006/table">
            <a:tbl>
              <a:tblPr/>
              <a:tblGrid>
                <a:gridCol w="3441700"/>
              </a:tblGrid>
              <a:tr h="4681854">
                <a:tc>
                  <a:txBody>
                    <a:bodyPr/>
                    <a:lstStyle/>
                    <a:p>
                      <a:pPr algn="l" rtl="0" eaLnBrk="0">
                        <a:lnSpc>
                          <a:spcPct val="100000"/>
                        </a:lnSpc>
                      </a:pPr>
                      <a:endParaRPr sz="1000" dirty="0">
                        <a:latin typeface="Arial" panose="020B0604020202020204"/>
                        <a:ea typeface="Arial" panose="020B0604020202020204"/>
                        <a:cs typeface="Arial" panose="020B0604020202020204"/>
                      </a:endParaRPr>
                    </a:p>
                  </a:txBody>
                  <a:tcPr marL="0" marR="0" marT="0" marB="0" vert="horz">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tcPr>
                </a:tc>
              </a:tr>
            </a:tbl>
          </a:graphicData>
        </a:graphic>
      </p:graphicFrame>
      <p:pic>
        <p:nvPicPr>
          <p:cNvPr id="1020" name="picture 1020"/>
          <p:cNvPicPr>
            <a:picLocks noChangeAspect="1"/>
          </p:cNvPicPr>
          <p:nvPr/>
        </p:nvPicPr>
        <p:blipFill>
          <a:blip r:embed="rId1"/>
          <a:stretch>
            <a:fillRect/>
          </a:stretch>
        </p:blipFill>
        <p:spPr>
          <a:xfrm rot="21600000">
            <a:off x="6260591" y="1389888"/>
            <a:ext cx="3419856" cy="4663440"/>
          </a:xfrm>
          <a:prstGeom prst="rect">
            <a:avLst/>
          </a:prstGeom>
        </p:spPr>
      </p:pic>
      <p:pic>
        <p:nvPicPr>
          <p:cNvPr id="1022" name="picture 1022"/>
          <p:cNvPicPr>
            <a:picLocks noChangeAspect="1"/>
          </p:cNvPicPr>
          <p:nvPr/>
        </p:nvPicPr>
        <p:blipFill>
          <a:blip r:embed="rId2"/>
          <a:stretch>
            <a:fillRect/>
          </a:stretch>
        </p:blipFill>
        <p:spPr>
          <a:xfrm rot="21600000">
            <a:off x="9829800" y="1143000"/>
            <a:ext cx="2121407" cy="2442971"/>
          </a:xfrm>
          <a:prstGeom prst="rect">
            <a:avLst/>
          </a:prstGeom>
        </p:spPr>
      </p:pic>
      <p:pic>
        <p:nvPicPr>
          <p:cNvPr id="1024" name="picture 1024"/>
          <p:cNvPicPr>
            <a:picLocks noChangeAspect="1"/>
          </p:cNvPicPr>
          <p:nvPr/>
        </p:nvPicPr>
        <p:blipFill>
          <a:blip r:embed="rId3"/>
          <a:stretch>
            <a:fillRect/>
          </a:stretch>
        </p:blipFill>
        <p:spPr>
          <a:xfrm rot="21600000">
            <a:off x="10058400" y="3733800"/>
            <a:ext cx="1763267" cy="2793491"/>
          </a:xfrm>
          <a:prstGeom prst="rect">
            <a:avLst/>
          </a:prstGeom>
        </p:spPr>
      </p:pic>
      <p:sp>
        <p:nvSpPr>
          <p:cNvPr id="1026" name="textbox 102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28" name="picture 1028"/>
          <p:cNvPicPr>
            <a:picLocks noChangeAspect="1"/>
          </p:cNvPicPr>
          <p:nvPr/>
        </p:nvPicPr>
        <p:blipFill>
          <a:blip r:embed="rId4"/>
          <a:stretch>
            <a:fillRect/>
          </a:stretch>
        </p:blipFill>
        <p:spPr>
          <a:xfrm rot="21600000">
            <a:off x="367237" y="918972"/>
            <a:ext cx="11504769" cy="61721"/>
          </a:xfrm>
          <a:prstGeom prst="rect">
            <a:avLst/>
          </a:prstGeom>
        </p:spPr>
      </p:pic>
      <p:pic>
        <p:nvPicPr>
          <p:cNvPr id="1030" name="picture 1030"/>
          <p:cNvPicPr>
            <a:picLocks noChangeAspect="1"/>
          </p:cNvPicPr>
          <p:nvPr/>
        </p:nvPicPr>
        <p:blipFill>
          <a:blip r:embed="rId5"/>
          <a:stretch>
            <a:fillRect/>
          </a:stretch>
        </p:blipFill>
        <p:spPr>
          <a:xfrm rot="21600000">
            <a:off x="749113" y="215462"/>
            <a:ext cx="734433" cy="643232"/>
          </a:xfrm>
          <a:prstGeom prst="rect">
            <a:avLst/>
          </a:prstGeom>
        </p:spPr>
      </p:pic>
      <p:sp>
        <p:nvSpPr>
          <p:cNvPr id="1032" name="textbox 103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34"/>
          <p:cNvPicPr>
            <a:picLocks noChangeAspect="1"/>
          </p:cNvPicPr>
          <p:nvPr/>
        </p:nvPicPr>
        <p:blipFill>
          <a:blip r:embed="rId1"/>
          <a:stretch>
            <a:fillRect/>
          </a:stretch>
        </p:blipFill>
        <p:spPr>
          <a:xfrm rot="21600000">
            <a:off x="4881371" y="1359407"/>
            <a:ext cx="5765291" cy="3523488"/>
          </a:xfrm>
          <a:prstGeom prst="rect">
            <a:avLst/>
          </a:prstGeom>
        </p:spPr>
      </p:pic>
      <p:sp>
        <p:nvSpPr>
          <p:cNvPr id="1036" name="textbox 1036"/>
          <p:cNvSpPr/>
          <p:nvPr/>
        </p:nvSpPr>
        <p:spPr>
          <a:xfrm>
            <a:off x="663641" y="1155051"/>
            <a:ext cx="3799204" cy="300101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4.3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便携式卷线</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电源盘</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6000"/>
              </a:lnSpc>
            </a:pPr>
            <a:endParaRPr sz="1000" dirty="0">
              <a:latin typeface="Arial" panose="020B0604020202020204"/>
              <a:ea typeface="Arial" panose="020B0604020202020204"/>
              <a:cs typeface="Arial" panose="020B0604020202020204"/>
            </a:endParaRPr>
          </a:p>
          <a:p>
            <a:pPr marL="305435" indent="-279400" algn="l" rtl="0" eaLnBrk="0">
              <a:lnSpc>
                <a:spcPct val="153000"/>
              </a:lnSpc>
              <a:spcBef>
                <a:spcPts val="4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便携式卷线电源盘必须有带</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漏电保护开</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关，</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采用插接或端子接电源</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时，均应将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电缆端头固定，使用前应经检验合</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格，</a:t>
            </a:r>
            <a:endParaRPr sz="1500" dirty="0">
              <a:latin typeface="宋体" panose="02010600030101010101" pitchFamily="2" charset="-122"/>
              <a:ea typeface="宋体" panose="02010600030101010101" pitchFamily="2" charset="-122"/>
              <a:cs typeface="宋体" panose="02010600030101010101" pitchFamily="2" charset="-122"/>
            </a:endParaRPr>
          </a:p>
          <a:p>
            <a:pPr marL="302260" indent="3810" algn="l" rtl="0" eaLnBrk="0">
              <a:lnSpc>
                <a:spcPct val="155000"/>
              </a:lnSpc>
              <a:spcBef>
                <a:spcPts val="355"/>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贴合格标签。</a:t>
            </a:r>
            <a:r>
              <a:rPr sz="1500" kern="0" spc="-4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电源在拉放</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时应保持一定</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的松驰度，谨防与尖锐</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、易破坏电缆绝</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缘的物体接触。施工现</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场严禁使用民用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插线板</a:t>
            </a:r>
            <a:r>
              <a:rPr sz="1400" b="1" kern="0" spc="40" dirty="0">
                <a:solidFill>
                  <a:srgbClr val="231F2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1038" name="textbox 103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40" name="picture 1040"/>
          <p:cNvPicPr>
            <a:picLocks noChangeAspect="1"/>
          </p:cNvPicPr>
          <p:nvPr/>
        </p:nvPicPr>
        <p:blipFill>
          <a:blip r:embed="rId2"/>
          <a:stretch>
            <a:fillRect/>
          </a:stretch>
        </p:blipFill>
        <p:spPr>
          <a:xfrm rot="21600000">
            <a:off x="367237" y="918972"/>
            <a:ext cx="11504769" cy="61721"/>
          </a:xfrm>
          <a:prstGeom prst="rect">
            <a:avLst/>
          </a:prstGeom>
        </p:spPr>
      </p:pic>
      <p:pic>
        <p:nvPicPr>
          <p:cNvPr id="1042" name="picture 1042"/>
          <p:cNvPicPr>
            <a:picLocks noChangeAspect="1"/>
          </p:cNvPicPr>
          <p:nvPr/>
        </p:nvPicPr>
        <p:blipFill>
          <a:blip r:embed="rId3"/>
          <a:stretch>
            <a:fillRect/>
          </a:stretch>
        </p:blipFill>
        <p:spPr>
          <a:xfrm rot="21600000">
            <a:off x="749113" y="215462"/>
            <a:ext cx="734433" cy="643232"/>
          </a:xfrm>
          <a:prstGeom prst="rect">
            <a:avLst/>
          </a:prstGeom>
        </p:spPr>
      </p:pic>
      <p:sp>
        <p:nvSpPr>
          <p:cNvPr id="1044" name="textbox 104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6"/>
          <p:cNvSpPr/>
          <p:nvPr/>
        </p:nvSpPr>
        <p:spPr>
          <a:xfrm>
            <a:off x="677415" y="1672931"/>
            <a:ext cx="5068570" cy="2456814"/>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algn="r" rtl="0" eaLnBrk="0">
              <a:lnSpc>
                <a:spcPct val="98000"/>
              </a:lnSpc>
            </a:pPr>
            <a:r>
              <a:rPr sz="1500" kern="0" spc="10" dirty="0">
                <a:solidFill>
                  <a:srgbClr val="000000">
                    <a:alpha val="100000"/>
                  </a:srgbClr>
                </a:solidFill>
                <a:latin typeface="Wingdings" panose="05000000000000000000"/>
                <a:ea typeface="Wingdings" panose="05000000000000000000"/>
                <a:cs typeface="Wingdings" panose="05000000000000000000"/>
              </a:rPr>
              <a:t>l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埋地电缆走向标识桩宜用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或水泥墩）</a:t>
            </a:r>
            <a:r>
              <a:rPr sz="15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制作，</a:t>
            </a:r>
            <a:endParaRPr sz="1500" dirty="0">
              <a:latin typeface="宋体" panose="02010600030101010101" pitchFamily="2" charset="-122"/>
              <a:ea typeface="宋体" panose="02010600030101010101" pitchFamily="2" charset="-122"/>
              <a:cs typeface="宋体" panose="02010600030101010101" pitchFamily="2" charset="-122"/>
            </a:endParaRPr>
          </a:p>
          <a:p>
            <a:pPr marL="278765" indent="1270" algn="l" rtl="0" eaLnBrk="0">
              <a:lnSpc>
                <a:spcPct val="160000"/>
              </a:lnSpc>
              <a:spcBef>
                <a:spcPts val="100"/>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直径</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110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、长度</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1000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，顶部配</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套白色管帽封</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堵，底部地埋部分长度根据现场情况</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调整；埋地布置</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应适当偏离开地下设施正上方位置，</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箭头方向应对准</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地下电缆延伸方向；直线段至少设有</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二个标识，二桩</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间距不宜超过</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；每一转弯处均应设标识桩；并有</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有电危险</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等标识。</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048" name="picture 1048"/>
          <p:cNvPicPr>
            <a:picLocks noChangeAspect="1"/>
          </p:cNvPicPr>
          <p:nvPr/>
        </p:nvPicPr>
        <p:blipFill>
          <a:blip r:embed="rId1"/>
          <a:stretch>
            <a:fillRect/>
          </a:stretch>
        </p:blipFill>
        <p:spPr>
          <a:xfrm rot="21600000">
            <a:off x="8587740" y="2583179"/>
            <a:ext cx="2246376" cy="2945891"/>
          </a:xfrm>
          <a:prstGeom prst="rect">
            <a:avLst/>
          </a:prstGeom>
        </p:spPr>
      </p:pic>
      <p:pic>
        <p:nvPicPr>
          <p:cNvPr id="1050" name="picture 1050"/>
          <p:cNvPicPr>
            <a:picLocks noChangeAspect="1"/>
          </p:cNvPicPr>
          <p:nvPr/>
        </p:nvPicPr>
        <p:blipFill>
          <a:blip r:embed="rId2"/>
          <a:stretch>
            <a:fillRect/>
          </a:stretch>
        </p:blipFill>
        <p:spPr>
          <a:xfrm rot="21600000">
            <a:off x="6460235" y="2363723"/>
            <a:ext cx="1600200" cy="3086100"/>
          </a:xfrm>
          <a:prstGeom prst="rect">
            <a:avLst/>
          </a:prstGeom>
        </p:spPr>
      </p:pic>
      <p:sp>
        <p:nvSpPr>
          <p:cNvPr id="1052" name="textbox 105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54" name="picture 1054"/>
          <p:cNvPicPr>
            <a:picLocks noChangeAspect="1"/>
          </p:cNvPicPr>
          <p:nvPr/>
        </p:nvPicPr>
        <p:blipFill>
          <a:blip r:embed="rId3"/>
          <a:stretch>
            <a:fillRect/>
          </a:stretch>
        </p:blipFill>
        <p:spPr>
          <a:xfrm rot="21600000">
            <a:off x="367237" y="918972"/>
            <a:ext cx="11504769" cy="61721"/>
          </a:xfrm>
          <a:prstGeom prst="rect">
            <a:avLst/>
          </a:prstGeom>
        </p:spPr>
      </p:pic>
      <p:pic>
        <p:nvPicPr>
          <p:cNvPr id="1056" name="picture 1056"/>
          <p:cNvPicPr>
            <a:picLocks noChangeAspect="1"/>
          </p:cNvPicPr>
          <p:nvPr/>
        </p:nvPicPr>
        <p:blipFill>
          <a:blip r:embed="rId4"/>
          <a:stretch>
            <a:fillRect/>
          </a:stretch>
        </p:blipFill>
        <p:spPr>
          <a:xfrm rot="21600000">
            <a:off x="749113" y="215462"/>
            <a:ext cx="734433" cy="643232"/>
          </a:xfrm>
          <a:prstGeom prst="rect">
            <a:avLst/>
          </a:prstGeom>
        </p:spPr>
      </p:pic>
      <p:sp>
        <p:nvSpPr>
          <p:cNvPr id="1058" name="textbox 1058"/>
          <p:cNvSpPr/>
          <p:nvPr/>
        </p:nvSpPr>
        <p:spPr>
          <a:xfrm>
            <a:off x="653481" y="1053451"/>
            <a:ext cx="195389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4.4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电缆敷</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设及保护</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060" name="textbox 106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textbox 1062"/>
          <p:cNvSpPr/>
          <p:nvPr/>
        </p:nvSpPr>
        <p:spPr>
          <a:xfrm>
            <a:off x="669110" y="1140167"/>
            <a:ext cx="4316095" cy="31953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20955" algn="l" rtl="0" eaLnBrk="0">
              <a:lnSpc>
                <a:spcPts val="1975"/>
              </a:lnSpc>
            </a:pPr>
            <a:r>
              <a:rPr sz="1500" kern="0" spc="20" dirty="0">
                <a:solidFill>
                  <a:srgbClr val="000000">
                    <a:alpha val="100000"/>
                  </a:srgbClr>
                </a:solidFill>
                <a:latin typeface="Wingdings" panose="05000000000000000000"/>
                <a:ea typeface="Wingdings" panose="05000000000000000000"/>
                <a:cs typeface="Wingdings" panose="05000000000000000000"/>
              </a:rPr>
              <a:t>l</a:t>
            </a:r>
            <a:r>
              <a:rPr sz="1500" kern="0" spc="-120" dirty="0">
                <a:solidFill>
                  <a:srgbClr val="000000">
                    <a:alpha val="100000"/>
                  </a:srgbClr>
                </a:solidFill>
                <a:latin typeface="Wingdings" panose="05000000000000000000"/>
                <a:ea typeface="Wingdings" panose="05000000000000000000"/>
                <a:cs typeface="Wingdings" panose="05000000000000000000"/>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电缆过道与敷设</a:t>
            </a:r>
            <a:endParaRPr sz="1500" dirty="0">
              <a:latin typeface="宋体" panose="02010600030101010101" pitchFamily="2" charset="-122"/>
              <a:ea typeface="宋体" panose="02010600030101010101" pitchFamily="2" charset="-122"/>
              <a:cs typeface="宋体" panose="02010600030101010101" pitchFamily="2" charset="-122"/>
            </a:endParaRPr>
          </a:p>
          <a:p>
            <a:pPr marL="35560" algn="l" rtl="0" eaLnBrk="0">
              <a:lnSpc>
                <a:spcPct val="100000"/>
              </a:lnSpc>
              <a:spcBef>
                <a:spcPts val="965"/>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电缆过通道时应采用黄、黑相间橡塑电缆线槽，</a:t>
            </a:r>
            <a:endParaRPr sz="1500" dirty="0">
              <a:latin typeface="宋体" panose="02010600030101010101" pitchFamily="2" charset="-122"/>
              <a:ea typeface="宋体" panose="02010600030101010101" pitchFamily="2" charset="-122"/>
              <a:cs typeface="宋体" panose="02010600030101010101" pitchFamily="2" charset="-122"/>
            </a:endParaRPr>
          </a:p>
          <a:p>
            <a:pPr marL="12700" indent="1270" algn="l" rtl="0" eaLnBrk="0">
              <a:lnSpc>
                <a:spcPct val="157000"/>
              </a:lnSpc>
              <a:spcBef>
                <a:spcPts val="440"/>
              </a:spcBef>
            </a:pP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线糟应具</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有防触电、阻燃和耐压的性</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能，</a:t>
            </a:r>
            <a:r>
              <a:rPr sz="1500" kern="0" spc="-4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电缆不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得与其他管线同槽布置；集中</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远距离或垂直敷设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电源线，推荐桥架、绝缘挂钩</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和夹具固</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定方式，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原则上水平敷设应紧贴平台栏</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杆内、外侧，上下</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垂直</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敷设应紧贴构筑物立柱牢固布置；垂直式桥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架内应间隔设立支</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架绑扎电源线，绑扎时应垫防</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绝缘破损物；严禁电缆无保护直</a:t>
            </a:r>
            <a:r>
              <a:rPr sz="15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接通过道</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路。</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064" name="picture 1064"/>
          <p:cNvPicPr>
            <a:picLocks noChangeAspect="1"/>
          </p:cNvPicPr>
          <p:nvPr/>
        </p:nvPicPr>
        <p:blipFill>
          <a:blip r:embed="rId1"/>
          <a:stretch>
            <a:fillRect/>
          </a:stretch>
        </p:blipFill>
        <p:spPr>
          <a:xfrm rot="21600000">
            <a:off x="5556503" y="1787652"/>
            <a:ext cx="3086100" cy="3137915"/>
          </a:xfrm>
          <a:prstGeom prst="rect">
            <a:avLst/>
          </a:prstGeom>
        </p:spPr>
      </p:pic>
      <p:pic>
        <p:nvPicPr>
          <p:cNvPr id="1066" name="picture 1066"/>
          <p:cNvPicPr>
            <a:picLocks noChangeAspect="1"/>
          </p:cNvPicPr>
          <p:nvPr/>
        </p:nvPicPr>
        <p:blipFill>
          <a:blip r:embed="rId2"/>
          <a:stretch>
            <a:fillRect/>
          </a:stretch>
        </p:blipFill>
        <p:spPr>
          <a:xfrm rot="21600000">
            <a:off x="8753856" y="1766316"/>
            <a:ext cx="2973323" cy="3150107"/>
          </a:xfrm>
          <a:prstGeom prst="rect">
            <a:avLst/>
          </a:prstGeom>
        </p:spPr>
      </p:pic>
      <p:sp>
        <p:nvSpPr>
          <p:cNvPr id="1068" name="textbox 106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70" name="picture 1070"/>
          <p:cNvPicPr>
            <a:picLocks noChangeAspect="1"/>
          </p:cNvPicPr>
          <p:nvPr/>
        </p:nvPicPr>
        <p:blipFill>
          <a:blip r:embed="rId3"/>
          <a:stretch>
            <a:fillRect/>
          </a:stretch>
        </p:blipFill>
        <p:spPr>
          <a:xfrm rot="21600000">
            <a:off x="367237" y="918972"/>
            <a:ext cx="11504769" cy="61721"/>
          </a:xfrm>
          <a:prstGeom prst="rect">
            <a:avLst/>
          </a:prstGeom>
        </p:spPr>
      </p:pic>
      <p:pic>
        <p:nvPicPr>
          <p:cNvPr id="1072" name="picture 1072"/>
          <p:cNvPicPr>
            <a:picLocks noChangeAspect="1"/>
          </p:cNvPicPr>
          <p:nvPr/>
        </p:nvPicPr>
        <p:blipFill>
          <a:blip r:embed="rId4"/>
          <a:stretch>
            <a:fillRect/>
          </a:stretch>
        </p:blipFill>
        <p:spPr>
          <a:xfrm rot="21600000">
            <a:off x="749113" y="215462"/>
            <a:ext cx="734433" cy="643232"/>
          </a:xfrm>
          <a:prstGeom prst="rect">
            <a:avLst/>
          </a:prstGeom>
        </p:spPr>
      </p:pic>
      <p:sp>
        <p:nvSpPr>
          <p:cNvPr id="1074" name="textbox 107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6" name="picture 1076"/>
          <p:cNvPicPr>
            <a:picLocks noChangeAspect="1"/>
          </p:cNvPicPr>
          <p:nvPr/>
        </p:nvPicPr>
        <p:blipFill>
          <a:blip r:embed="rId1"/>
          <a:stretch>
            <a:fillRect/>
          </a:stretch>
        </p:blipFill>
        <p:spPr>
          <a:xfrm rot="21600000">
            <a:off x="6096000" y="1143000"/>
            <a:ext cx="4777740" cy="3176015"/>
          </a:xfrm>
          <a:prstGeom prst="rect">
            <a:avLst/>
          </a:prstGeom>
        </p:spPr>
      </p:pic>
      <p:sp>
        <p:nvSpPr>
          <p:cNvPr id="1078" name="textbox 1078"/>
          <p:cNvSpPr/>
          <p:nvPr/>
        </p:nvSpPr>
        <p:spPr>
          <a:xfrm>
            <a:off x="663641" y="1053451"/>
            <a:ext cx="4754879" cy="259968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4.5</a:t>
            </a:r>
            <a:r>
              <a:rPr sz="1500" b="1" kern="0" spc="13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配电盘（箱）信息牌</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4000"/>
              </a:lnSpc>
            </a:pPr>
            <a:endParaRPr sz="1000" dirty="0">
              <a:latin typeface="Arial" panose="020B0604020202020204"/>
              <a:ea typeface="Arial" panose="020B0604020202020204"/>
              <a:cs typeface="Arial" panose="020B0604020202020204"/>
            </a:endParaRPr>
          </a:p>
          <a:p>
            <a:pPr marL="301625" indent="-275590" algn="l" rtl="0" eaLnBrk="0">
              <a:lnSpc>
                <a:spcPct val="147000"/>
              </a:lnSpc>
              <a:spcBef>
                <a:spcPts val="45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配电盘（箱）应张贴统一</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信息牌，材质为</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PVC</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干胶粘纸，</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推荐尺寸为</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400</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a:t>
            </a:r>
            <a:endParaRPr sz="1500" dirty="0">
              <a:latin typeface="宋体" panose="02010600030101010101" pitchFamily="2" charset="-122"/>
              <a:ea typeface="宋体" panose="02010600030101010101" pitchFamily="2" charset="-122"/>
              <a:cs typeface="宋体" panose="02010600030101010101" pitchFamily="2" charset="-122"/>
            </a:endParaRPr>
          </a:p>
          <a:p>
            <a:pPr marL="302895" indent="10160" algn="l" rtl="0" eaLnBrk="0">
              <a:lnSpc>
                <a:spcPct val="156000"/>
              </a:lnSpc>
              <a:spcBef>
                <a:spcPts val="24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a:t>
            </a:r>
            <a:r>
              <a:rPr sz="1500" b="1"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可根据配电箱大小等比例缩放；信息牌</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内容</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应包括配电箱类型、编号、责任单</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位、责任人、维</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护人、联系方式等，张贴在配电盘</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、开关箱、控制</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箱等处的箱门上。</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080" name="textbox 108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82" name="picture 1082"/>
          <p:cNvPicPr>
            <a:picLocks noChangeAspect="1"/>
          </p:cNvPicPr>
          <p:nvPr/>
        </p:nvPicPr>
        <p:blipFill>
          <a:blip r:embed="rId2"/>
          <a:stretch>
            <a:fillRect/>
          </a:stretch>
        </p:blipFill>
        <p:spPr>
          <a:xfrm rot="21600000">
            <a:off x="367237" y="918972"/>
            <a:ext cx="11504769" cy="61721"/>
          </a:xfrm>
          <a:prstGeom prst="rect">
            <a:avLst/>
          </a:prstGeom>
        </p:spPr>
      </p:pic>
      <p:pic>
        <p:nvPicPr>
          <p:cNvPr id="1084" name="picture 1084"/>
          <p:cNvPicPr>
            <a:picLocks noChangeAspect="1"/>
          </p:cNvPicPr>
          <p:nvPr/>
        </p:nvPicPr>
        <p:blipFill>
          <a:blip r:embed="rId3"/>
          <a:stretch>
            <a:fillRect/>
          </a:stretch>
        </p:blipFill>
        <p:spPr>
          <a:xfrm rot="21600000">
            <a:off x="749113" y="215462"/>
            <a:ext cx="734433" cy="643232"/>
          </a:xfrm>
          <a:prstGeom prst="rect">
            <a:avLst/>
          </a:prstGeom>
        </p:spPr>
      </p:pic>
      <p:sp>
        <p:nvSpPr>
          <p:cNvPr id="1086" name="textbox 108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8"/>
          <p:cNvPicPr>
            <a:picLocks noChangeAspect="1"/>
          </p:cNvPicPr>
          <p:nvPr/>
        </p:nvPicPr>
        <p:blipFill>
          <a:blip r:embed="rId1"/>
          <a:stretch>
            <a:fillRect/>
          </a:stretch>
        </p:blipFill>
        <p:spPr>
          <a:xfrm rot="21600000">
            <a:off x="499872" y="2793491"/>
            <a:ext cx="10960607" cy="2220467"/>
          </a:xfrm>
          <a:prstGeom prst="rect">
            <a:avLst/>
          </a:prstGeom>
        </p:spPr>
      </p:pic>
      <p:sp>
        <p:nvSpPr>
          <p:cNvPr id="50" name="textbox 50"/>
          <p:cNvSpPr/>
          <p:nvPr/>
        </p:nvSpPr>
        <p:spPr>
          <a:xfrm>
            <a:off x="918715" y="1399387"/>
            <a:ext cx="10467975" cy="135255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29210" algn="l" rtl="0" eaLnBrk="0">
              <a:lnSpc>
                <a:spcPct val="100000"/>
              </a:lnSpc>
            </a:pPr>
            <a:r>
              <a:rPr sz="17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1.1</a:t>
            </a:r>
            <a:r>
              <a:rPr sz="1700" b="1"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7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厂界围墙</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1000"/>
              </a:lnSpc>
            </a:pPr>
            <a:endParaRPr sz="1000" dirty="0">
              <a:latin typeface="Arial" panose="020B0604020202020204"/>
              <a:ea typeface="Arial" panose="020B0604020202020204"/>
              <a:cs typeface="Arial" panose="020B0604020202020204"/>
            </a:endParaRPr>
          </a:p>
          <a:p>
            <a:pPr algn="l" rtl="0" eaLnBrk="0">
              <a:lnSpc>
                <a:spcPct val="111000"/>
              </a:lnSpc>
            </a:pPr>
            <a:endParaRPr sz="1000" dirty="0">
              <a:latin typeface="Arial" panose="020B0604020202020204"/>
              <a:ea typeface="Arial" panose="020B0604020202020204"/>
              <a:cs typeface="Arial" panose="020B0604020202020204"/>
            </a:endParaRPr>
          </a:p>
          <a:p>
            <a:pPr algn="l" rtl="0" eaLnBrk="0">
              <a:lnSpc>
                <a:spcPct val="125000"/>
              </a:lnSpc>
            </a:pPr>
            <a:endParaRPr sz="300" dirty="0">
              <a:latin typeface="Arial" panose="020B0604020202020204"/>
              <a:ea typeface="Arial" panose="020B0604020202020204"/>
              <a:cs typeface="Arial" panose="020B0604020202020204"/>
            </a:endParaRPr>
          </a:p>
          <a:p>
            <a:pPr marL="293370" indent="-280670" algn="l" rtl="0" eaLnBrk="0">
              <a:lnSpc>
                <a:spcPct val="147000"/>
              </a:lnSpc>
              <a:spcBef>
                <a:spcPts val="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分为砖砌式和金属式两种类型。施工现场实行封闭式管理，围墙坚固、严密。厂界围墙应在桩基工程开</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工前完成，</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宜做到永临结合</a:t>
            </a:r>
            <a:r>
              <a:rPr sz="14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400" dirty="0">
              <a:latin typeface="宋体" panose="02010600030101010101" pitchFamily="2" charset="-122"/>
              <a:ea typeface="宋体" panose="02010600030101010101" pitchFamily="2" charset="-122"/>
              <a:cs typeface="宋体" panose="02010600030101010101" pitchFamily="2" charset="-122"/>
            </a:endParaRPr>
          </a:p>
        </p:txBody>
      </p:sp>
      <p:sp>
        <p:nvSpPr>
          <p:cNvPr id="52" name="textbox 5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54" name="picture 54"/>
          <p:cNvPicPr>
            <a:picLocks noChangeAspect="1"/>
          </p:cNvPicPr>
          <p:nvPr/>
        </p:nvPicPr>
        <p:blipFill>
          <a:blip r:embed="rId2"/>
          <a:stretch>
            <a:fillRect/>
          </a:stretch>
        </p:blipFill>
        <p:spPr>
          <a:xfrm rot="21600000">
            <a:off x="367237" y="918972"/>
            <a:ext cx="11504769" cy="61721"/>
          </a:xfrm>
          <a:prstGeom prst="rect">
            <a:avLst/>
          </a:prstGeom>
        </p:spPr>
      </p:pic>
      <p:pic>
        <p:nvPicPr>
          <p:cNvPr id="56" name="picture 56"/>
          <p:cNvPicPr>
            <a:picLocks noChangeAspect="1"/>
          </p:cNvPicPr>
          <p:nvPr/>
        </p:nvPicPr>
        <p:blipFill>
          <a:blip r:embed="rId3"/>
          <a:stretch>
            <a:fillRect/>
          </a:stretch>
        </p:blipFill>
        <p:spPr>
          <a:xfrm rot="21600000">
            <a:off x="749113" y="215462"/>
            <a:ext cx="734433" cy="643232"/>
          </a:xfrm>
          <a:prstGeom prst="rect">
            <a:avLst/>
          </a:prstGeom>
        </p:spPr>
      </p:pic>
      <p:sp>
        <p:nvSpPr>
          <p:cNvPr id="58" name="textbox 58"/>
          <p:cNvSpPr/>
          <p:nvPr/>
        </p:nvSpPr>
        <p:spPr>
          <a:xfrm>
            <a:off x="5808154" y="5114873"/>
            <a:ext cx="132143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砖砌式围墙效果图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60" name="textbox 60"/>
          <p:cNvSpPr/>
          <p:nvPr/>
        </p:nvSpPr>
        <p:spPr>
          <a:xfrm>
            <a:off x="5995060" y="6430924"/>
            <a:ext cx="207009"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 name="textbox 1088"/>
          <p:cNvSpPr/>
          <p:nvPr/>
        </p:nvSpPr>
        <p:spPr>
          <a:xfrm>
            <a:off x="663641" y="1053451"/>
            <a:ext cx="4902834" cy="352679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4.6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施工照明</a:t>
            </a:r>
            <a:endParaRPr sz="1500" dirty="0">
              <a:latin typeface="宋体" panose="02010600030101010101" pitchFamily="2" charset="-122"/>
              <a:ea typeface="宋体" panose="02010600030101010101" pitchFamily="2" charset="-122"/>
              <a:cs typeface="宋体" panose="02010600030101010101" pitchFamily="2" charset="-122"/>
            </a:endParaRPr>
          </a:p>
          <a:p>
            <a:pPr marL="27940" algn="l" rtl="0" eaLnBrk="0">
              <a:lnSpc>
                <a:spcPct val="100000"/>
              </a:lnSpc>
              <a:spcBef>
                <a:spcPts val="1000"/>
              </a:spcBef>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2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）固定及移动式照明</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灯塔（架）</a:t>
            </a:r>
            <a:endParaRPr sz="1500" dirty="0">
              <a:latin typeface="宋体" panose="02010600030101010101" pitchFamily="2" charset="-122"/>
              <a:ea typeface="宋体" panose="02010600030101010101" pitchFamily="2" charset="-122"/>
              <a:cs typeface="宋体" panose="02010600030101010101" pitchFamily="2" charset="-122"/>
            </a:endParaRPr>
          </a:p>
          <a:p>
            <a:pPr marL="306705" indent="-280670" algn="l" rtl="0" eaLnBrk="0">
              <a:lnSpc>
                <a:spcPct val="132000"/>
              </a:lnSpc>
              <a:spcBef>
                <a:spcPts val="80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适用于施工现场集中广式照明。有塔吊的区域建议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安装在塔吊上，灯塔（架）也可外购或现场制作。</a:t>
            </a:r>
            <a:endParaRPr sz="1500" dirty="0">
              <a:latin typeface="宋体" panose="02010600030101010101" pitchFamily="2" charset="-122"/>
              <a:ea typeface="宋体" panose="02010600030101010101" pitchFamily="2" charset="-122"/>
              <a:cs typeface="宋体" panose="02010600030101010101" pitchFamily="2" charset="-122"/>
            </a:endParaRPr>
          </a:p>
          <a:p>
            <a:pPr marL="302895" indent="-276860" algn="l" rtl="0" eaLnBrk="0">
              <a:lnSpc>
                <a:spcPct val="148000"/>
              </a:lnSpc>
              <a:spcBef>
                <a:spcPts val="1080"/>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24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固定式照明灯塔高度一般</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，采用材料</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Ø16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管或</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∠40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角钢除锈喷漆制作；移动式照明灯塔</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的结</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构及形状右图，钢结构灯架，使</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用角钢不小于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灯塔架应放置平稳，支架固定牢</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固，放置位置不影</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响施工和通行。</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800" dirty="0">
              <a:latin typeface="Arial" panose="020B0604020202020204"/>
              <a:ea typeface="Arial" panose="020B0604020202020204"/>
              <a:cs typeface="Arial" panose="020B0604020202020204"/>
            </a:endParaRPr>
          </a:p>
          <a:p>
            <a:pPr algn="l" rtl="0" eaLnBrk="0">
              <a:lnSpc>
                <a:spcPct val="8000"/>
              </a:lnSpc>
            </a:pPr>
            <a:endParaRPr sz="100" dirty="0">
              <a:latin typeface="Arial" panose="020B0604020202020204"/>
              <a:ea typeface="Arial" panose="020B0604020202020204"/>
              <a:cs typeface="Arial" panose="020B0604020202020204"/>
            </a:endParaRPr>
          </a:p>
          <a:p>
            <a:pPr algn="r" rtl="0" eaLnBrk="0">
              <a:lnSpc>
                <a:spcPts val="1970"/>
              </a:lnSpc>
            </a:pPr>
            <a:r>
              <a:rPr sz="1500" kern="0" spc="3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灯具应采用防雨绝缘式</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灯，设专人维护</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、维修。</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090" name="picture 1090"/>
          <p:cNvPicPr>
            <a:picLocks noChangeAspect="1"/>
          </p:cNvPicPr>
          <p:nvPr/>
        </p:nvPicPr>
        <p:blipFill>
          <a:blip r:embed="rId1"/>
          <a:stretch>
            <a:fillRect/>
          </a:stretch>
        </p:blipFill>
        <p:spPr>
          <a:xfrm rot="21600000">
            <a:off x="5730240" y="1908048"/>
            <a:ext cx="3625595" cy="3820667"/>
          </a:xfrm>
          <a:prstGeom prst="rect">
            <a:avLst/>
          </a:prstGeom>
        </p:spPr>
      </p:pic>
      <p:pic>
        <p:nvPicPr>
          <p:cNvPr id="1092" name="picture 1092"/>
          <p:cNvPicPr>
            <a:picLocks noChangeAspect="1"/>
          </p:cNvPicPr>
          <p:nvPr/>
        </p:nvPicPr>
        <p:blipFill>
          <a:blip r:embed="rId2"/>
          <a:stretch>
            <a:fillRect/>
          </a:stretch>
        </p:blipFill>
        <p:spPr>
          <a:xfrm rot="21600000">
            <a:off x="9604247" y="2057400"/>
            <a:ext cx="1711452" cy="3589020"/>
          </a:xfrm>
          <a:prstGeom prst="rect">
            <a:avLst/>
          </a:prstGeom>
        </p:spPr>
      </p:pic>
      <p:sp>
        <p:nvSpPr>
          <p:cNvPr id="1094" name="textbox 109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096" name="picture 1096"/>
          <p:cNvPicPr>
            <a:picLocks noChangeAspect="1"/>
          </p:cNvPicPr>
          <p:nvPr/>
        </p:nvPicPr>
        <p:blipFill>
          <a:blip r:embed="rId3"/>
          <a:stretch>
            <a:fillRect/>
          </a:stretch>
        </p:blipFill>
        <p:spPr>
          <a:xfrm rot="21600000">
            <a:off x="367237" y="918972"/>
            <a:ext cx="11504769" cy="61721"/>
          </a:xfrm>
          <a:prstGeom prst="rect">
            <a:avLst/>
          </a:prstGeom>
        </p:spPr>
      </p:pic>
      <p:pic>
        <p:nvPicPr>
          <p:cNvPr id="1098" name="picture 1098"/>
          <p:cNvPicPr>
            <a:picLocks noChangeAspect="1"/>
          </p:cNvPicPr>
          <p:nvPr/>
        </p:nvPicPr>
        <p:blipFill>
          <a:blip r:embed="rId4"/>
          <a:stretch>
            <a:fillRect/>
          </a:stretch>
        </p:blipFill>
        <p:spPr>
          <a:xfrm rot="21600000">
            <a:off x="749113" y="215462"/>
            <a:ext cx="734433" cy="643232"/>
          </a:xfrm>
          <a:prstGeom prst="rect">
            <a:avLst/>
          </a:prstGeom>
        </p:spPr>
      </p:pic>
      <p:sp>
        <p:nvSpPr>
          <p:cNvPr id="1100" name="textbox 110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2" name="picture 1102"/>
          <p:cNvPicPr>
            <a:picLocks noChangeAspect="1"/>
          </p:cNvPicPr>
          <p:nvPr/>
        </p:nvPicPr>
        <p:blipFill>
          <a:blip r:embed="rId1"/>
          <a:stretch>
            <a:fillRect/>
          </a:stretch>
        </p:blipFill>
        <p:spPr>
          <a:xfrm rot="21600000">
            <a:off x="9066276" y="1539239"/>
            <a:ext cx="2148840" cy="3194304"/>
          </a:xfrm>
          <a:prstGeom prst="rect">
            <a:avLst/>
          </a:prstGeom>
        </p:spPr>
      </p:pic>
      <p:pic>
        <p:nvPicPr>
          <p:cNvPr id="1104" name="picture 1104"/>
          <p:cNvPicPr>
            <a:picLocks noChangeAspect="1"/>
          </p:cNvPicPr>
          <p:nvPr/>
        </p:nvPicPr>
        <p:blipFill>
          <a:blip r:embed="rId2"/>
          <a:stretch>
            <a:fillRect/>
          </a:stretch>
        </p:blipFill>
        <p:spPr>
          <a:xfrm rot="21600000">
            <a:off x="4026408" y="1719072"/>
            <a:ext cx="1530096" cy="3020567"/>
          </a:xfrm>
          <a:prstGeom prst="rect">
            <a:avLst/>
          </a:prstGeom>
        </p:spPr>
      </p:pic>
      <p:sp>
        <p:nvSpPr>
          <p:cNvPr id="1106" name="textbox 1106"/>
          <p:cNvSpPr/>
          <p:nvPr/>
        </p:nvSpPr>
        <p:spPr>
          <a:xfrm>
            <a:off x="607433" y="1612252"/>
            <a:ext cx="3105150" cy="132461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2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）小型落地式照明灯架。</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5590" algn="l" rtl="0" eaLnBrk="0">
              <a:lnSpc>
                <a:spcPct val="153000"/>
              </a:lnSpc>
              <a:spcBef>
                <a:spcPts val="16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主要用于室内处局部场地施工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照明，灯具采用防雨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灯，根</a:t>
            </a:r>
            <a:r>
              <a:rPr sz="15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据需要购置，如下图。</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108" name="textbox 1108"/>
          <p:cNvSpPr/>
          <p:nvPr/>
        </p:nvSpPr>
        <p:spPr>
          <a:xfrm>
            <a:off x="6114137" y="1657971"/>
            <a:ext cx="2614295" cy="133476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道路照明</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2000"/>
              </a:lnSpc>
            </a:pPr>
            <a:endParaRPr sz="700" dirty="0">
              <a:latin typeface="Arial" panose="020B0604020202020204"/>
              <a:ea typeface="Arial" panose="020B0604020202020204"/>
              <a:cs typeface="Arial" panose="020B0604020202020204"/>
            </a:endParaRPr>
          </a:p>
          <a:p>
            <a:pPr marL="175895" indent="-161925" algn="l" rtl="0" eaLnBrk="0">
              <a:lnSpc>
                <a:spcPct val="105000"/>
              </a:lnSpc>
              <a:spcBef>
                <a:spcPts val="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施工道路两侧应设置</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照</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明（可带太阳能板</a:t>
            </a:r>
            <a:r>
              <a:rPr sz="1500" b="1"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高度</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500" b="1" kern="0" spc="-28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10</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米，间隔</a:t>
            </a:r>
            <a:r>
              <a:rPr sz="15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20∽</a:t>
            </a:r>
            <a:r>
              <a:rPr sz="1500" b="1" kern="0" spc="-3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米，见下图。</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110" name="textbox 111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12" name="picture 1112"/>
          <p:cNvPicPr>
            <a:picLocks noChangeAspect="1"/>
          </p:cNvPicPr>
          <p:nvPr/>
        </p:nvPicPr>
        <p:blipFill>
          <a:blip r:embed="rId3"/>
          <a:stretch>
            <a:fillRect/>
          </a:stretch>
        </p:blipFill>
        <p:spPr>
          <a:xfrm rot="21600000">
            <a:off x="367237" y="918972"/>
            <a:ext cx="11504769" cy="61721"/>
          </a:xfrm>
          <a:prstGeom prst="rect">
            <a:avLst/>
          </a:prstGeom>
        </p:spPr>
      </p:pic>
      <p:pic>
        <p:nvPicPr>
          <p:cNvPr id="1114" name="picture 1114"/>
          <p:cNvPicPr>
            <a:picLocks noChangeAspect="1"/>
          </p:cNvPicPr>
          <p:nvPr/>
        </p:nvPicPr>
        <p:blipFill>
          <a:blip r:embed="rId4"/>
          <a:stretch>
            <a:fillRect/>
          </a:stretch>
        </p:blipFill>
        <p:spPr>
          <a:xfrm rot="21600000">
            <a:off x="749113" y="215462"/>
            <a:ext cx="734433" cy="643232"/>
          </a:xfrm>
          <a:prstGeom prst="rect">
            <a:avLst/>
          </a:prstGeom>
        </p:spPr>
      </p:pic>
      <p:sp>
        <p:nvSpPr>
          <p:cNvPr id="1116" name="textbox 111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8" name="textbox 111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120" name="textbox 1120"/>
          <p:cNvSpPr/>
          <p:nvPr/>
        </p:nvSpPr>
        <p:spPr>
          <a:xfrm>
            <a:off x="4211739" y="2801213"/>
            <a:ext cx="3832859" cy="719455"/>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97000"/>
              </a:lnSpc>
            </a:pPr>
            <a:r>
              <a:rPr sz="4700" b="1" kern="0" spc="-3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五、</a:t>
            </a:r>
            <a:r>
              <a:rPr sz="4700" kern="0" spc="-53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 </a:t>
            </a:r>
            <a:r>
              <a:rPr sz="4700" b="1" kern="0" spc="-3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消防设施</a:t>
            </a:r>
            <a:endParaRPr sz="4700" dirty="0">
              <a:latin typeface="宋体" panose="02010600030101010101" pitchFamily="2" charset="-122"/>
              <a:ea typeface="宋体" panose="02010600030101010101" pitchFamily="2" charset="-122"/>
              <a:cs typeface="宋体" panose="02010600030101010101" pitchFamily="2" charset="-122"/>
            </a:endParaRPr>
          </a:p>
        </p:txBody>
      </p:sp>
      <p:pic>
        <p:nvPicPr>
          <p:cNvPr id="1122" name="picture 1122"/>
          <p:cNvPicPr>
            <a:picLocks noChangeAspect="1"/>
          </p:cNvPicPr>
          <p:nvPr/>
        </p:nvPicPr>
        <p:blipFill>
          <a:blip r:embed="rId1"/>
          <a:stretch>
            <a:fillRect/>
          </a:stretch>
        </p:blipFill>
        <p:spPr>
          <a:xfrm rot="21600000">
            <a:off x="367237" y="918972"/>
            <a:ext cx="11504769" cy="61721"/>
          </a:xfrm>
          <a:prstGeom prst="rect">
            <a:avLst/>
          </a:prstGeom>
        </p:spPr>
      </p:pic>
      <p:pic>
        <p:nvPicPr>
          <p:cNvPr id="1124" name="picture 1124"/>
          <p:cNvPicPr>
            <a:picLocks noChangeAspect="1"/>
          </p:cNvPicPr>
          <p:nvPr/>
        </p:nvPicPr>
        <p:blipFill>
          <a:blip r:embed="rId2"/>
          <a:stretch>
            <a:fillRect/>
          </a:stretch>
        </p:blipFill>
        <p:spPr>
          <a:xfrm rot="21600000">
            <a:off x="749113" y="215462"/>
            <a:ext cx="734433" cy="643232"/>
          </a:xfrm>
          <a:prstGeom prst="rect">
            <a:avLst/>
          </a:prstGeom>
        </p:spPr>
      </p:pic>
      <p:sp>
        <p:nvSpPr>
          <p:cNvPr id="1126" name="textbox 112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 name="textbox 1128"/>
          <p:cNvSpPr/>
          <p:nvPr/>
        </p:nvSpPr>
        <p:spPr>
          <a:xfrm>
            <a:off x="677415" y="1311896"/>
            <a:ext cx="3324225" cy="3173729"/>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5.1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消防器材存放架</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6225" algn="l" rtl="0" eaLnBrk="0">
              <a:lnSpc>
                <a:spcPct val="155000"/>
              </a:lnSpc>
              <a:spcBef>
                <a:spcPts val="36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放置于人员提取方便的醒目位置，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器材配备数量、规格应满足消防设</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计规范要求，应放置包括灭火器、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消防锹、</a:t>
            </a:r>
            <a:r>
              <a:rPr sz="15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消防沙箱、消防</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水带、</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400" dirty="0">
              <a:latin typeface="Arial" panose="020B0604020202020204"/>
              <a:ea typeface="Arial" panose="020B0604020202020204"/>
              <a:cs typeface="Arial" panose="020B0604020202020204"/>
            </a:endParaRPr>
          </a:p>
          <a:p>
            <a:pPr marL="288290" indent="4445" algn="l" rtl="0" eaLnBrk="0">
              <a:lnSpc>
                <a:spcPct val="152000"/>
              </a:lnSpc>
              <a:spcBef>
                <a:spcPts val="5"/>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消防扳手等设施，设专人管理，定</a:t>
            </a:r>
            <a:r>
              <a:rPr sz="15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期检查和维护。适用于</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现场消防</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重点部位或区域的消防器材</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a:t>
            </a:r>
            <a:r>
              <a:rPr sz="15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存储。</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130" name="picture 1130"/>
          <p:cNvPicPr>
            <a:picLocks noChangeAspect="1"/>
          </p:cNvPicPr>
          <p:nvPr/>
        </p:nvPicPr>
        <p:blipFill>
          <a:blip r:embed="rId1"/>
          <a:stretch>
            <a:fillRect/>
          </a:stretch>
        </p:blipFill>
        <p:spPr>
          <a:xfrm rot="21600000">
            <a:off x="7924800" y="1676400"/>
            <a:ext cx="3451859" cy="2801112"/>
          </a:xfrm>
          <a:prstGeom prst="rect">
            <a:avLst/>
          </a:prstGeom>
        </p:spPr>
      </p:pic>
      <p:pic>
        <p:nvPicPr>
          <p:cNvPr id="1132" name="picture 1132"/>
          <p:cNvPicPr>
            <a:picLocks noChangeAspect="1"/>
          </p:cNvPicPr>
          <p:nvPr/>
        </p:nvPicPr>
        <p:blipFill>
          <a:blip r:embed="rId2"/>
          <a:stretch>
            <a:fillRect/>
          </a:stretch>
        </p:blipFill>
        <p:spPr>
          <a:xfrm rot="21600000">
            <a:off x="4495800" y="1600200"/>
            <a:ext cx="3081528" cy="2833115"/>
          </a:xfrm>
          <a:prstGeom prst="rect">
            <a:avLst/>
          </a:prstGeom>
        </p:spPr>
      </p:pic>
      <p:sp>
        <p:nvSpPr>
          <p:cNvPr id="1134" name="textbox 113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36" name="picture 1136"/>
          <p:cNvPicPr>
            <a:picLocks noChangeAspect="1"/>
          </p:cNvPicPr>
          <p:nvPr/>
        </p:nvPicPr>
        <p:blipFill>
          <a:blip r:embed="rId3"/>
          <a:stretch>
            <a:fillRect/>
          </a:stretch>
        </p:blipFill>
        <p:spPr>
          <a:xfrm rot="21600000">
            <a:off x="367237" y="918972"/>
            <a:ext cx="11504769" cy="61721"/>
          </a:xfrm>
          <a:prstGeom prst="rect">
            <a:avLst/>
          </a:prstGeom>
        </p:spPr>
      </p:pic>
      <p:pic>
        <p:nvPicPr>
          <p:cNvPr id="1138" name="picture 1138"/>
          <p:cNvPicPr>
            <a:picLocks noChangeAspect="1"/>
          </p:cNvPicPr>
          <p:nvPr/>
        </p:nvPicPr>
        <p:blipFill>
          <a:blip r:embed="rId4"/>
          <a:stretch>
            <a:fillRect/>
          </a:stretch>
        </p:blipFill>
        <p:spPr>
          <a:xfrm rot="21600000">
            <a:off x="749113" y="215462"/>
            <a:ext cx="734433" cy="643232"/>
          </a:xfrm>
          <a:prstGeom prst="rect">
            <a:avLst/>
          </a:prstGeom>
        </p:spPr>
      </p:pic>
      <p:sp>
        <p:nvSpPr>
          <p:cNvPr id="1140" name="textbox 114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-68-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2" name="picture 1142"/>
          <p:cNvPicPr>
            <a:picLocks noChangeAspect="1"/>
          </p:cNvPicPr>
          <p:nvPr/>
        </p:nvPicPr>
        <p:blipFill>
          <a:blip r:embed="rId1"/>
          <a:stretch>
            <a:fillRect/>
          </a:stretch>
        </p:blipFill>
        <p:spPr>
          <a:xfrm rot="21600000">
            <a:off x="8228076" y="2996184"/>
            <a:ext cx="2999232" cy="3410711"/>
          </a:xfrm>
          <a:prstGeom prst="rect">
            <a:avLst/>
          </a:prstGeom>
        </p:spPr>
      </p:pic>
      <p:sp>
        <p:nvSpPr>
          <p:cNvPr id="1144" name="textbox 1144"/>
          <p:cNvSpPr/>
          <p:nvPr/>
        </p:nvSpPr>
        <p:spPr>
          <a:xfrm>
            <a:off x="677415" y="1053451"/>
            <a:ext cx="6958965" cy="1450339"/>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5.2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灭火器</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6860" algn="l" rtl="0" eaLnBrk="0">
              <a:lnSpc>
                <a:spcPct val="147000"/>
              </a:lnSpc>
              <a:spcBef>
                <a:spcPts val="124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现场灭火器的设置应符</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合消防规范要求，放置在明显和便于取用的地点，不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得影响安全疏散，下设禁止阻塞线，消防箱顶部张贴灭</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火器使用方法标签</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0000"/>
              </a:lnSpc>
            </a:pPr>
            <a:endParaRPr sz="900" dirty="0">
              <a:latin typeface="Arial" panose="020B0604020202020204"/>
              <a:ea typeface="Arial" panose="020B0604020202020204"/>
              <a:cs typeface="Arial" panose="020B0604020202020204"/>
            </a:endParaRPr>
          </a:p>
          <a:p>
            <a:pPr marL="395605" algn="l" rtl="0" eaLnBrk="0">
              <a:lnSpc>
                <a:spcPct val="100000"/>
              </a:lnSpc>
            </a:pP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（如下图</a:t>
            </a:r>
            <a:r>
              <a:rPr sz="1500" b="1"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设专人管理，定期检查和维护</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146" name="picture 1146"/>
          <p:cNvPicPr>
            <a:picLocks noChangeAspect="1"/>
          </p:cNvPicPr>
          <p:nvPr/>
        </p:nvPicPr>
        <p:blipFill>
          <a:blip r:embed="rId2"/>
          <a:stretch>
            <a:fillRect/>
          </a:stretch>
        </p:blipFill>
        <p:spPr>
          <a:xfrm rot="21600000">
            <a:off x="3352800" y="3505200"/>
            <a:ext cx="3668267" cy="1866900"/>
          </a:xfrm>
          <a:prstGeom prst="rect">
            <a:avLst/>
          </a:prstGeom>
        </p:spPr>
      </p:pic>
      <p:pic>
        <p:nvPicPr>
          <p:cNvPr id="1148" name="picture 1148"/>
          <p:cNvPicPr>
            <a:picLocks noChangeAspect="1"/>
          </p:cNvPicPr>
          <p:nvPr/>
        </p:nvPicPr>
        <p:blipFill>
          <a:blip r:embed="rId3"/>
          <a:stretch>
            <a:fillRect/>
          </a:stretch>
        </p:blipFill>
        <p:spPr>
          <a:xfrm rot="21600000">
            <a:off x="342900" y="3505200"/>
            <a:ext cx="2872739" cy="1805939"/>
          </a:xfrm>
          <a:prstGeom prst="rect">
            <a:avLst/>
          </a:prstGeom>
        </p:spPr>
      </p:pic>
      <p:sp>
        <p:nvSpPr>
          <p:cNvPr id="1150" name="textbox 1150"/>
          <p:cNvSpPr/>
          <p:nvPr/>
        </p:nvSpPr>
        <p:spPr>
          <a:xfrm>
            <a:off x="1368898" y="5496521"/>
            <a:ext cx="4875529" cy="1106169"/>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95"/>
              </a:lnSpc>
            </a:pPr>
            <a:r>
              <a:rPr sz="12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灭火器箱</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灭火器标签</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4000"/>
              </a:lnSpc>
            </a:pPr>
            <a:endParaRPr sz="1000" dirty="0">
              <a:latin typeface="Arial" panose="020B0604020202020204"/>
              <a:ea typeface="Arial" panose="020B0604020202020204"/>
              <a:cs typeface="Arial" panose="020B0604020202020204"/>
            </a:endParaRPr>
          </a:p>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115000"/>
              </a:lnSpc>
            </a:pPr>
            <a:endParaRPr sz="1000" dirty="0">
              <a:latin typeface="Arial" panose="020B0604020202020204"/>
              <a:ea typeface="Arial" panose="020B0604020202020204"/>
              <a:cs typeface="Arial" panose="020B0604020202020204"/>
            </a:endParaRPr>
          </a:p>
          <a:p>
            <a:pPr algn="l" rtl="0" eaLnBrk="0">
              <a:lnSpc>
                <a:spcPct val="101000"/>
              </a:lnSpc>
            </a:pPr>
            <a:endParaRPr sz="300" dirty="0">
              <a:latin typeface="Arial" panose="020B0604020202020204"/>
              <a:ea typeface="Arial" panose="020B0604020202020204"/>
              <a:cs typeface="Arial" panose="020B0604020202020204"/>
            </a:endParaRPr>
          </a:p>
          <a:p>
            <a:pPr algn="r" rtl="0" eaLnBrk="0">
              <a:lnSpc>
                <a:spcPct val="80000"/>
              </a:lnSpc>
              <a:spcBef>
                <a:spcPts val="0"/>
              </a:spcBef>
            </a:pPr>
            <a:r>
              <a:rPr sz="1200" kern="0" spc="-20" dirty="0">
                <a:solidFill>
                  <a:srgbClr val="000000">
                    <a:alpha val="100000"/>
                  </a:srgbClr>
                </a:solidFill>
                <a:latin typeface="Arial" panose="020B0604020202020204"/>
                <a:ea typeface="Arial" panose="020B0604020202020204"/>
                <a:cs typeface="Arial" panose="020B0604020202020204"/>
              </a:rPr>
              <a:t>-69-</a:t>
            </a:r>
            <a:endParaRPr sz="1200" dirty="0">
              <a:latin typeface="Arial" panose="020B0604020202020204"/>
              <a:ea typeface="Arial" panose="020B0604020202020204"/>
              <a:cs typeface="Arial" panose="020B0604020202020204"/>
            </a:endParaRPr>
          </a:p>
        </p:txBody>
      </p:sp>
      <p:pic>
        <p:nvPicPr>
          <p:cNvPr id="1152" name="picture 1152"/>
          <p:cNvPicPr>
            <a:picLocks noChangeAspect="1"/>
          </p:cNvPicPr>
          <p:nvPr/>
        </p:nvPicPr>
        <p:blipFill>
          <a:blip r:embed="rId4"/>
          <a:stretch>
            <a:fillRect/>
          </a:stretch>
        </p:blipFill>
        <p:spPr>
          <a:xfrm rot="21600000">
            <a:off x="8231123" y="1179575"/>
            <a:ext cx="3009900" cy="1659636"/>
          </a:xfrm>
          <a:prstGeom prst="rect">
            <a:avLst/>
          </a:prstGeom>
        </p:spPr>
      </p:pic>
      <p:sp>
        <p:nvSpPr>
          <p:cNvPr id="1154" name="textbox 115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56" name="picture 1156"/>
          <p:cNvPicPr>
            <a:picLocks noChangeAspect="1"/>
          </p:cNvPicPr>
          <p:nvPr/>
        </p:nvPicPr>
        <p:blipFill>
          <a:blip r:embed="rId5"/>
          <a:stretch>
            <a:fillRect/>
          </a:stretch>
        </p:blipFill>
        <p:spPr>
          <a:xfrm rot="21600000">
            <a:off x="367237" y="918972"/>
            <a:ext cx="11504769" cy="61721"/>
          </a:xfrm>
          <a:prstGeom prst="rect">
            <a:avLst/>
          </a:prstGeom>
        </p:spPr>
      </p:pic>
      <p:pic>
        <p:nvPicPr>
          <p:cNvPr id="1158" name="picture 1158"/>
          <p:cNvPicPr>
            <a:picLocks noChangeAspect="1"/>
          </p:cNvPicPr>
          <p:nvPr/>
        </p:nvPicPr>
        <p:blipFill>
          <a:blip r:embed="rId6"/>
          <a:stretch>
            <a:fillRect/>
          </a:stretch>
        </p:blipFill>
        <p:spPr>
          <a:xfrm rot="21600000">
            <a:off x="749113" y="215462"/>
            <a:ext cx="734433" cy="643232"/>
          </a:xfrm>
          <a:prstGeom prst="rect">
            <a:avLst/>
          </a:prstGeom>
        </p:spPr>
      </p:pic>
      <p:sp>
        <p:nvSpPr>
          <p:cNvPr id="1160" name="textbox 1160"/>
          <p:cNvSpPr/>
          <p:nvPr/>
        </p:nvSpPr>
        <p:spPr>
          <a:xfrm>
            <a:off x="9315898" y="6483234"/>
            <a:ext cx="87439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灭火器设置</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2" name="picture 1162"/>
          <p:cNvPicPr>
            <a:picLocks noChangeAspect="1"/>
          </p:cNvPicPr>
          <p:nvPr/>
        </p:nvPicPr>
        <p:blipFill>
          <a:blip r:embed="rId1"/>
          <a:stretch>
            <a:fillRect/>
          </a:stretch>
        </p:blipFill>
        <p:spPr>
          <a:xfrm rot="21600000">
            <a:off x="4876800" y="2057400"/>
            <a:ext cx="3541775" cy="2500883"/>
          </a:xfrm>
          <a:prstGeom prst="rect">
            <a:avLst/>
          </a:prstGeom>
        </p:spPr>
      </p:pic>
      <p:sp>
        <p:nvSpPr>
          <p:cNvPr id="1164" name="textbox 1164"/>
          <p:cNvSpPr/>
          <p:nvPr/>
        </p:nvSpPr>
        <p:spPr>
          <a:xfrm>
            <a:off x="690115" y="1485252"/>
            <a:ext cx="3695700" cy="207645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5.3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消防砂箱</a:t>
            </a:r>
            <a:endParaRPr sz="1500" dirty="0">
              <a:latin typeface="宋体" panose="02010600030101010101" pitchFamily="2" charset="-122"/>
              <a:ea typeface="宋体" panose="02010600030101010101" pitchFamily="2" charset="-122"/>
              <a:cs typeface="宋体" panose="02010600030101010101" pitchFamily="2" charset="-122"/>
            </a:endParaRPr>
          </a:p>
          <a:p>
            <a:pPr marL="292100" indent="-279400" algn="l" rtl="0" eaLnBrk="0">
              <a:lnSpc>
                <a:spcPct val="144000"/>
              </a:lnSpc>
              <a:spcBef>
                <a:spcPts val="51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适用于危化品库、物资仓库、配电</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房、</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油系统等重点防火部</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位。箱体：</a:t>
            </a:r>
            <a:endParaRPr sz="1500" dirty="0">
              <a:latin typeface="宋体" panose="02010600030101010101" pitchFamily="2" charset="-122"/>
              <a:ea typeface="宋体" panose="02010600030101010101" pitchFamily="2" charset="-122"/>
              <a:cs typeface="宋体" panose="02010600030101010101" pitchFamily="2" charset="-122"/>
            </a:endParaRPr>
          </a:p>
          <a:p>
            <a:pPr marL="292100" algn="l" rtl="0" eaLnBrk="0">
              <a:lnSpc>
                <a:spcPct val="100000"/>
              </a:lnSpc>
              <a:spcBef>
                <a:spcPts val="1140"/>
              </a:spcBef>
            </a:pP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（长）</a:t>
            </a:r>
            <a:r>
              <a:rPr sz="1500" kern="0" spc="-2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X400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a:t>
            </a:r>
            <a:endParaRPr sz="1500" dirty="0">
              <a:latin typeface="宋体" panose="02010600030101010101" pitchFamily="2" charset="-122"/>
              <a:ea typeface="宋体" panose="02010600030101010101" pitchFamily="2" charset="-122"/>
              <a:cs typeface="宋体" panose="02010600030101010101" pitchFamily="2" charset="-122"/>
            </a:endParaRPr>
          </a:p>
          <a:p>
            <a:pPr marL="301625" indent="-19685" algn="l" rtl="0" eaLnBrk="0">
              <a:lnSpc>
                <a:spcPct val="148000"/>
              </a:lnSpc>
              <a:spcBef>
                <a:spcPts val="370"/>
              </a:spcBef>
            </a:pP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X500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a:t>
            </a:r>
            <a:r>
              <a:rPr sz="1500" b="1"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加盖防雨，配备消</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防锹，设专人管理，定期检查和维护</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166" name="picture 1166"/>
          <p:cNvPicPr>
            <a:picLocks noChangeAspect="1"/>
          </p:cNvPicPr>
          <p:nvPr/>
        </p:nvPicPr>
        <p:blipFill>
          <a:blip r:embed="rId2"/>
          <a:stretch>
            <a:fillRect/>
          </a:stretch>
        </p:blipFill>
        <p:spPr>
          <a:xfrm rot="21600000">
            <a:off x="8991600" y="2286000"/>
            <a:ext cx="2310383" cy="2337815"/>
          </a:xfrm>
          <a:prstGeom prst="rect">
            <a:avLst/>
          </a:prstGeom>
        </p:spPr>
      </p:pic>
      <p:sp>
        <p:nvSpPr>
          <p:cNvPr id="1168" name="textbox 116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70" name="picture 1170"/>
          <p:cNvPicPr>
            <a:picLocks noChangeAspect="1"/>
          </p:cNvPicPr>
          <p:nvPr/>
        </p:nvPicPr>
        <p:blipFill>
          <a:blip r:embed="rId3"/>
          <a:stretch>
            <a:fillRect/>
          </a:stretch>
        </p:blipFill>
        <p:spPr>
          <a:xfrm rot="21600000">
            <a:off x="367237" y="918972"/>
            <a:ext cx="11504769" cy="61721"/>
          </a:xfrm>
          <a:prstGeom prst="rect">
            <a:avLst/>
          </a:prstGeom>
        </p:spPr>
      </p:pic>
      <p:pic>
        <p:nvPicPr>
          <p:cNvPr id="1172" name="picture 1172"/>
          <p:cNvPicPr>
            <a:picLocks noChangeAspect="1"/>
          </p:cNvPicPr>
          <p:nvPr/>
        </p:nvPicPr>
        <p:blipFill>
          <a:blip r:embed="rId4"/>
          <a:stretch>
            <a:fillRect/>
          </a:stretch>
        </p:blipFill>
        <p:spPr>
          <a:xfrm rot="21600000">
            <a:off x="749113" y="215462"/>
            <a:ext cx="734433" cy="643232"/>
          </a:xfrm>
          <a:prstGeom prst="rect">
            <a:avLst/>
          </a:prstGeom>
        </p:spPr>
      </p:pic>
      <p:sp>
        <p:nvSpPr>
          <p:cNvPr id="1174" name="textbox 117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 name="textbox 1176"/>
          <p:cNvSpPr/>
          <p:nvPr/>
        </p:nvSpPr>
        <p:spPr>
          <a:xfrm>
            <a:off x="677415" y="1683726"/>
            <a:ext cx="5093334" cy="2456814"/>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分为室外消防栓和室内消防栓箱。室内消防栓箱内配</a:t>
            </a:r>
            <a:endParaRPr sz="1500" dirty="0">
              <a:latin typeface="宋体" panose="02010600030101010101" pitchFamily="2" charset="-122"/>
              <a:ea typeface="宋体" panose="02010600030101010101" pitchFamily="2" charset="-122"/>
              <a:cs typeface="宋体" panose="02010600030101010101" pitchFamily="2" charset="-122"/>
            </a:endParaRPr>
          </a:p>
          <a:p>
            <a:pPr marL="289560" indent="1270" algn="l" rtl="0" eaLnBrk="0">
              <a:lnSpc>
                <a:spcPct val="160000"/>
              </a:lnSpc>
              <a:spcBef>
                <a:spcPts val="10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备</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水枪、水带及接头，玻璃门上应注明消防栓字样和</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火警电话。室外消火栓的设</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置应满足现场消防的要求，</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周边设置保护围</a:t>
            </a:r>
            <a:r>
              <a:rPr sz="1500" kern="0" spc="-2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栏，材料为</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φ48.3</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钢管，经焊接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成型，并涂刷红白相间</a:t>
            </a:r>
            <a:r>
              <a:rPr sz="1500" kern="0" spc="-1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油漆。室外消火栓冬</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季时应加保温罩等防冻</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措施。</a:t>
            </a:r>
            <a:r>
              <a:rPr sz="1500"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消火栓应设专人管理，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定期检查和维护。</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178" name="picture 1178"/>
          <p:cNvPicPr>
            <a:picLocks noChangeAspect="1"/>
          </p:cNvPicPr>
          <p:nvPr/>
        </p:nvPicPr>
        <p:blipFill>
          <a:blip r:embed="rId1"/>
          <a:stretch>
            <a:fillRect/>
          </a:stretch>
        </p:blipFill>
        <p:spPr>
          <a:xfrm rot="21600000">
            <a:off x="6172200" y="1676400"/>
            <a:ext cx="4818888" cy="2525267"/>
          </a:xfrm>
          <a:prstGeom prst="rect">
            <a:avLst/>
          </a:prstGeom>
        </p:spPr>
      </p:pic>
      <p:sp>
        <p:nvSpPr>
          <p:cNvPr id="1180" name="textbox 118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82" name="picture 1182"/>
          <p:cNvPicPr>
            <a:picLocks noChangeAspect="1"/>
          </p:cNvPicPr>
          <p:nvPr/>
        </p:nvPicPr>
        <p:blipFill>
          <a:blip r:embed="rId2"/>
          <a:stretch>
            <a:fillRect/>
          </a:stretch>
        </p:blipFill>
        <p:spPr>
          <a:xfrm rot="21600000">
            <a:off x="367237" y="918972"/>
            <a:ext cx="11504769" cy="61721"/>
          </a:xfrm>
          <a:prstGeom prst="rect">
            <a:avLst/>
          </a:prstGeom>
        </p:spPr>
      </p:pic>
      <p:pic>
        <p:nvPicPr>
          <p:cNvPr id="1184" name="picture 1184"/>
          <p:cNvPicPr>
            <a:picLocks noChangeAspect="1"/>
          </p:cNvPicPr>
          <p:nvPr/>
        </p:nvPicPr>
        <p:blipFill>
          <a:blip r:embed="rId3"/>
          <a:stretch>
            <a:fillRect/>
          </a:stretch>
        </p:blipFill>
        <p:spPr>
          <a:xfrm rot="21600000">
            <a:off x="749113" y="215462"/>
            <a:ext cx="734433" cy="643232"/>
          </a:xfrm>
          <a:prstGeom prst="rect">
            <a:avLst/>
          </a:prstGeom>
        </p:spPr>
      </p:pic>
      <p:sp>
        <p:nvSpPr>
          <p:cNvPr id="1186" name="textbox 1186"/>
          <p:cNvSpPr/>
          <p:nvPr/>
        </p:nvSpPr>
        <p:spPr>
          <a:xfrm>
            <a:off x="677415" y="1155051"/>
            <a:ext cx="97345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5.4</a:t>
            </a:r>
            <a:r>
              <a:rPr sz="1500" b="1"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消火栓</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188" name="textbox 1188"/>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0" name="picture 1190"/>
          <p:cNvPicPr>
            <a:picLocks noChangeAspect="1"/>
          </p:cNvPicPr>
          <p:nvPr/>
        </p:nvPicPr>
        <p:blipFill>
          <a:blip r:embed="rId1"/>
          <a:stretch>
            <a:fillRect/>
          </a:stretch>
        </p:blipFill>
        <p:spPr>
          <a:xfrm rot="21600000">
            <a:off x="2270760" y="1889759"/>
            <a:ext cx="7280147" cy="1812036"/>
          </a:xfrm>
          <a:prstGeom prst="rect">
            <a:avLst/>
          </a:prstGeom>
        </p:spPr>
      </p:pic>
      <p:sp>
        <p:nvSpPr>
          <p:cNvPr id="1192" name="textbox 119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194" name="picture 1194"/>
          <p:cNvPicPr>
            <a:picLocks noChangeAspect="1"/>
          </p:cNvPicPr>
          <p:nvPr/>
        </p:nvPicPr>
        <p:blipFill>
          <a:blip r:embed="rId2"/>
          <a:stretch>
            <a:fillRect/>
          </a:stretch>
        </p:blipFill>
        <p:spPr>
          <a:xfrm rot="21600000">
            <a:off x="2971800" y="3733800"/>
            <a:ext cx="1716024" cy="1687067"/>
          </a:xfrm>
          <a:prstGeom prst="rect">
            <a:avLst/>
          </a:prstGeom>
        </p:spPr>
      </p:pic>
      <p:pic>
        <p:nvPicPr>
          <p:cNvPr id="1196" name="picture 1196"/>
          <p:cNvPicPr>
            <a:picLocks noChangeAspect="1"/>
          </p:cNvPicPr>
          <p:nvPr/>
        </p:nvPicPr>
        <p:blipFill>
          <a:blip r:embed="rId3"/>
          <a:stretch>
            <a:fillRect/>
          </a:stretch>
        </p:blipFill>
        <p:spPr>
          <a:xfrm rot="21600000">
            <a:off x="7467600" y="3686555"/>
            <a:ext cx="1214628" cy="1623059"/>
          </a:xfrm>
          <a:prstGeom prst="rect">
            <a:avLst/>
          </a:prstGeom>
        </p:spPr>
      </p:pic>
      <p:pic>
        <p:nvPicPr>
          <p:cNvPr id="1198" name="picture 1198"/>
          <p:cNvPicPr>
            <a:picLocks noChangeAspect="1"/>
          </p:cNvPicPr>
          <p:nvPr/>
        </p:nvPicPr>
        <p:blipFill>
          <a:blip r:embed="rId4"/>
          <a:stretch>
            <a:fillRect/>
          </a:stretch>
        </p:blipFill>
        <p:spPr>
          <a:xfrm rot="21600000">
            <a:off x="367237" y="918972"/>
            <a:ext cx="11504769" cy="61721"/>
          </a:xfrm>
          <a:prstGeom prst="rect">
            <a:avLst/>
          </a:prstGeom>
        </p:spPr>
      </p:pic>
      <p:pic>
        <p:nvPicPr>
          <p:cNvPr id="1200" name="picture 1200"/>
          <p:cNvPicPr>
            <a:picLocks noChangeAspect="1"/>
          </p:cNvPicPr>
          <p:nvPr/>
        </p:nvPicPr>
        <p:blipFill>
          <a:blip r:embed="rId5"/>
          <a:stretch>
            <a:fillRect/>
          </a:stretch>
        </p:blipFill>
        <p:spPr>
          <a:xfrm rot="21600000">
            <a:off x="749113" y="215462"/>
            <a:ext cx="734433" cy="643232"/>
          </a:xfrm>
          <a:prstGeom prst="rect">
            <a:avLst/>
          </a:prstGeom>
        </p:spPr>
      </p:pic>
      <p:sp>
        <p:nvSpPr>
          <p:cNvPr id="1202" name="textbox 1202"/>
          <p:cNvSpPr/>
          <p:nvPr/>
        </p:nvSpPr>
        <p:spPr>
          <a:xfrm>
            <a:off x="5081219" y="1454098"/>
            <a:ext cx="150113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消火栓防护及示意图</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204" name="textbox 1204"/>
          <p:cNvSpPr/>
          <p:nvPr/>
        </p:nvSpPr>
        <p:spPr>
          <a:xfrm>
            <a:off x="5952693" y="6430924"/>
            <a:ext cx="292100" cy="172085"/>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 name="textbox 1206"/>
          <p:cNvSpPr/>
          <p:nvPr/>
        </p:nvSpPr>
        <p:spPr>
          <a:xfrm>
            <a:off x="677415" y="1663406"/>
            <a:ext cx="4131945" cy="2449829"/>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marL="12700" algn="l" rtl="0" eaLnBrk="0">
              <a:lnSpc>
                <a:spcPct val="98000"/>
              </a:lnSpc>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2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四通一平</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等前期阶段，现场应设置</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满</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3175" algn="l" rtl="0" eaLnBrk="0">
              <a:lnSpc>
                <a:spcPct val="160000"/>
              </a:lnSpc>
              <a:spcBef>
                <a:spcPts val="45"/>
              </a:spcBef>
            </a:pP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足现场需要的消防管</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和消火栓。对压力不高</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的区域，消防水可与施工用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水合用；高层建</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筑、</a:t>
            </a:r>
            <a:r>
              <a:rPr sz="1500" kern="0" spc="-4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电厂锅炉、脱硫吸收塔等水压要求高的</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区域宜采用永临结合的方式</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，消防水取自生</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产区域专用消防水系统（若</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有）或配备临时</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消防水泵、水池。</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208" name="picture 1208"/>
          <p:cNvPicPr>
            <a:picLocks noChangeAspect="1"/>
          </p:cNvPicPr>
          <p:nvPr/>
        </p:nvPicPr>
        <p:blipFill>
          <a:blip r:embed="rId1"/>
          <a:stretch>
            <a:fillRect/>
          </a:stretch>
        </p:blipFill>
        <p:spPr>
          <a:xfrm rot="21600000">
            <a:off x="8708135" y="1766315"/>
            <a:ext cx="2642616" cy="3095244"/>
          </a:xfrm>
          <a:prstGeom prst="rect">
            <a:avLst/>
          </a:prstGeom>
        </p:spPr>
      </p:pic>
      <p:pic>
        <p:nvPicPr>
          <p:cNvPr id="1210" name="picture 1210"/>
          <p:cNvPicPr>
            <a:picLocks noChangeAspect="1"/>
          </p:cNvPicPr>
          <p:nvPr/>
        </p:nvPicPr>
        <p:blipFill>
          <a:blip r:embed="rId2"/>
          <a:stretch>
            <a:fillRect/>
          </a:stretch>
        </p:blipFill>
        <p:spPr>
          <a:xfrm rot="21600000">
            <a:off x="5111495" y="1903476"/>
            <a:ext cx="3401567" cy="2215895"/>
          </a:xfrm>
          <a:prstGeom prst="rect">
            <a:avLst/>
          </a:prstGeom>
        </p:spPr>
      </p:pic>
      <p:sp>
        <p:nvSpPr>
          <p:cNvPr id="1212" name="textbox 121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14" name="picture 1214"/>
          <p:cNvPicPr>
            <a:picLocks noChangeAspect="1"/>
          </p:cNvPicPr>
          <p:nvPr/>
        </p:nvPicPr>
        <p:blipFill>
          <a:blip r:embed="rId3"/>
          <a:stretch>
            <a:fillRect/>
          </a:stretch>
        </p:blipFill>
        <p:spPr>
          <a:xfrm rot="21600000">
            <a:off x="367237" y="918972"/>
            <a:ext cx="11504769" cy="61721"/>
          </a:xfrm>
          <a:prstGeom prst="rect">
            <a:avLst/>
          </a:prstGeom>
        </p:spPr>
      </p:pic>
      <p:pic>
        <p:nvPicPr>
          <p:cNvPr id="1216" name="picture 1216"/>
          <p:cNvPicPr>
            <a:picLocks noChangeAspect="1"/>
          </p:cNvPicPr>
          <p:nvPr/>
        </p:nvPicPr>
        <p:blipFill>
          <a:blip r:embed="rId4"/>
          <a:stretch>
            <a:fillRect/>
          </a:stretch>
        </p:blipFill>
        <p:spPr>
          <a:xfrm rot="21600000">
            <a:off x="749113" y="215462"/>
            <a:ext cx="734433" cy="643232"/>
          </a:xfrm>
          <a:prstGeom prst="rect">
            <a:avLst/>
          </a:prstGeom>
        </p:spPr>
      </p:pic>
      <p:sp>
        <p:nvSpPr>
          <p:cNvPr id="1218" name="textbox 1218"/>
          <p:cNvSpPr/>
          <p:nvPr/>
        </p:nvSpPr>
        <p:spPr>
          <a:xfrm>
            <a:off x="677415" y="1155051"/>
            <a:ext cx="973455" cy="254634"/>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5.5</a:t>
            </a:r>
            <a:r>
              <a:rPr sz="1500" b="1" kern="0" spc="1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消防水</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220" name="textbox 122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2" name="picture 1222"/>
          <p:cNvPicPr>
            <a:picLocks noChangeAspect="1"/>
          </p:cNvPicPr>
          <p:nvPr/>
        </p:nvPicPr>
        <p:blipFill>
          <a:blip r:embed="rId1"/>
          <a:stretch>
            <a:fillRect/>
          </a:stretch>
        </p:blipFill>
        <p:spPr>
          <a:xfrm rot="21600000">
            <a:off x="6705600" y="1371600"/>
            <a:ext cx="4325111" cy="3058667"/>
          </a:xfrm>
          <a:prstGeom prst="rect">
            <a:avLst/>
          </a:prstGeom>
        </p:spPr>
      </p:pic>
      <p:sp>
        <p:nvSpPr>
          <p:cNvPr id="1224" name="textbox 1224"/>
          <p:cNvSpPr/>
          <p:nvPr/>
        </p:nvSpPr>
        <p:spPr>
          <a:xfrm>
            <a:off x="677415" y="1155051"/>
            <a:ext cx="5109209" cy="208343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5.6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消防重点部位责任牌</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276860" algn="l" rtl="0" eaLnBrk="0">
              <a:lnSpc>
                <a:spcPct val="155000"/>
              </a:lnSpc>
              <a:spcBef>
                <a:spcPts val="30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施工现场应建立消防重点部位清单，并动态更新。消</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防重点部位（油系统区域、氧气库、丙烷库、油化库、</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档案室等）应张贴消防重点部位责</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任牌，注明责任部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门、责任人、监督人及联系电</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话等信息（如右图</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900" dirty="0">
              <a:latin typeface="Arial" panose="020B0604020202020204"/>
              <a:ea typeface="Arial" panose="020B0604020202020204"/>
              <a:cs typeface="Arial" panose="020B0604020202020204"/>
            </a:endParaRPr>
          </a:p>
          <a:p>
            <a:pPr marL="291465" algn="l" rtl="0" eaLnBrk="0">
              <a:lnSpc>
                <a:spcPct val="100000"/>
              </a:lnSpc>
              <a:spcBef>
                <a:spcPts val="0"/>
              </a:spcBef>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大小</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30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cmx</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cm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，并配备灭火器。</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226" name="textbox 122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28" name="picture 1228"/>
          <p:cNvPicPr>
            <a:picLocks noChangeAspect="1"/>
          </p:cNvPicPr>
          <p:nvPr/>
        </p:nvPicPr>
        <p:blipFill>
          <a:blip r:embed="rId2"/>
          <a:stretch>
            <a:fillRect/>
          </a:stretch>
        </p:blipFill>
        <p:spPr>
          <a:xfrm rot="21600000">
            <a:off x="367237" y="918972"/>
            <a:ext cx="11504769" cy="61721"/>
          </a:xfrm>
          <a:prstGeom prst="rect">
            <a:avLst/>
          </a:prstGeom>
        </p:spPr>
      </p:pic>
      <p:pic>
        <p:nvPicPr>
          <p:cNvPr id="1230" name="picture 1230"/>
          <p:cNvPicPr>
            <a:picLocks noChangeAspect="1"/>
          </p:cNvPicPr>
          <p:nvPr/>
        </p:nvPicPr>
        <p:blipFill>
          <a:blip r:embed="rId3"/>
          <a:stretch>
            <a:fillRect/>
          </a:stretch>
        </p:blipFill>
        <p:spPr>
          <a:xfrm rot="21600000">
            <a:off x="749113" y="215462"/>
            <a:ext cx="734433" cy="643232"/>
          </a:xfrm>
          <a:prstGeom prst="rect">
            <a:avLst/>
          </a:prstGeom>
        </p:spPr>
      </p:pic>
      <p:sp>
        <p:nvSpPr>
          <p:cNvPr id="1232" name="textbox 1232"/>
          <p:cNvSpPr/>
          <p:nvPr/>
        </p:nvSpPr>
        <p:spPr>
          <a:xfrm>
            <a:off x="5952693" y="6431381"/>
            <a:ext cx="292100" cy="17145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62"/>
          <p:cNvPicPr>
            <a:picLocks noChangeAspect="1"/>
          </p:cNvPicPr>
          <p:nvPr/>
        </p:nvPicPr>
        <p:blipFill>
          <a:blip r:embed="rId1"/>
          <a:stretch>
            <a:fillRect/>
          </a:stretch>
        </p:blipFill>
        <p:spPr>
          <a:xfrm rot="21600000">
            <a:off x="4648200" y="2209800"/>
            <a:ext cx="7234428" cy="4038600"/>
          </a:xfrm>
          <a:prstGeom prst="rect">
            <a:avLst/>
          </a:prstGeom>
        </p:spPr>
      </p:pic>
      <p:sp>
        <p:nvSpPr>
          <p:cNvPr id="64" name="textbox 64"/>
          <p:cNvSpPr/>
          <p:nvPr/>
        </p:nvSpPr>
        <p:spPr>
          <a:xfrm>
            <a:off x="702815" y="2814026"/>
            <a:ext cx="4150995" cy="1619250"/>
          </a:xfrm>
          <a:prstGeom prst="rect">
            <a:avLst/>
          </a:prstGeom>
          <a:noFill/>
          <a:ln w="0" cap="flat">
            <a:noFill/>
            <a:prstDash val="solid"/>
            <a:miter lim="0"/>
          </a:ln>
        </p:spPr>
        <p:txBody>
          <a:bodyPr vert="horz"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288925" indent="-276860" algn="l" rtl="0" eaLnBrk="0">
              <a:lnSpc>
                <a:spcPct val="131000"/>
              </a:lnSpc>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项目标识牌：钢结构，表面涂刷项目标识</a:t>
            </a:r>
            <a:r>
              <a:rPr sz="1500" b="1" kern="0" spc="9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浙能集团彩色</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logo</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5"/>
              </a:lnSpc>
              <a:spcBef>
                <a:spcPts val="92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车行道闸：智能识别感应式车行道</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闸。</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1980"/>
              </a:lnSpc>
              <a:spcBef>
                <a:spcPts val="630"/>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人行道闸：人脸识别实名制人员出入道闸。</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0"/>
              </a:lnSpc>
              <a:spcBef>
                <a:spcPts val="3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安保岗亭：采用成品岗亭</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66" name="textbox 6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68" name="textbox 68"/>
          <p:cNvSpPr/>
          <p:nvPr/>
        </p:nvSpPr>
        <p:spPr>
          <a:xfrm>
            <a:off x="696130" y="1817356"/>
            <a:ext cx="4157979" cy="586740"/>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algn="r" rtl="0" eaLnBrk="0">
              <a:lnSpc>
                <a:spcPct val="89000"/>
              </a:lnSpc>
            </a:pPr>
            <a:r>
              <a:rPr sz="1500" b="1"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组成：</a:t>
            </a:r>
            <a:r>
              <a:rPr sz="1500" kern="0" spc="-4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立式项目招牌</a:t>
            </a:r>
            <a:r>
              <a:rPr sz="1500" b="1"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车行道闸</a:t>
            </a:r>
            <a:r>
              <a:rPr sz="1500" b="1"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1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人行道闸</a:t>
            </a:r>
            <a:r>
              <a:rPr sz="1500" b="1"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500" dirty="0">
              <a:latin typeface="微软雅黑" panose="020B0503020204020204" charset="-122"/>
              <a:ea typeface="微软雅黑" panose="020B0503020204020204" charset="-122"/>
              <a:cs typeface="微软雅黑" panose="020B0503020204020204" charset="-122"/>
            </a:endParaRPr>
          </a:p>
          <a:p>
            <a:pPr marL="13970" algn="l" rtl="0" eaLnBrk="0">
              <a:lnSpc>
                <a:spcPts val="2825"/>
              </a:lnSpc>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安保岗亭</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70" name="picture 70"/>
          <p:cNvPicPr>
            <a:picLocks noChangeAspect="1"/>
          </p:cNvPicPr>
          <p:nvPr/>
        </p:nvPicPr>
        <p:blipFill>
          <a:blip r:embed="rId2"/>
          <a:stretch>
            <a:fillRect/>
          </a:stretch>
        </p:blipFill>
        <p:spPr>
          <a:xfrm rot="21600000">
            <a:off x="367237" y="918972"/>
            <a:ext cx="11504769" cy="61721"/>
          </a:xfrm>
          <a:prstGeom prst="rect">
            <a:avLst/>
          </a:prstGeom>
        </p:spPr>
      </p:pic>
      <p:pic>
        <p:nvPicPr>
          <p:cNvPr id="72" name="picture 72"/>
          <p:cNvPicPr>
            <a:picLocks noChangeAspect="1"/>
          </p:cNvPicPr>
          <p:nvPr/>
        </p:nvPicPr>
        <p:blipFill>
          <a:blip r:embed="rId3"/>
          <a:stretch>
            <a:fillRect/>
          </a:stretch>
        </p:blipFill>
        <p:spPr>
          <a:xfrm rot="21600000">
            <a:off x="749113" y="215462"/>
            <a:ext cx="734433" cy="643232"/>
          </a:xfrm>
          <a:prstGeom prst="rect">
            <a:avLst/>
          </a:prstGeom>
        </p:spPr>
      </p:pic>
      <p:sp>
        <p:nvSpPr>
          <p:cNvPr id="74" name="textbox 74"/>
          <p:cNvSpPr/>
          <p:nvPr/>
        </p:nvSpPr>
        <p:spPr>
          <a:xfrm>
            <a:off x="706196" y="1170787"/>
            <a:ext cx="1270000" cy="28511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1.2</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工程入口</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76" name="textbox 76"/>
          <p:cNvSpPr/>
          <p:nvPr/>
        </p:nvSpPr>
        <p:spPr>
          <a:xfrm>
            <a:off x="5995060" y="6430924"/>
            <a:ext cx="207009"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 name="textbox 123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236" name="textbox 1236"/>
          <p:cNvSpPr/>
          <p:nvPr/>
        </p:nvSpPr>
        <p:spPr>
          <a:xfrm>
            <a:off x="3825862" y="3029813"/>
            <a:ext cx="4447540" cy="717550"/>
          </a:xfrm>
          <a:prstGeom prst="rect">
            <a:avLst/>
          </a:prstGeom>
          <a:noFill/>
          <a:ln w="0" cap="flat">
            <a:noFill/>
            <a:prstDash val="solid"/>
            <a:miter lim="0"/>
          </a:ln>
        </p:spPr>
        <p:txBody>
          <a:bodyPr vert="horz" wrap="square" lIns="0" tIns="0" rIns="0" bIns="0"/>
          <a:lstStyle/>
          <a:p>
            <a:pPr algn="l" rtl="0" eaLnBrk="0">
              <a:lnSpc>
                <a:spcPct val="63000"/>
              </a:lnSpc>
            </a:pPr>
            <a:endParaRPr sz="100" dirty="0">
              <a:latin typeface="Arial" panose="020B0604020202020204"/>
              <a:ea typeface="Arial" panose="020B0604020202020204"/>
              <a:cs typeface="Arial" panose="020B0604020202020204"/>
            </a:endParaRPr>
          </a:p>
          <a:p>
            <a:pPr marL="12700" algn="l" rtl="0" eaLnBrk="0">
              <a:lnSpc>
                <a:spcPct val="97000"/>
              </a:lnSpc>
            </a:pPr>
            <a:r>
              <a:rPr sz="4700" b="1" kern="0" spc="1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六、</a:t>
            </a:r>
            <a:r>
              <a:rPr sz="4700" kern="0" spc="-66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 </a:t>
            </a:r>
            <a:r>
              <a:rPr sz="4700" b="1" kern="0" spc="1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环保类设施</a:t>
            </a:r>
            <a:endParaRPr sz="4700" dirty="0">
              <a:latin typeface="宋体" panose="02010600030101010101" pitchFamily="2" charset="-122"/>
              <a:ea typeface="宋体" panose="02010600030101010101" pitchFamily="2" charset="-122"/>
              <a:cs typeface="宋体" panose="02010600030101010101" pitchFamily="2" charset="-122"/>
            </a:endParaRPr>
          </a:p>
        </p:txBody>
      </p:sp>
      <p:pic>
        <p:nvPicPr>
          <p:cNvPr id="1238" name="picture 1238"/>
          <p:cNvPicPr>
            <a:picLocks noChangeAspect="1"/>
          </p:cNvPicPr>
          <p:nvPr/>
        </p:nvPicPr>
        <p:blipFill>
          <a:blip r:embed="rId1"/>
          <a:stretch>
            <a:fillRect/>
          </a:stretch>
        </p:blipFill>
        <p:spPr>
          <a:xfrm rot="21600000">
            <a:off x="367237" y="918972"/>
            <a:ext cx="11504769" cy="61721"/>
          </a:xfrm>
          <a:prstGeom prst="rect">
            <a:avLst/>
          </a:prstGeom>
        </p:spPr>
      </p:pic>
      <p:pic>
        <p:nvPicPr>
          <p:cNvPr id="1240" name="picture 1240"/>
          <p:cNvPicPr>
            <a:picLocks noChangeAspect="1"/>
          </p:cNvPicPr>
          <p:nvPr/>
        </p:nvPicPr>
        <p:blipFill>
          <a:blip r:embed="rId2"/>
          <a:stretch>
            <a:fillRect/>
          </a:stretch>
        </p:blipFill>
        <p:spPr>
          <a:xfrm rot="21600000">
            <a:off x="749113" y="215462"/>
            <a:ext cx="734433" cy="643232"/>
          </a:xfrm>
          <a:prstGeom prst="rect">
            <a:avLst/>
          </a:prstGeom>
        </p:spPr>
      </p:pic>
      <p:sp>
        <p:nvSpPr>
          <p:cNvPr id="1242" name="textbox 1242"/>
          <p:cNvSpPr/>
          <p:nvPr/>
        </p:nvSpPr>
        <p:spPr>
          <a:xfrm>
            <a:off x="5952693" y="6432753"/>
            <a:ext cx="292100" cy="169545"/>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-75-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 name="textbox 1244"/>
          <p:cNvSpPr/>
          <p:nvPr/>
        </p:nvSpPr>
        <p:spPr>
          <a:xfrm>
            <a:off x="671338" y="1053451"/>
            <a:ext cx="6033134" cy="353187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6.1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施工污水处理</a:t>
            </a:r>
            <a:endParaRPr sz="1500" dirty="0">
              <a:latin typeface="宋体" panose="02010600030101010101" pitchFamily="2" charset="-122"/>
              <a:ea typeface="宋体" panose="02010600030101010101" pitchFamily="2" charset="-122"/>
              <a:cs typeface="宋体" panose="02010600030101010101" pitchFamily="2" charset="-122"/>
            </a:endParaRPr>
          </a:p>
          <a:p>
            <a:pPr marL="294005" indent="-275590" algn="l" rtl="0" eaLnBrk="0">
              <a:lnSpc>
                <a:spcPct val="151000"/>
              </a:lnSpc>
              <a:spcBef>
                <a:spcPts val="910"/>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施工现场应设置排水系统</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，经沉淀处理达标</a:t>
            </a:r>
            <a:r>
              <a:rPr sz="1500" b="1"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6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沉淀池大小满</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足</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施工现场排放需要）并取得许可后方能排放至市</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政污水管网。作</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业区、材料堆放区和场</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区道路应设置排水沟，</a:t>
            </a:r>
            <a:r>
              <a:rPr sz="1500" kern="0" spc="-1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进出道口大门处应</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设置止水沟，并接入</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工地排水系统，</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沟渠可用砌块砌筑，抹面找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平，截面应不小</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a:t>
            </a:r>
            <a:r>
              <a:rPr sz="1500" kern="0" spc="-3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在转</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角处和</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间距不大于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50m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处设置集水井，采用篦子罩</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面。</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800" dirty="0">
              <a:latin typeface="Arial" panose="020B0604020202020204"/>
              <a:ea typeface="Arial" panose="020B0604020202020204"/>
              <a:cs typeface="Arial" panose="020B0604020202020204"/>
            </a:endParaRPr>
          </a:p>
          <a:p>
            <a:pPr marL="295275" indent="-276860" algn="l" rtl="0" eaLnBrk="0">
              <a:lnSpc>
                <a:spcPct val="14000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施工现场周边无市政污水管网的，</a:t>
            </a:r>
            <a:r>
              <a:rPr sz="1500" kern="0" spc="-1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应设置集水井，集</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水井长度不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1.8m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，宽度不</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，深度不小于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1.5m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，集水井口四周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搭设防护栏杆。污水需委托有资质的处理单位定期抽排。</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246" name="picture 1246"/>
          <p:cNvPicPr>
            <a:picLocks noChangeAspect="1"/>
          </p:cNvPicPr>
          <p:nvPr/>
        </p:nvPicPr>
        <p:blipFill>
          <a:blip r:embed="rId1"/>
          <a:stretch>
            <a:fillRect/>
          </a:stretch>
        </p:blipFill>
        <p:spPr>
          <a:xfrm rot="21600000">
            <a:off x="7335011" y="2993135"/>
            <a:ext cx="3822191" cy="1418844"/>
          </a:xfrm>
          <a:prstGeom prst="rect">
            <a:avLst/>
          </a:prstGeom>
        </p:spPr>
      </p:pic>
      <p:pic>
        <p:nvPicPr>
          <p:cNvPr id="1248" name="picture 1248"/>
          <p:cNvPicPr>
            <a:picLocks noChangeAspect="1"/>
          </p:cNvPicPr>
          <p:nvPr/>
        </p:nvPicPr>
        <p:blipFill>
          <a:blip r:embed="rId2"/>
          <a:stretch>
            <a:fillRect/>
          </a:stretch>
        </p:blipFill>
        <p:spPr>
          <a:xfrm rot="21600000">
            <a:off x="1386839" y="4809744"/>
            <a:ext cx="3956303" cy="1339596"/>
          </a:xfrm>
          <a:prstGeom prst="rect">
            <a:avLst/>
          </a:prstGeom>
        </p:spPr>
      </p:pic>
      <p:pic>
        <p:nvPicPr>
          <p:cNvPr id="1250" name="picture 1250"/>
          <p:cNvPicPr>
            <a:picLocks noChangeAspect="1"/>
          </p:cNvPicPr>
          <p:nvPr/>
        </p:nvPicPr>
        <p:blipFill>
          <a:blip r:embed="rId3"/>
          <a:stretch>
            <a:fillRect/>
          </a:stretch>
        </p:blipFill>
        <p:spPr>
          <a:xfrm rot="21600000">
            <a:off x="7335011" y="1303019"/>
            <a:ext cx="3800856" cy="1318260"/>
          </a:xfrm>
          <a:prstGeom prst="rect">
            <a:avLst/>
          </a:prstGeom>
        </p:spPr>
      </p:pic>
      <p:sp>
        <p:nvSpPr>
          <p:cNvPr id="1252" name="textbox 125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54" name="picture 1254"/>
          <p:cNvPicPr>
            <a:picLocks noChangeAspect="1"/>
          </p:cNvPicPr>
          <p:nvPr/>
        </p:nvPicPr>
        <p:blipFill>
          <a:blip r:embed="rId4"/>
          <a:stretch>
            <a:fillRect/>
          </a:stretch>
        </p:blipFill>
        <p:spPr>
          <a:xfrm rot="21600000">
            <a:off x="7315200" y="4794503"/>
            <a:ext cx="2028443" cy="1280160"/>
          </a:xfrm>
          <a:prstGeom prst="rect">
            <a:avLst/>
          </a:prstGeom>
        </p:spPr>
      </p:pic>
      <p:pic>
        <p:nvPicPr>
          <p:cNvPr id="1256" name="picture 1256"/>
          <p:cNvPicPr>
            <a:picLocks noChangeAspect="1"/>
          </p:cNvPicPr>
          <p:nvPr/>
        </p:nvPicPr>
        <p:blipFill>
          <a:blip r:embed="rId5"/>
          <a:stretch>
            <a:fillRect/>
          </a:stretch>
        </p:blipFill>
        <p:spPr>
          <a:xfrm rot="21600000">
            <a:off x="9525000" y="4794504"/>
            <a:ext cx="2028443" cy="1251204"/>
          </a:xfrm>
          <a:prstGeom prst="rect">
            <a:avLst/>
          </a:prstGeom>
        </p:spPr>
      </p:pic>
      <p:pic>
        <p:nvPicPr>
          <p:cNvPr id="1258" name="picture 1258"/>
          <p:cNvPicPr>
            <a:picLocks noChangeAspect="1"/>
          </p:cNvPicPr>
          <p:nvPr/>
        </p:nvPicPr>
        <p:blipFill>
          <a:blip r:embed="rId6"/>
          <a:stretch>
            <a:fillRect/>
          </a:stretch>
        </p:blipFill>
        <p:spPr>
          <a:xfrm rot="21600000">
            <a:off x="367237" y="918972"/>
            <a:ext cx="11504769" cy="61721"/>
          </a:xfrm>
          <a:prstGeom prst="rect">
            <a:avLst/>
          </a:prstGeom>
        </p:spPr>
      </p:pic>
      <p:pic>
        <p:nvPicPr>
          <p:cNvPr id="1260" name="picture 1260"/>
          <p:cNvPicPr>
            <a:picLocks noChangeAspect="1"/>
          </p:cNvPicPr>
          <p:nvPr/>
        </p:nvPicPr>
        <p:blipFill>
          <a:blip r:embed="rId7"/>
          <a:stretch>
            <a:fillRect/>
          </a:stretch>
        </p:blipFill>
        <p:spPr>
          <a:xfrm rot="21600000">
            <a:off x="749113" y="215462"/>
            <a:ext cx="734433" cy="643232"/>
          </a:xfrm>
          <a:prstGeom prst="rect">
            <a:avLst/>
          </a:prstGeom>
        </p:spPr>
      </p:pic>
      <p:sp>
        <p:nvSpPr>
          <p:cNvPr id="1262" name="textbox 1262"/>
          <p:cNvSpPr/>
          <p:nvPr/>
        </p:nvSpPr>
        <p:spPr>
          <a:xfrm>
            <a:off x="8483664" y="4542103"/>
            <a:ext cx="115887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集水井设置标准</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264" name="textbox 1264"/>
          <p:cNvSpPr/>
          <p:nvPr/>
        </p:nvSpPr>
        <p:spPr>
          <a:xfrm>
            <a:off x="8618329" y="2719653"/>
            <a:ext cx="99504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污水经沉淀池</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266" name="textbox 126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-76-</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8" name="picture 1268"/>
          <p:cNvPicPr>
            <a:picLocks noChangeAspect="1"/>
          </p:cNvPicPr>
          <p:nvPr/>
        </p:nvPicPr>
        <p:blipFill>
          <a:blip r:embed="rId1"/>
          <a:stretch>
            <a:fillRect/>
          </a:stretch>
        </p:blipFill>
        <p:spPr>
          <a:xfrm rot="21600000">
            <a:off x="4038600" y="2057400"/>
            <a:ext cx="8153400" cy="3078479"/>
          </a:xfrm>
          <a:prstGeom prst="rect">
            <a:avLst/>
          </a:prstGeom>
        </p:spPr>
      </p:pic>
      <p:sp>
        <p:nvSpPr>
          <p:cNvPr id="1270" name="textbox 1270"/>
          <p:cNvSpPr/>
          <p:nvPr/>
        </p:nvSpPr>
        <p:spPr>
          <a:xfrm>
            <a:off x="416068" y="1155051"/>
            <a:ext cx="3500120" cy="428434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6.2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生活污水处理</a:t>
            </a:r>
            <a:endParaRPr sz="1500" dirty="0">
              <a:latin typeface="宋体" panose="02010600030101010101" pitchFamily="2" charset="-122"/>
              <a:ea typeface="宋体" panose="02010600030101010101" pitchFamily="2" charset="-122"/>
              <a:cs typeface="宋体" panose="02010600030101010101" pitchFamily="2" charset="-122"/>
            </a:endParaRPr>
          </a:p>
          <a:p>
            <a:pPr marL="293370" indent="-274955" algn="l" rtl="0" eaLnBrk="0">
              <a:lnSpc>
                <a:spcPct val="149000"/>
              </a:lnSpc>
              <a:spcBef>
                <a:spcPts val="104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施工现场应设置生活区</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及厕所污水</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处理设置化粪池，化粪池可</a:t>
            </a:r>
            <a:r>
              <a:rPr sz="1500" kern="0" spc="-2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用砌块</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砌筑，抹面找平，如</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右图所示。设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置大小根据《化粪池</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标准图集》来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设定。</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6225" algn="l" rtl="0" eaLnBrk="0">
              <a:lnSpc>
                <a:spcPct val="141000"/>
              </a:lnSpc>
              <a:spcBef>
                <a:spcPts val="102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食堂必须设置隔油池</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。采用砌块砌</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筑，盖板采用预制盖板。设置大小</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根据《国家环境保护标准》来执行。</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800" dirty="0">
              <a:latin typeface="Arial" panose="020B0604020202020204"/>
              <a:ea typeface="Arial" panose="020B0604020202020204"/>
              <a:cs typeface="Arial" panose="020B0604020202020204"/>
            </a:endParaRPr>
          </a:p>
          <a:p>
            <a:pPr marL="296545" indent="-278130" algn="l" rtl="0" eaLnBrk="0">
              <a:lnSpc>
                <a:spcPct val="14100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场地周边有市政管网的</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可在取得排</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污许可后接入市政管网，无条件的</a:t>
            </a:r>
            <a:r>
              <a:rPr sz="15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需由有资质的处理公司定期抽</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排。</a:t>
            </a:r>
            <a:endParaRPr sz="1500" dirty="0">
              <a:latin typeface="宋体" panose="02010600030101010101" pitchFamily="2" charset="-122"/>
              <a:ea typeface="宋体" panose="02010600030101010101" pitchFamily="2" charset="-122"/>
              <a:cs typeface="宋体" panose="02010600030101010101" pitchFamily="2" charset="-122"/>
            </a:endParaRPr>
          </a:p>
        </p:txBody>
      </p:sp>
      <p:sp>
        <p:nvSpPr>
          <p:cNvPr id="1272" name="textbox 127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74" name="picture 1274"/>
          <p:cNvPicPr>
            <a:picLocks noChangeAspect="1"/>
          </p:cNvPicPr>
          <p:nvPr/>
        </p:nvPicPr>
        <p:blipFill>
          <a:blip r:embed="rId2"/>
          <a:stretch>
            <a:fillRect/>
          </a:stretch>
        </p:blipFill>
        <p:spPr>
          <a:xfrm rot="21600000">
            <a:off x="367237" y="918972"/>
            <a:ext cx="11504769" cy="61721"/>
          </a:xfrm>
          <a:prstGeom prst="rect">
            <a:avLst/>
          </a:prstGeom>
        </p:spPr>
      </p:pic>
      <p:pic>
        <p:nvPicPr>
          <p:cNvPr id="1276" name="picture 1276"/>
          <p:cNvPicPr>
            <a:picLocks noChangeAspect="1"/>
          </p:cNvPicPr>
          <p:nvPr/>
        </p:nvPicPr>
        <p:blipFill>
          <a:blip r:embed="rId3"/>
          <a:stretch>
            <a:fillRect/>
          </a:stretch>
        </p:blipFill>
        <p:spPr>
          <a:xfrm rot="21600000">
            <a:off x="749113" y="215462"/>
            <a:ext cx="734433" cy="643232"/>
          </a:xfrm>
          <a:prstGeom prst="rect">
            <a:avLst/>
          </a:prstGeom>
        </p:spPr>
      </p:pic>
      <p:sp>
        <p:nvSpPr>
          <p:cNvPr id="1278" name="textbox 1278"/>
          <p:cNvSpPr/>
          <p:nvPr/>
        </p:nvSpPr>
        <p:spPr>
          <a:xfrm>
            <a:off x="9303471" y="5196154"/>
            <a:ext cx="115823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化粪池参考做法</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280" name="textbox 1280"/>
          <p:cNvSpPr/>
          <p:nvPr/>
        </p:nvSpPr>
        <p:spPr>
          <a:xfrm>
            <a:off x="4969308" y="5271985"/>
            <a:ext cx="114935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隔油池参考做法</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282" name="textbox 1282"/>
          <p:cNvSpPr/>
          <p:nvPr/>
        </p:nvSpPr>
        <p:spPr>
          <a:xfrm>
            <a:off x="5952693" y="6432753"/>
            <a:ext cx="292100" cy="170179"/>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79000"/>
              </a:lnSpc>
            </a:pPr>
            <a:r>
              <a:rPr sz="1200" kern="0" spc="-20" dirty="0">
                <a:solidFill>
                  <a:srgbClr val="000000">
                    <a:alpha val="100000"/>
                  </a:srgbClr>
                </a:solidFill>
                <a:latin typeface="Arial" panose="020B0604020202020204"/>
                <a:ea typeface="Arial" panose="020B0604020202020204"/>
                <a:cs typeface="Arial" panose="020B0604020202020204"/>
              </a:rPr>
              <a:t>-77-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4" name="textbox 1284"/>
          <p:cNvSpPr/>
          <p:nvPr/>
        </p:nvSpPr>
        <p:spPr>
          <a:xfrm>
            <a:off x="671338" y="1155051"/>
            <a:ext cx="5349240" cy="404177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6.3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建筑垃圾池</a:t>
            </a:r>
            <a:endParaRPr sz="1500" dirty="0">
              <a:latin typeface="宋体" panose="02010600030101010101" pitchFamily="2" charset="-122"/>
              <a:ea typeface="宋体" panose="02010600030101010101" pitchFamily="2" charset="-122"/>
              <a:cs typeface="宋体" panose="02010600030101010101" pitchFamily="2" charset="-122"/>
            </a:endParaRPr>
          </a:p>
          <a:p>
            <a:pPr marL="304165" indent="-285750" algn="l" rtl="0" eaLnBrk="0">
              <a:lnSpc>
                <a:spcPct val="132000"/>
              </a:lnSpc>
              <a:spcBef>
                <a:spcPts val="10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施工现场应设置密闭式垃圾站，建筑垃圾应集中存放，及</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时清运。</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6225" algn="l" rtl="0" eaLnBrk="0">
              <a:lnSpc>
                <a:spcPct val="104000"/>
              </a:lnSpc>
              <a:spcBef>
                <a:spcPts val="117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建筑垃圾应设贮存池，池体限</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高</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1.5m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，堆放高度不超过</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池体高度。并在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48</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小时内完成清运，</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无法清运</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的，应洒</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水保持湿润或采用防尘网进行遮盖。</a:t>
            </a:r>
            <a:endParaRPr sz="1500" dirty="0">
              <a:latin typeface="宋体" panose="02010600030101010101" pitchFamily="2" charset="-122"/>
              <a:ea typeface="宋体" panose="02010600030101010101" pitchFamily="2" charset="-122"/>
              <a:cs typeface="宋体" panose="02010600030101010101" pitchFamily="2" charset="-122"/>
            </a:endParaRPr>
          </a:p>
          <a:p>
            <a:pPr marL="294005" indent="-275590" algn="l" rtl="0" eaLnBrk="0">
              <a:lnSpc>
                <a:spcPct val="142000"/>
              </a:lnSpc>
              <a:spcBef>
                <a:spcPts val="8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楼层内清理施工垃圾，应采取先洒水降尘后清扫的作业方</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法，并使用封闭式管道或装袋（或容器）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使用垂直升降机</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械清运，严</a:t>
            </a:r>
            <a:r>
              <a:rPr sz="1500" kern="0" spc="-2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禁凌空抛撒和焚烧建筑</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a:t>
            </a:r>
            <a:endParaRPr sz="1500" dirty="0">
              <a:latin typeface="宋体" panose="02010600030101010101" pitchFamily="2" charset="-122"/>
              <a:ea typeface="宋体" panose="02010600030101010101" pitchFamily="2" charset="-122"/>
              <a:cs typeface="宋体" panose="02010600030101010101" pitchFamily="2" charset="-122"/>
            </a:endParaRPr>
          </a:p>
          <a:p>
            <a:pPr marL="297180" indent="-278765" algn="l" rtl="0" eaLnBrk="0">
              <a:lnSpc>
                <a:spcPct val="132000"/>
              </a:lnSpc>
              <a:spcBef>
                <a:spcPts val="96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建筑垃圾应分类管理，合理利用资源，防止浪费，减少</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建筑垃圾的产出量。</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3000"/>
              </a:lnSpc>
            </a:pPr>
            <a:endParaRPr sz="800" dirty="0">
              <a:latin typeface="Arial" panose="020B0604020202020204"/>
              <a:ea typeface="Arial" panose="020B0604020202020204"/>
              <a:cs typeface="Arial" panose="020B0604020202020204"/>
            </a:endParaRPr>
          </a:p>
          <a:p>
            <a:pPr algn="l" rtl="0" eaLnBrk="0">
              <a:lnSpc>
                <a:spcPct val="7000"/>
              </a:lnSpc>
            </a:pPr>
            <a:endParaRPr sz="100" dirty="0">
              <a:latin typeface="Arial" panose="020B0604020202020204"/>
              <a:ea typeface="Arial" panose="020B0604020202020204"/>
              <a:cs typeface="Arial" panose="020B0604020202020204"/>
            </a:endParaRPr>
          </a:p>
          <a:p>
            <a:pPr marL="18415" algn="l" rtl="0" eaLnBrk="0">
              <a:lnSpc>
                <a:spcPts val="1980"/>
              </a:lnSpc>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建筑垃圾应委托有</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资质的垃圾清运单位清运。</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286" name="picture 1286"/>
          <p:cNvPicPr>
            <a:picLocks noChangeAspect="1"/>
          </p:cNvPicPr>
          <p:nvPr/>
        </p:nvPicPr>
        <p:blipFill>
          <a:blip r:embed="rId1"/>
          <a:stretch>
            <a:fillRect/>
          </a:stretch>
        </p:blipFill>
        <p:spPr>
          <a:xfrm rot="21600000">
            <a:off x="6931152" y="3995927"/>
            <a:ext cx="4104132" cy="2036064"/>
          </a:xfrm>
          <a:prstGeom prst="rect">
            <a:avLst/>
          </a:prstGeom>
        </p:spPr>
      </p:pic>
      <p:pic>
        <p:nvPicPr>
          <p:cNvPr id="1288" name="picture 1288"/>
          <p:cNvPicPr>
            <a:picLocks noChangeAspect="1"/>
          </p:cNvPicPr>
          <p:nvPr/>
        </p:nvPicPr>
        <p:blipFill>
          <a:blip r:embed="rId2"/>
          <a:stretch>
            <a:fillRect/>
          </a:stretch>
        </p:blipFill>
        <p:spPr>
          <a:xfrm rot="21600000">
            <a:off x="6931152" y="1661160"/>
            <a:ext cx="3744353" cy="1603247"/>
          </a:xfrm>
          <a:prstGeom prst="rect">
            <a:avLst/>
          </a:prstGeom>
        </p:spPr>
      </p:pic>
      <p:sp>
        <p:nvSpPr>
          <p:cNvPr id="1290" name="textbox 129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292" name="picture 1292"/>
          <p:cNvPicPr>
            <a:picLocks noChangeAspect="1"/>
          </p:cNvPicPr>
          <p:nvPr/>
        </p:nvPicPr>
        <p:blipFill>
          <a:blip r:embed="rId3"/>
          <a:stretch>
            <a:fillRect/>
          </a:stretch>
        </p:blipFill>
        <p:spPr>
          <a:xfrm rot="21600000">
            <a:off x="367237" y="918972"/>
            <a:ext cx="11504769" cy="61721"/>
          </a:xfrm>
          <a:prstGeom prst="rect">
            <a:avLst/>
          </a:prstGeom>
        </p:spPr>
      </p:pic>
      <p:sp>
        <p:nvSpPr>
          <p:cNvPr id="1294" name="textbox 1294"/>
          <p:cNvSpPr/>
          <p:nvPr/>
        </p:nvSpPr>
        <p:spPr>
          <a:xfrm>
            <a:off x="5952693" y="6361061"/>
            <a:ext cx="3237229" cy="22860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595"/>
              </a:lnSpc>
            </a:pPr>
            <a:r>
              <a:rPr sz="1200" kern="0" spc="20" dirty="0">
                <a:solidFill>
                  <a:srgbClr val="000000">
                    <a:alpha val="100000"/>
                  </a:srgbClr>
                </a:solidFill>
                <a:latin typeface="Arial" panose="020B0604020202020204"/>
                <a:ea typeface="Arial" panose="020B0604020202020204"/>
                <a:cs typeface="Arial" panose="020B0604020202020204"/>
              </a:rPr>
              <a:t>-78-                                 </a:t>
            </a:r>
            <a:r>
              <a:rPr sz="1200" kern="0" spc="10" dirty="0">
                <a:solidFill>
                  <a:srgbClr val="000000">
                    <a:alpha val="100000"/>
                  </a:srgbClr>
                </a:solidFill>
                <a:latin typeface="Arial" panose="020B0604020202020204"/>
                <a:ea typeface="Arial" panose="020B0604020202020204"/>
                <a:cs typeface="Arial" panose="020B0604020202020204"/>
              </a:rPr>
              <a:t>               </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垃圾池剖面</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296" name="picture 1296"/>
          <p:cNvPicPr>
            <a:picLocks noChangeAspect="1"/>
          </p:cNvPicPr>
          <p:nvPr/>
        </p:nvPicPr>
        <p:blipFill>
          <a:blip r:embed="rId4"/>
          <a:stretch>
            <a:fillRect/>
          </a:stretch>
        </p:blipFill>
        <p:spPr>
          <a:xfrm rot="21600000">
            <a:off x="749113" y="215462"/>
            <a:ext cx="734433" cy="643232"/>
          </a:xfrm>
          <a:prstGeom prst="rect">
            <a:avLst/>
          </a:prstGeom>
        </p:spPr>
      </p:pic>
      <p:sp>
        <p:nvSpPr>
          <p:cNvPr id="1298" name="textbox 1298"/>
          <p:cNvSpPr/>
          <p:nvPr/>
        </p:nvSpPr>
        <p:spPr>
          <a:xfrm>
            <a:off x="8016032" y="3594048"/>
            <a:ext cx="115760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垃圾池覆盖防尘</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00" name="textbox 1300"/>
          <p:cNvSpPr/>
          <p:nvPr/>
        </p:nvSpPr>
        <p:spPr>
          <a:xfrm>
            <a:off x="10786540" y="1882672"/>
            <a:ext cx="64452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自动装置</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2" name="textbox 1302"/>
          <p:cNvSpPr/>
          <p:nvPr/>
        </p:nvSpPr>
        <p:spPr>
          <a:xfrm>
            <a:off x="671338" y="1155051"/>
            <a:ext cx="4801234" cy="439737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6.5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生活垃圾分类</a:t>
            </a:r>
            <a:endParaRPr sz="1500" dirty="0">
              <a:latin typeface="宋体" panose="02010600030101010101" pitchFamily="2" charset="-122"/>
              <a:ea typeface="宋体" panose="02010600030101010101" pitchFamily="2" charset="-122"/>
              <a:cs typeface="宋体" panose="02010600030101010101" pitchFamily="2" charset="-122"/>
            </a:endParaRPr>
          </a:p>
          <a:p>
            <a:pPr marL="296545" indent="-278130" algn="l" rtl="0" eaLnBrk="0">
              <a:lnSpc>
                <a:spcPct val="145000"/>
              </a:lnSpc>
              <a:spcBef>
                <a:spcPts val="113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办公、住宿产生的生活垃圾应按照</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有害垃圾、</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可回收物、厨余垃圾、其他垃圾</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进行分类投放、</a:t>
            </a:r>
            <a:r>
              <a:rPr sz="15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分类收集、分类运输、分类处</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理。垃圾桶材质为</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塑料。</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860" algn="l" rtl="0" eaLnBrk="0">
              <a:lnSpc>
                <a:spcPct val="146000"/>
              </a:lnSpc>
              <a:spcBef>
                <a:spcPts val="106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6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防护棚采用</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方钢搭设，三边设置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彩钢板围护，地面铺设地砖，周</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边设置排水沟，污</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水排入污水管网。垃圾桶上方说明采用亚克力板</a:t>
            </a:r>
            <a:r>
              <a:rPr sz="1500" kern="0" spc="-1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材</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质，</a:t>
            </a:r>
            <a:r>
              <a:rPr sz="1500" kern="0" spc="-3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占地面积</a:t>
            </a: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4m</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1.5m</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9720" indent="-281305" algn="l" rtl="0" eaLnBrk="0">
              <a:lnSpc>
                <a:spcPct val="132000"/>
              </a:lnSpc>
              <a:spcBef>
                <a:spcPts val="95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防护棚内应设置冲洗设备</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，并安排专人垃圾分类</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管理。</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12000"/>
              </a:lnSpc>
            </a:pPr>
            <a:endParaRPr sz="1000" dirty="0">
              <a:latin typeface="Arial" panose="020B0604020202020204"/>
              <a:ea typeface="Arial" panose="020B0604020202020204"/>
              <a:cs typeface="Arial" panose="020B0604020202020204"/>
            </a:endParaRPr>
          </a:p>
          <a:p>
            <a:pPr algn="l" rtl="0" eaLnBrk="0">
              <a:lnSpc>
                <a:spcPct val="125000"/>
              </a:lnSpc>
            </a:pPr>
            <a:endParaRPr sz="300" dirty="0">
              <a:latin typeface="Arial" panose="020B0604020202020204"/>
              <a:ea typeface="Arial" panose="020B0604020202020204"/>
              <a:cs typeface="Arial" panose="020B0604020202020204"/>
            </a:endParaRPr>
          </a:p>
          <a:p>
            <a:pPr marL="18415" algn="l" rtl="0" eaLnBrk="0">
              <a:lnSpc>
                <a:spcPts val="198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生活垃圾需委托有资</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质的清运单位定期清运。</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304" name="picture 1304"/>
          <p:cNvPicPr>
            <a:picLocks noChangeAspect="1"/>
          </p:cNvPicPr>
          <p:nvPr/>
        </p:nvPicPr>
        <p:blipFill>
          <a:blip r:embed="rId1"/>
          <a:stretch>
            <a:fillRect/>
          </a:stretch>
        </p:blipFill>
        <p:spPr>
          <a:xfrm rot="21600000">
            <a:off x="6248400" y="1677924"/>
            <a:ext cx="4837175" cy="3339083"/>
          </a:xfrm>
          <a:prstGeom prst="rect">
            <a:avLst/>
          </a:prstGeom>
        </p:spPr>
      </p:pic>
      <p:sp>
        <p:nvSpPr>
          <p:cNvPr id="1306" name="textbox 130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308" name="picture 1308"/>
          <p:cNvPicPr>
            <a:picLocks noChangeAspect="1"/>
          </p:cNvPicPr>
          <p:nvPr/>
        </p:nvPicPr>
        <p:blipFill>
          <a:blip r:embed="rId2"/>
          <a:stretch>
            <a:fillRect/>
          </a:stretch>
        </p:blipFill>
        <p:spPr>
          <a:xfrm rot="21600000">
            <a:off x="367237" y="918972"/>
            <a:ext cx="11504769" cy="61721"/>
          </a:xfrm>
          <a:prstGeom prst="rect">
            <a:avLst/>
          </a:prstGeom>
        </p:spPr>
      </p:pic>
      <p:pic>
        <p:nvPicPr>
          <p:cNvPr id="1310" name="picture 1310"/>
          <p:cNvPicPr>
            <a:picLocks noChangeAspect="1"/>
          </p:cNvPicPr>
          <p:nvPr/>
        </p:nvPicPr>
        <p:blipFill>
          <a:blip r:embed="rId3"/>
          <a:stretch>
            <a:fillRect/>
          </a:stretch>
        </p:blipFill>
        <p:spPr>
          <a:xfrm rot="21600000">
            <a:off x="749113" y="215462"/>
            <a:ext cx="734433" cy="643232"/>
          </a:xfrm>
          <a:prstGeom prst="rect">
            <a:avLst/>
          </a:prstGeom>
        </p:spPr>
      </p:pic>
      <p:sp>
        <p:nvSpPr>
          <p:cNvPr id="1312" name="textbox 1312"/>
          <p:cNvSpPr/>
          <p:nvPr/>
        </p:nvSpPr>
        <p:spPr>
          <a:xfrm>
            <a:off x="8333213" y="5196154"/>
            <a:ext cx="669925"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垃圾分类</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14" name="textbox 1314"/>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-79-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6" name="textbox 1316"/>
          <p:cNvSpPr/>
          <p:nvPr/>
        </p:nvSpPr>
        <p:spPr>
          <a:xfrm>
            <a:off x="760238" y="1361426"/>
            <a:ext cx="5484495" cy="5241290"/>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6.6</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扬尘控制</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100000"/>
              </a:lnSpc>
              <a:spcBef>
                <a:spcPts val="1185"/>
              </a:spcBef>
            </a:pPr>
            <a:r>
              <a:rPr sz="1500"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6.6.1</a:t>
            </a:r>
            <a:r>
              <a:rPr sz="15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裸土覆盖</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6225" algn="l" rtl="0" eaLnBrk="0">
              <a:lnSpc>
                <a:spcPct val="141000"/>
              </a:lnSpc>
              <a:spcBef>
                <a:spcPts val="10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施工现场裸露场地应当进行平整，采取覆盖和绿化</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措施防止起尘。体积较大的废料、</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石块等要预先清</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理，土堆覆盖要削顶压实，禁止覆盖面凹凸不平。</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860" algn="l" rtl="0" eaLnBrk="0">
              <a:lnSpc>
                <a:spcPct val="149000"/>
              </a:lnSpc>
              <a:spcBef>
                <a:spcPts val="94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施工现场非作业面裸土</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100%</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行覆盖；材料应选用</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针（</a:t>
            </a:r>
            <a:r>
              <a:rPr sz="15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粗纺）绿色防尘网，防尘网必</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须拼接</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严密、覆盖完整，采用搭接方式</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，搭接长度不小于</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150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并采用可靠的方式进行</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固定，压实压牢。</a:t>
            </a:r>
            <a:endParaRPr sz="15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ts val="1970"/>
              </a:lnSpc>
              <a:spcBef>
                <a:spcPts val="1075"/>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0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办公区及生活区采用绿植。</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5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6000"/>
              </a:lnSpc>
            </a:pPr>
            <a:endParaRPr sz="1000" dirty="0">
              <a:latin typeface="Arial" panose="020B0604020202020204"/>
              <a:ea typeface="Arial" panose="020B0604020202020204"/>
              <a:cs typeface="Arial" panose="020B0604020202020204"/>
            </a:endParaRPr>
          </a:p>
          <a:p>
            <a:pPr algn="l" rtl="0" eaLnBrk="0">
              <a:lnSpc>
                <a:spcPct val="100000"/>
              </a:lnSpc>
            </a:pPr>
            <a:endParaRPr sz="300" dirty="0">
              <a:latin typeface="Arial" panose="020B0604020202020204"/>
              <a:ea typeface="Arial" panose="020B0604020202020204"/>
              <a:cs typeface="Arial" panose="020B0604020202020204"/>
            </a:endParaRPr>
          </a:p>
          <a:p>
            <a:pPr algn="r"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-80-</a:t>
            </a:r>
            <a:endParaRPr sz="1200" dirty="0">
              <a:latin typeface="Arial" panose="020B0604020202020204"/>
              <a:ea typeface="Arial" panose="020B0604020202020204"/>
              <a:cs typeface="Arial" panose="020B0604020202020204"/>
            </a:endParaRPr>
          </a:p>
        </p:txBody>
      </p:sp>
      <p:pic>
        <p:nvPicPr>
          <p:cNvPr id="1318" name="picture 1318"/>
          <p:cNvPicPr>
            <a:picLocks noChangeAspect="1"/>
          </p:cNvPicPr>
          <p:nvPr/>
        </p:nvPicPr>
        <p:blipFill>
          <a:blip r:embed="rId1"/>
          <a:stretch>
            <a:fillRect/>
          </a:stretch>
        </p:blipFill>
        <p:spPr>
          <a:xfrm rot="21600000">
            <a:off x="6400800" y="1219200"/>
            <a:ext cx="5241035" cy="2778252"/>
          </a:xfrm>
          <a:prstGeom prst="rect">
            <a:avLst/>
          </a:prstGeom>
        </p:spPr>
      </p:pic>
      <p:pic>
        <p:nvPicPr>
          <p:cNvPr id="1320" name="picture 1320"/>
          <p:cNvPicPr>
            <a:picLocks noChangeAspect="1"/>
          </p:cNvPicPr>
          <p:nvPr/>
        </p:nvPicPr>
        <p:blipFill>
          <a:blip r:embed="rId2"/>
          <a:stretch>
            <a:fillRect/>
          </a:stretch>
        </p:blipFill>
        <p:spPr>
          <a:xfrm rot="21600000">
            <a:off x="7162800" y="4291583"/>
            <a:ext cx="3819143" cy="2077212"/>
          </a:xfrm>
          <a:prstGeom prst="rect">
            <a:avLst/>
          </a:prstGeom>
        </p:spPr>
      </p:pic>
      <p:sp>
        <p:nvSpPr>
          <p:cNvPr id="1322" name="textbox 13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324" name="picture 1324"/>
          <p:cNvPicPr>
            <a:picLocks noChangeAspect="1"/>
          </p:cNvPicPr>
          <p:nvPr/>
        </p:nvPicPr>
        <p:blipFill>
          <a:blip r:embed="rId3"/>
          <a:stretch>
            <a:fillRect/>
          </a:stretch>
        </p:blipFill>
        <p:spPr>
          <a:xfrm rot="21600000">
            <a:off x="367237" y="918972"/>
            <a:ext cx="11504769" cy="61721"/>
          </a:xfrm>
          <a:prstGeom prst="rect">
            <a:avLst/>
          </a:prstGeom>
        </p:spPr>
      </p:pic>
      <p:pic>
        <p:nvPicPr>
          <p:cNvPr id="1326" name="picture 1326"/>
          <p:cNvPicPr>
            <a:picLocks noChangeAspect="1"/>
          </p:cNvPicPr>
          <p:nvPr/>
        </p:nvPicPr>
        <p:blipFill>
          <a:blip r:embed="rId4"/>
          <a:stretch>
            <a:fillRect/>
          </a:stretch>
        </p:blipFill>
        <p:spPr>
          <a:xfrm rot="21600000">
            <a:off x="749113" y="215462"/>
            <a:ext cx="734433" cy="643232"/>
          </a:xfrm>
          <a:prstGeom prst="rect">
            <a:avLst/>
          </a:prstGeom>
        </p:spPr>
      </p:pic>
      <p:sp>
        <p:nvSpPr>
          <p:cNvPr id="1328" name="textbox 1328"/>
          <p:cNvSpPr/>
          <p:nvPr/>
        </p:nvSpPr>
        <p:spPr>
          <a:xfrm>
            <a:off x="8606574" y="4052722"/>
            <a:ext cx="830580"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办公区绿化</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30" name="textbox 1330"/>
          <p:cNvSpPr/>
          <p:nvPr/>
        </p:nvSpPr>
        <p:spPr>
          <a:xfrm>
            <a:off x="8694809" y="6509600"/>
            <a:ext cx="669925" cy="21145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5"/>
              </a:lnSpc>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绿网覆盖</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 name="textbox 1332"/>
          <p:cNvSpPr/>
          <p:nvPr/>
        </p:nvSpPr>
        <p:spPr>
          <a:xfrm>
            <a:off x="671249" y="1053451"/>
            <a:ext cx="10801350" cy="3463290"/>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2700" algn="l" rtl="0" eaLnBrk="0">
              <a:lnSpc>
                <a:spcPct val="99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6.6.2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施工喷淋降尘</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措施</a:t>
            </a:r>
            <a:endParaRPr sz="1500" dirty="0">
              <a:latin typeface="宋体" panose="02010600030101010101" pitchFamily="2" charset="-122"/>
              <a:ea typeface="宋体" panose="02010600030101010101" pitchFamily="2" charset="-122"/>
              <a:cs typeface="宋体" panose="02010600030101010101" pitchFamily="2" charset="-122"/>
            </a:endParaRPr>
          </a:p>
          <a:p>
            <a:pPr marL="296545" indent="-278130" algn="l" rtl="0" eaLnBrk="0">
              <a:lnSpc>
                <a:spcPct val="118000"/>
              </a:lnSpc>
              <a:spcBef>
                <a:spcPts val="350"/>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建设工地在进行爆破、土方开挖、土方回填、切割、抹灰、钻孔</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、凿槽等易产生粉尘的作业时，应采取喷淋方式进行降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尘。安装形式根据项目属地管理要求主要包括围挡附着式喷淋</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、施工道路喷淋、</a:t>
            </a:r>
            <a:r>
              <a:rPr sz="15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结构附着式喷淋、塔吊式喷淋等。施</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工现场的喷淋设施可使用自来水、井水、雨水等，保</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证水源无污染，并经沉降及过滤处理。</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76860" algn="l" rtl="0" eaLnBrk="0">
              <a:lnSpc>
                <a:spcPct val="116000"/>
              </a:lnSpc>
              <a:spcBef>
                <a:spcPts val="49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喷淋设施的喷头应采用不锈钢、黄铜等经久耐用</a:t>
            </a:r>
            <a:r>
              <a:rPr sz="15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的金属材质制作，喷雾形状应为扇形或实心圆锥形，满足雾化好、防</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堵塞等要求；</a:t>
            </a:r>
            <a:r>
              <a:rPr sz="15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喷洒直径不应小于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3m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，喷洒距离不应小</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于</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5m</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6545" indent="-278130" algn="l" rtl="0" eaLnBrk="0">
              <a:lnSpc>
                <a:spcPct val="124000"/>
              </a:lnSpc>
              <a:spcBef>
                <a:spcPts val="41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喷淋管道应采用符合给排水相关标准的管材，如</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PE</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PPR</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UPVC</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管、镀锌管等，管</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道耐压不小于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1.25</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MPa</a:t>
            </a:r>
            <a:r>
              <a:rPr sz="1500" b="1" kern="0" spc="-2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。喷</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淋管径支管管径不小于</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de</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20</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；主管道管径布置需符合给排水标准以保证最不利端喷头的工作压力</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，原则上主管管径</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不小于</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de</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32</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6225" algn="l" rtl="0" eaLnBrk="0">
              <a:lnSpc>
                <a:spcPct val="120000"/>
              </a:lnSpc>
              <a:spcBef>
                <a:spcPts val="22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增压设备需使用空压泵或水泵，流量及扬程应符</a:t>
            </a:r>
            <a:r>
              <a:rPr sz="1500" kern="0" spc="-2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合</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给排水标准。水泵流量须大于所有喷头额定流量之和，最小流量不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应低于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6m³/h</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；水泵扬程须保证每个喷头的正常工作压力，扬程不应</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小于</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80m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ts val="1965"/>
              </a:lnSpc>
              <a:spcBef>
                <a:spcPts val="270"/>
              </a:spcBef>
            </a:pPr>
            <a:r>
              <a:rPr sz="1500" kern="0" spc="50" dirty="0">
                <a:solidFill>
                  <a:srgbClr val="000000">
                    <a:alpha val="100000"/>
                  </a:srgbClr>
                </a:solidFill>
                <a:latin typeface="Wingdings" panose="05000000000000000000"/>
                <a:ea typeface="Wingdings" panose="05000000000000000000"/>
                <a:cs typeface="Wingdings" panose="05000000000000000000"/>
              </a:rPr>
              <a:t>l</a:t>
            </a:r>
            <a:r>
              <a:rPr sz="1500" kern="0" spc="-320" dirty="0">
                <a:solidFill>
                  <a:srgbClr val="000000">
                    <a:alpha val="100000"/>
                  </a:srgbClr>
                </a:solidFill>
                <a:latin typeface="Wingdings" panose="05000000000000000000"/>
                <a:ea typeface="Wingdings" panose="05000000000000000000"/>
                <a:cs typeface="Wingdings" panose="05000000000000000000"/>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外架喷淋宜每</a:t>
            </a: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50</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米设置一道。</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334" name="picture 1334"/>
          <p:cNvPicPr>
            <a:picLocks noChangeAspect="1"/>
          </p:cNvPicPr>
          <p:nvPr/>
        </p:nvPicPr>
        <p:blipFill>
          <a:blip r:embed="rId1"/>
          <a:stretch>
            <a:fillRect/>
          </a:stretch>
        </p:blipFill>
        <p:spPr>
          <a:xfrm rot="21600000">
            <a:off x="1412747" y="4604003"/>
            <a:ext cx="2176272" cy="1633728"/>
          </a:xfrm>
          <a:prstGeom prst="rect">
            <a:avLst/>
          </a:prstGeom>
        </p:spPr>
      </p:pic>
      <p:pic>
        <p:nvPicPr>
          <p:cNvPr id="1336" name="picture 1336"/>
          <p:cNvPicPr>
            <a:picLocks noChangeAspect="1"/>
          </p:cNvPicPr>
          <p:nvPr/>
        </p:nvPicPr>
        <p:blipFill>
          <a:blip r:embed="rId2"/>
          <a:stretch>
            <a:fillRect/>
          </a:stretch>
        </p:blipFill>
        <p:spPr>
          <a:xfrm rot="21600000">
            <a:off x="8694419" y="4579620"/>
            <a:ext cx="1994916" cy="1706879"/>
          </a:xfrm>
          <a:prstGeom prst="rect">
            <a:avLst/>
          </a:prstGeom>
        </p:spPr>
      </p:pic>
      <p:pic>
        <p:nvPicPr>
          <p:cNvPr id="1338" name="picture 1338"/>
          <p:cNvPicPr>
            <a:picLocks noChangeAspect="1"/>
          </p:cNvPicPr>
          <p:nvPr/>
        </p:nvPicPr>
        <p:blipFill>
          <a:blip r:embed="rId3"/>
          <a:stretch>
            <a:fillRect/>
          </a:stretch>
        </p:blipFill>
        <p:spPr>
          <a:xfrm rot="21600000">
            <a:off x="5024628" y="4646676"/>
            <a:ext cx="2124456" cy="1591055"/>
          </a:xfrm>
          <a:prstGeom prst="rect">
            <a:avLst/>
          </a:prstGeom>
        </p:spPr>
      </p:pic>
      <p:sp>
        <p:nvSpPr>
          <p:cNvPr id="1340" name="textbox 134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342" name="textbox 1342"/>
          <p:cNvSpPr/>
          <p:nvPr/>
        </p:nvSpPr>
        <p:spPr>
          <a:xfrm>
            <a:off x="2107865" y="6430924"/>
            <a:ext cx="4349750" cy="28829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3856990" algn="l" rtl="0" eaLnBrk="0">
              <a:lnSpc>
                <a:spcPts val="745"/>
              </a:lnSpc>
            </a:pPr>
            <a:r>
              <a:rPr sz="1200" kern="0" spc="-20" dirty="0">
                <a:solidFill>
                  <a:srgbClr val="000000">
                    <a:alpha val="100000"/>
                  </a:srgbClr>
                </a:solidFill>
                <a:latin typeface="Arial" panose="020B0604020202020204"/>
                <a:ea typeface="Arial" panose="020B0604020202020204"/>
                <a:cs typeface="Arial" panose="020B0604020202020204"/>
              </a:rPr>
              <a:t>-81-</a:t>
            </a:r>
            <a:endParaRPr sz="1200" dirty="0">
              <a:latin typeface="Arial" panose="020B0604020202020204"/>
              <a:ea typeface="Arial" panose="020B0604020202020204"/>
              <a:cs typeface="Arial" panose="020B0604020202020204"/>
            </a:endParaRPr>
          </a:p>
          <a:p>
            <a:pPr marL="12700" algn="l" rtl="0" eaLnBrk="0">
              <a:lnSpc>
                <a:spcPct val="91000"/>
              </a:lnSpc>
              <a:spcBef>
                <a:spcPts val="10"/>
              </a:spcBef>
            </a:pP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雾炮喷淋</a:t>
            </a:r>
            <a:r>
              <a:rPr sz="1200"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外架喷淋</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344" name="picture 1344"/>
          <p:cNvPicPr>
            <a:picLocks noChangeAspect="1"/>
          </p:cNvPicPr>
          <p:nvPr/>
        </p:nvPicPr>
        <p:blipFill>
          <a:blip r:embed="rId4"/>
          <a:stretch>
            <a:fillRect/>
          </a:stretch>
        </p:blipFill>
        <p:spPr>
          <a:xfrm rot="21600000">
            <a:off x="367237" y="918972"/>
            <a:ext cx="11504769" cy="61721"/>
          </a:xfrm>
          <a:prstGeom prst="rect">
            <a:avLst/>
          </a:prstGeom>
        </p:spPr>
      </p:pic>
      <p:pic>
        <p:nvPicPr>
          <p:cNvPr id="1346" name="picture 1346"/>
          <p:cNvPicPr>
            <a:picLocks noChangeAspect="1"/>
          </p:cNvPicPr>
          <p:nvPr/>
        </p:nvPicPr>
        <p:blipFill>
          <a:blip r:embed="rId5"/>
          <a:stretch>
            <a:fillRect/>
          </a:stretch>
        </p:blipFill>
        <p:spPr>
          <a:xfrm rot="21600000">
            <a:off x="749113" y="215462"/>
            <a:ext cx="734433" cy="643232"/>
          </a:xfrm>
          <a:prstGeom prst="rect">
            <a:avLst/>
          </a:prstGeom>
        </p:spPr>
      </p:pic>
      <p:sp>
        <p:nvSpPr>
          <p:cNvPr id="1348" name="textbox 1348"/>
          <p:cNvSpPr/>
          <p:nvPr/>
        </p:nvSpPr>
        <p:spPr>
          <a:xfrm>
            <a:off x="9480733" y="6582638"/>
            <a:ext cx="656590" cy="210184"/>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50"/>
              </a:lnSpc>
            </a:pP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围墙喷淋</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 name="textbox 1350"/>
          <p:cNvSpPr/>
          <p:nvPr/>
        </p:nvSpPr>
        <p:spPr>
          <a:xfrm>
            <a:off x="668907" y="1412226"/>
            <a:ext cx="4620895" cy="283527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3335" algn="l" rtl="0" eaLnBrk="0">
              <a:lnSpc>
                <a:spcPct val="100000"/>
              </a:lnSpc>
            </a:pPr>
            <a:r>
              <a:rPr sz="15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场地车速限制</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0"/>
              </a:lnSpc>
              <a:spcBef>
                <a:spcPts val="106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场地车速限制牌采用圆形牌或长方形，直</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径</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128000"/>
              </a:lnSpc>
              <a:spcBef>
                <a:spcPts val="1040"/>
              </a:spcBef>
            </a:pP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800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或</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400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1000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，采用</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厚度</a:t>
            </a:r>
            <a:r>
              <a:rPr sz="1500"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铝板做并贴普通反光膜。</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5"/>
              </a:lnSpc>
              <a:spcBef>
                <a:spcPts val="102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在门口及道路拐弯处设置凸面镜。</a:t>
            </a:r>
            <a:endParaRPr sz="1500" dirty="0">
              <a:latin typeface="宋体" panose="02010600030101010101" pitchFamily="2" charset="-122"/>
              <a:ea typeface="宋体" panose="02010600030101010101" pitchFamily="2" charset="-122"/>
              <a:cs typeface="宋体" panose="02010600030101010101" pitchFamily="2" charset="-122"/>
            </a:endParaRPr>
          </a:p>
          <a:p>
            <a:pPr algn="r" rtl="0" eaLnBrk="0">
              <a:lnSpc>
                <a:spcPts val="1970"/>
              </a:lnSpc>
              <a:spcBef>
                <a:spcPts val="960"/>
              </a:spcBef>
            </a:pPr>
            <a:r>
              <a:rPr sz="1500" kern="0" spc="20" dirty="0">
                <a:solidFill>
                  <a:srgbClr val="000000">
                    <a:alpha val="100000"/>
                  </a:srgbClr>
                </a:solidFill>
                <a:latin typeface="Wingdings" panose="05000000000000000000"/>
                <a:ea typeface="Wingdings" panose="05000000000000000000"/>
                <a:cs typeface="Wingdings" panose="05000000000000000000"/>
              </a:rPr>
              <a:t>l</a:t>
            </a:r>
            <a:r>
              <a:rPr sz="1500" kern="0" spc="-310" dirty="0">
                <a:solidFill>
                  <a:srgbClr val="000000">
                    <a:alpha val="100000"/>
                  </a:srgbClr>
                </a:solidFill>
                <a:latin typeface="Wingdings" panose="05000000000000000000"/>
                <a:ea typeface="Wingdings" panose="05000000000000000000"/>
                <a:cs typeface="Wingdings" panose="05000000000000000000"/>
              </a:rPr>
              <a:t> </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竖向杆件采用直径</a:t>
            </a: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80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2500</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镀锌钢管。</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5"/>
              </a:lnSpc>
              <a:spcBef>
                <a:spcPts val="85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施工道路及出入口设</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置减速带和道闸装置。</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700" dirty="0">
              <a:latin typeface="Arial" panose="020B0604020202020204"/>
              <a:ea typeface="Arial" panose="020B0604020202020204"/>
              <a:cs typeface="Arial" panose="020B0604020202020204"/>
            </a:endParaRPr>
          </a:p>
          <a:p>
            <a:pPr marL="20955" algn="l" rtl="0" eaLnBrk="0">
              <a:lnSpc>
                <a:spcPts val="1975"/>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场地较大且交通组织复杂的项</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目需安装测速仪。</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352" name="picture 1352"/>
          <p:cNvPicPr>
            <a:picLocks noChangeAspect="1"/>
          </p:cNvPicPr>
          <p:nvPr/>
        </p:nvPicPr>
        <p:blipFill>
          <a:blip r:embed="rId1"/>
          <a:stretch>
            <a:fillRect/>
          </a:stretch>
        </p:blipFill>
        <p:spPr>
          <a:xfrm rot="21600000">
            <a:off x="9003792" y="1828800"/>
            <a:ext cx="2107692" cy="3450335"/>
          </a:xfrm>
          <a:prstGeom prst="rect">
            <a:avLst/>
          </a:prstGeom>
        </p:spPr>
      </p:pic>
      <p:pic>
        <p:nvPicPr>
          <p:cNvPr id="1354" name="picture 1354"/>
          <p:cNvPicPr>
            <a:picLocks noChangeAspect="1"/>
          </p:cNvPicPr>
          <p:nvPr/>
        </p:nvPicPr>
        <p:blipFill>
          <a:blip r:embed="rId2"/>
          <a:stretch>
            <a:fillRect/>
          </a:stretch>
        </p:blipFill>
        <p:spPr>
          <a:xfrm rot="21600000">
            <a:off x="5710428" y="1295400"/>
            <a:ext cx="2930652" cy="1662684"/>
          </a:xfrm>
          <a:prstGeom prst="rect">
            <a:avLst/>
          </a:prstGeom>
        </p:spPr>
      </p:pic>
      <p:pic>
        <p:nvPicPr>
          <p:cNvPr id="1356" name="picture 1356"/>
          <p:cNvPicPr>
            <a:picLocks noChangeAspect="1"/>
          </p:cNvPicPr>
          <p:nvPr/>
        </p:nvPicPr>
        <p:blipFill>
          <a:blip r:embed="rId3"/>
          <a:stretch>
            <a:fillRect/>
          </a:stretch>
        </p:blipFill>
        <p:spPr>
          <a:xfrm rot="21600000">
            <a:off x="6275832" y="3810000"/>
            <a:ext cx="1732787" cy="1874520"/>
          </a:xfrm>
          <a:prstGeom prst="rect">
            <a:avLst/>
          </a:prstGeom>
        </p:spPr>
      </p:pic>
      <p:sp>
        <p:nvSpPr>
          <p:cNvPr id="1358" name="textbox 135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360" name="picture 1360"/>
          <p:cNvPicPr>
            <a:picLocks noChangeAspect="1"/>
          </p:cNvPicPr>
          <p:nvPr/>
        </p:nvPicPr>
        <p:blipFill>
          <a:blip r:embed="rId4"/>
          <a:stretch>
            <a:fillRect/>
          </a:stretch>
        </p:blipFill>
        <p:spPr>
          <a:xfrm rot="21600000">
            <a:off x="367237" y="918972"/>
            <a:ext cx="11504769" cy="61721"/>
          </a:xfrm>
          <a:prstGeom prst="rect">
            <a:avLst/>
          </a:prstGeom>
        </p:spPr>
      </p:pic>
      <p:pic>
        <p:nvPicPr>
          <p:cNvPr id="1362" name="picture 1362"/>
          <p:cNvPicPr>
            <a:picLocks noChangeAspect="1"/>
          </p:cNvPicPr>
          <p:nvPr/>
        </p:nvPicPr>
        <p:blipFill>
          <a:blip r:embed="rId5"/>
          <a:stretch>
            <a:fillRect/>
          </a:stretch>
        </p:blipFill>
        <p:spPr>
          <a:xfrm rot="21600000">
            <a:off x="749113" y="215462"/>
            <a:ext cx="734433" cy="643232"/>
          </a:xfrm>
          <a:prstGeom prst="rect">
            <a:avLst/>
          </a:prstGeom>
        </p:spPr>
      </p:pic>
      <p:sp>
        <p:nvSpPr>
          <p:cNvPr id="1364" name="textbox 1364"/>
          <p:cNvSpPr/>
          <p:nvPr/>
        </p:nvSpPr>
        <p:spPr>
          <a:xfrm>
            <a:off x="6730598" y="5925768"/>
            <a:ext cx="977900" cy="21209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70"/>
              </a:lnSpc>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门口设置道闸</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66" name="textbox 1366"/>
          <p:cNvSpPr/>
          <p:nvPr/>
        </p:nvSpPr>
        <p:spPr>
          <a:xfrm>
            <a:off x="9640089" y="5500954"/>
            <a:ext cx="83438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场内限速牌</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68" name="textbox 1368"/>
          <p:cNvSpPr/>
          <p:nvPr/>
        </p:nvSpPr>
        <p:spPr>
          <a:xfrm>
            <a:off x="6654362" y="3062591"/>
            <a:ext cx="815339"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门口减速带</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370" name="textbox 137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 name="textbox 1372"/>
          <p:cNvSpPr/>
          <p:nvPr/>
        </p:nvSpPr>
        <p:spPr>
          <a:xfrm>
            <a:off x="671338" y="1155051"/>
            <a:ext cx="3888104" cy="536829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6.8 </a:t>
            </a:r>
            <a:r>
              <a:rPr sz="15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车辆冲洗设施</a:t>
            </a:r>
            <a:endParaRPr sz="1500" dirty="0">
              <a:latin typeface="宋体" panose="02010600030101010101" pitchFamily="2" charset="-122"/>
              <a:ea typeface="宋体" panose="02010600030101010101" pitchFamily="2" charset="-122"/>
              <a:cs typeface="宋体" panose="02010600030101010101" pitchFamily="2" charset="-122"/>
            </a:endParaRPr>
          </a:p>
          <a:p>
            <a:pPr marL="294640" indent="-276225" algn="l" rtl="0" eaLnBrk="0">
              <a:lnSpc>
                <a:spcPct val="140000"/>
              </a:lnSpc>
              <a:spcBef>
                <a:spcPts val="1025"/>
              </a:spcBef>
            </a:pPr>
            <a:r>
              <a:rPr sz="1500" kern="0" spc="6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工地车辆出入口应设置洗车槽、</a:t>
            </a:r>
            <a:r>
              <a:rPr sz="1500" kern="0" spc="-1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沉淀</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池、排水沟，设置自动冲洗设备等设施，</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并确保正常使用。</a:t>
            </a:r>
            <a:endParaRPr sz="1500" dirty="0">
              <a:latin typeface="宋体" panose="02010600030101010101" pitchFamily="2" charset="-122"/>
              <a:ea typeface="宋体" panose="02010600030101010101" pitchFamily="2" charset="-122"/>
              <a:cs typeface="宋体" panose="02010600030101010101" pitchFamily="2" charset="-122"/>
            </a:endParaRPr>
          </a:p>
          <a:p>
            <a:pPr marL="294005" indent="-275590" algn="l" rtl="0" eaLnBrk="0">
              <a:lnSpc>
                <a:spcPct val="152000"/>
              </a:lnSpc>
              <a:spcBef>
                <a:spcPts val="10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土方转运阶段，土方运输车</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辆应在进入</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主道路前冲洗车辆轮胎，配备不少于</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5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人负责保洁，确保车辆</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外部、底盘、轮</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胎处不得粘有污物和泥</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土，施工场所车</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辆出口</a:t>
            </a:r>
            <a:r>
              <a:rPr sz="1500" kern="0" spc="-1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30m</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以内路面上不应有明显的</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泥印，</a:t>
            </a:r>
            <a:r>
              <a:rPr sz="1500" kern="0" spc="-3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以及砂石、灰土等易扬尘材料，</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严禁车辆带泥上路。</a:t>
            </a:r>
            <a:endParaRPr sz="1500" dirty="0">
              <a:latin typeface="宋体" panose="02010600030101010101" pitchFamily="2" charset="-122"/>
              <a:ea typeface="宋体" panose="02010600030101010101" pitchFamily="2" charset="-122"/>
              <a:cs typeface="宋体" panose="02010600030101010101" pitchFamily="2" charset="-122"/>
            </a:endParaRPr>
          </a:p>
          <a:p>
            <a:pPr marL="299085" indent="-280670" algn="l" rtl="0" eaLnBrk="0">
              <a:lnSpc>
                <a:spcPct val="132000"/>
              </a:lnSpc>
              <a:spcBef>
                <a:spcPts val="10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冲洗产生的废水必须纳入现</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场污水处理</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系统集中处理排放。</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5000"/>
              </a:lnSpc>
            </a:pPr>
            <a:endParaRPr sz="800" dirty="0">
              <a:latin typeface="Arial" panose="020B0604020202020204"/>
              <a:ea typeface="Arial" panose="020B0604020202020204"/>
              <a:cs typeface="Arial" panose="020B0604020202020204"/>
            </a:endParaRPr>
          </a:p>
          <a:p>
            <a:pPr marL="297815" indent="-279400" algn="l" rtl="0" eaLnBrk="0">
              <a:lnSpc>
                <a:spcPct val="132000"/>
              </a:lnSpc>
              <a:spcBef>
                <a:spcPts val="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土方周转场地出入口也应配</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置上述洗车</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设施并按上述要求实施车</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辆冲洗。</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374" name="picture 1374"/>
          <p:cNvPicPr>
            <a:picLocks noChangeAspect="1"/>
          </p:cNvPicPr>
          <p:nvPr/>
        </p:nvPicPr>
        <p:blipFill>
          <a:blip r:embed="rId1"/>
          <a:stretch>
            <a:fillRect/>
          </a:stretch>
        </p:blipFill>
        <p:spPr>
          <a:xfrm rot="21600000">
            <a:off x="4724400" y="1495044"/>
            <a:ext cx="3413759" cy="3651503"/>
          </a:xfrm>
          <a:prstGeom prst="rect">
            <a:avLst/>
          </a:prstGeom>
        </p:spPr>
      </p:pic>
      <p:pic>
        <p:nvPicPr>
          <p:cNvPr id="1376" name="picture 1376"/>
          <p:cNvPicPr>
            <a:picLocks noChangeAspect="1"/>
          </p:cNvPicPr>
          <p:nvPr/>
        </p:nvPicPr>
        <p:blipFill>
          <a:blip r:embed="rId2"/>
          <a:stretch>
            <a:fillRect/>
          </a:stretch>
        </p:blipFill>
        <p:spPr>
          <a:xfrm rot="21600000">
            <a:off x="8305800" y="2209800"/>
            <a:ext cx="3424428" cy="2435352"/>
          </a:xfrm>
          <a:prstGeom prst="rect">
            <a:avLst/>
          </a:prstGeom>
        </p:spPr>
      </p:pic>
      <p:sp>
        <p:nvSpPr>
          <p:cNvPr id="1378" name="textbox 137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380" name="textbox 1380"/>
          <p:cNvSpPr/>
          <p:nvPr/>
        </p:nvSpPr>
        <p:spPr>
          <a:xfrm>
            <a:off x="5952693" y="5577115"/>
            <a:ext cx="974725" cy="1025525"/>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7780" algn="l" rtl="0" eaLnBrk="0">
              <a:lnSpc>
                <a:spcPts val="1465"/>
              </a:lnSpc>
            </a:pPr>
            <a:r>
              <a:rPr sz="1200"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自动冲洗设备</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2000"/>
              </a:lnSpc>
            </a:pPr>
            <a:endParaRPr sz="1000" dirty="0">
              <a:latin typeface="Arial" panose="020B0604020202020204"/>
              <a:ea typeface="Arial" panose="020B0604020202020204"/>
              <a:cs typeface="Arial" panose="020B0604020202020204"/>
            </a:endParaRPr>
          </a:p>
          <a:p>
            <a:pPr algn="l" rtl="0" eaLnBrk="0">
              <a:lnSpc>
                <a:spcPct val="100000"/>
              </a:lnSpc>
            </a:pPr>
            <a:endParaRPr sz="300" dirty="0">
              <a:latin typeface="Arial" panose="020B0604020202020204"/>
              <a:ea typeface="Arial" panose="020B0604020202020204"/>
              <a:cs typeface="Arial" panose="020B0604020202020204"/>
            </a:endParaRPr>
          </a:p>
          <a:p>
            <a:pPr marL="12700" algn="l" rtl="0" eaLnBrk="0">
              <a:lnSpc>
                <a:spcPct val="80000"/>
              </a:lnSpc>
              <a:spcBef>
                <a:spcPts val="0"/>
              </a:spcBef>
            </a:pPr>
            <a:r>
              <a:rPr sz="1200" kern="0" spc="-20" dirty="0">
                <a:solidFill>
                  <a:srgbClr val="000000">
                    <a:alpha val="100000"/>
                  </a:srgbClr>
                </a:solidFill>
                <a:latin typeface="Arial" panose="020B0604020202020204"/>
                <a:ea typeface="Arial" panose="020B0604020202020204"/>
                <a:cs typeface="Arial" panose="020B0604020202020204"/>
              </a:rPr>
              <a:t>-83-</a:t>
            </a:r>
            <a:endParaRPr sz="1200" dirty="0">
              <a:latin typeface="Arial" panose="020B0604020202020204"/>
              <a:ea typeface="Arial" panose="020B0604020202020204"/>
              <a:cs typeface="Arial" panose="020B0604020202020204"/>
            </a:endParaRPr>
          </a:p>
        </p:txBody>
      </p:sp>
      <p:pic>
        <p:nvPicPr>
          <p:cNvPr id="1382" name="picture 1382"/>
          <p:cNvPicPr>
            <a:picLocks noChangeAspect="1"/>
          </p:cNvPicPr>
          <p:nvPr/>
        </p:nvPicPr>
        <p:blipFill>
          <a:blip r:embed="rId3"/>
          <a:stretch>
            <a:fillRect/>
          </a:stretch>
        </p:blipFill>
        <p:spPr>
          <a:xfrm rot="21600000">
            <a:off x="367237" y="918972"/>
            <a:ext cx="11504769" cy="61721"/>
          </a:xfrm>
          <a:prstGeom prst="rect">
            <a:avLst/>
          </a:prstGeom>
        </p:spPr>
      </p:pic>
      <p:pic>
        <p:nvPicPr>
          <p:cNvPr id="1384" name="picture 1384"/>
          <p:cNvPicPr>
            <a:picLocks noChangeAspect="1"/>
          </p:cNvPicPr>
          <p:nvPr/>
        </p:nvPicPr>
        <p:blipFill>
          <a:blip r:embed="rId4"/>
          <a:stretch>
            <a:fillRect/>
          </a:stretch>
        </p:blipFill>
        <p:spPr>
          <a:xfrm rot="21600000">
            <a:off x="749113" y="215462"/>
            <a:ext cx="734433" cy="643232"/>
          </a:xfrm>
          <a:prstGeom prst="rect">
            <a:avLst/>
          </a:prstGeom>
        </p:spPr>
      </p:pic>
      <p:sp>
        <p:nvSpPr>
          <p:cNvPr id="1386" name="textbox 1386"/>
          <p:cNvSpPr/>
          <p:nvPr/>
        </p:nvSpPr>
        <p:spPr>
          <a:xfrm>
            <a:off x="9380229" y="4948427"/>
            <a:ext cx="1320164" cy="2108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1460"/>
              </a:lnSpc>
            </a:pPr>
            <a:r>
              <a:rPr sz="12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车辆冲洗设施实景</a:t>
            </a:r>
            <a:endParaRPr sz="12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8" name="textbox 138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390" name="textbox 1390"/>
          <p:cNvSpPr/>
          <p:nvPr/>
        </p:nvSpPr>
        <p:spPr>
          <a:xfrm>
            <a:off x="4049814" y="2703372"/>
            <a:ext cx="4126229" cy="80899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7000"/>
              </a:lnSpc>
            </a:pPr>
            <a:r>
              <a:rPr sz="5300" b="1" kern="0" spc="50" dirty="0">
                <a:solidFill>
                  <a:srgbClr val="595958">
                    <a:alpha val="100000"/>
                  </a:srgbClr>
                </a:solidFill>
                <a:latin typeface="宋体" panose="02010600030101010101" pitchFamily="2" charset="-122"/>
                <a:ea typeface="宋体" panose="02010600030101010101" pitchFamily="2" charset="-122"/>
                <a:cs typeface="宋体" panose="02010600030101010101" pitchFamily="2" charset="-122"/>
              </a:rPr>
              <a:t>七、智慧工地</a:t>
            </a:r>
            <a:endParaRPr sz="5300" dirty="0">
              <a:latin typeface="宋体" panose="02010600030101010101" pitchFamily="2" charset="-122"/>
              <a:ea typeface="宋体" panose="02010600030101010101" pitchFamily="2" charset="-122"/>
              <a:cs typeface="宋体" panose="02010600030101010101" pitchFamily="2" charset="-122"/>
            </a:endParaRPr>
          </a:p>
        </p:txBody>
      </p:sp>
      <p:pic>
        <p:nvPicPr>
          <p:cNvPr id="1392" name="picture 1392"/>
          <p:cNvPicPr>
            <a:picLocks noChangeAspect="1"/>
          </p:cNvPicPr>
          <p:nvPr/>
        </p:nvPicPr>
        <p:blipFill>
          <a:blip r:embed="rId1"/>
          <a:stretch>
            <a:fillRect/>
          </a:stretch>
        </p:blipFill>
        <p:spPr>
          <a:xfrm rot="21600000">
            <a:off x="367237" y="918972"/>
            <a:ext cx="11504769" cy="61721"/>
          </a:xfrm>
          <a:prstGeom prst="rect">
            <a:avLst/>
          </a:prstGeom>
        </p:spPr>
      </p:pic>
      <p:pic>
        <p:nvPicPr>
          <p:cNvPr id="1394" name="picture 1394"/>
          <p:cNvPicPr>
            <a:picLocks noChangeAspect="1"/>
          </p:cNvPicPr>
          <p:nvPr/>
        </p:nvPicPr>
        <p:blipFill>
          <a:blip r:embed="rId2"/>
          <a:stretch>
            <a:fillRect/>
          </a:stretch>
        </p:blipFill>
        <p:spPr>
          <a:xfrm rot="21600000">
            <a:off x="749113" y="215462"/>
            <a:ext cx="734433" cy="643232"/>
          </a:xfrm>
          <a:prstGeom prst="rect">
            <a:avLst/>
          </a:prstGeom>
        </p:spPr>
      </p:pic>
      <p:sp>
        <p:nvSpPr>
          <p:cNvPr id="1396" name="textbox 139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box 78"/>
          <p:cNvSpPr/>
          <p:nvPr/>
        </p:nvSpPr>
        <p:spPr>
          <a:xfrm>
            <a:off x="690115" y="1170152"/>
            <a:ext cx="5779770" cy="364744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6510" algn="l" rtl="0" eaLnBrk="0">
              <a:lnSpc>
                <a:spcPct val="100000"/>
              </a:lnSpc>
            </a:pPr>
            <a:r>
              <a:rPr sz="1700" b="1" kern="0" spc="20" dirty="0">
                <a:solidFill>
                  <a:srgbClr val="000000">
                    <a:alpha val="100000"/>
                  </a:srgbClr>
                </a:solidFill>
                <a:latin typeface="微软雅黑" panose="020B0503020204020204" charset="-122"/>
                <a:ea typeface="微软雅黑" panose="020B0503020204020204" charset="-122"/>
                <a:cs typeface="微软雅黑" panose="020B0503020204020204" charset="-122"/>
              </a:rPr>
              <a:t>1.3</a:t>
            </a:r>
            <a:r>
              <a:rPr sz="1700" b="1" kern="0" spc="1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7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显示屏</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5"/>
              </a:lnSpc>
              <a:spcBef>
                <a:spcPts val="106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6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大门入口两侧分别设置智慧</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显示大屏及环境监测显示屏。</a:t>
            </a:r>
            <a:endParaRPr sz="1500" dirty="0">
              <a:latin typeface="宋体" panose="02010600030101010101" pitchFamily="2" charset="-122"/>
              <a:ea typeface="宋体" panose="02010600030101010101" pitchFamily="2" charset="-122"/>
              <a:cs typeface="宋体" panose="02010600030101010101" pitchFamily="2" charset="-122"/>
            </a:endParaRPr>
          </a:p>
          <a:p>
            <a:pPr marL="291465" indent="-278765" algn="l" rtl="0" eaLnBrk="0">
              <a:lnSpc>
                <a:spcPct val="136000"/>
              </a:lnSpc>
              <a:spcBef>
                <a:spcPts val="1065"/>
              </a:spcBef>
            </a:pPr>
            <a:r>
              <a:rPr sz="1500" kern="0" spc="100" dirty="0">
                <a:solidFill>
                  <a:srgbClr val="000000">
                    <a:alpha val="100000"/>
                  </a:srgbClr>
                </a:solidFill>
                <a:latin typeface="Wingdings" panose="05000000000000000000"/>
                <a:ea typeface="Wingdings" panose="05000000000000000000"/>
                <a:cs typeface="Wingdings" panose="05000000000000000000"/>
              </a:rPr>
              <a:t>l</a:t>
            </a:r>
            <a:r>
              <a:rPr sz="1500" kern="0" spc="-350" dirty="0">
                <a:solidFill>
                  <a:srgbClr val="000000">
                    <a:alpha val="100000"/>
                  </a:srgbClr>
                </a:solidFill>
                <a:latin typeface="Wingdings" panose="05000000000000000000"/>
                <a:ea typeface="Wingdings" panose="05000000000000000000"/>
                <a:cs typeface="Wingdings" panose="05000000000000000000"/>
              </a:rPr>
              <a:t> </a:t>
            </a:r>
            <a:r>
              <a:rPr sz="15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室外设置的智慧显示大屏尺寸</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可根据现场实际设置，</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像</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素点间距</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&lt;4</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2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，像素密度＞</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6250</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0</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点</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1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5275" indent="-282575" algn="l" rtl="0" eaLnBrk="0">
              <a:lnSpc>
                <a:spcPct val="132000"/>
              </a:lnSpc>
              <a:spcBef>
                <a:spcPts val="895"/>
              </a:spcBef>
            </a:pPr>
            <a:r>
              <a:rPr sz="1500" kern="0" spc="90" dirty="0">
                <a:solidFill>
                  <a:srgbClr val="000000">
                    <a:alpha val="100000"/>
                  </a:srgbClr>
                </a:solidFill>
                <a:latin typeface="Wingdings" panose="05000000000000000000"/>
                <a:ea typeface="Wingdings" panose="05000000000000000000"/>
                <a:cs typeface="Wingdings" panose="05000000000000000000"/>
              </a:rPr>
              <a:t>l</a:t>
            </a:r>
            <a:r>
              <a:rPr sz="1500" kern="0" spc="-370" dirty="0">
                <a:solidFill>
                  <a:srgbClr val="000000">
                    <a:alpha val="100000"/>
                  </a:srgbClr>
                </a:solidFill>
                <a:latin typeface="Wingdings" panose="05000000000000000000"/>
                <a:ea typeface="Wingdings" panose="05000000000000000000"/>
                <a:cs typeface="Wingdings" panose="05000000000000000000"/>
              </a:rPr>
              <a:t> </a:t>
            </a:r>
            <a:r>
              <a:rPr sz="15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环境监测显示屏可播放现场环境监测信息，此外宜在临时办</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公楼入口设置信息显示屏一块。</a:t>
            </a:r>
            <a:endParaRPr sz="15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1975"/>
              </a:lnSpc>
              <a:spcBef>
                <a:spcPts val="1170"/>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28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临时办公刘门厅室内设置的智慧显示大屏建议</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252</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块</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14</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寸</a:t>
            </a:r>
            <a:endParaRPr sz="1500" dirty="0">
              <a:latin typeface="宋体" panose="02010600030101010101" pitchFamily="2" charset="-122"/>
              <a:ea typeface="宋体" panose="02010600030101010101" pitchFamily="2" charset="-122"/>
              <a:cs typeface="宋体" panose="02010600030101010101" pitchFamily="2" charset="-122"/>
            </a:endParaRPr>
          </a:p>
          <a:p>
            <a:pPr marL="288925" indent="9525" algn="l" rtl="0" eaLnBrk="0">
              <a:lnSpc>
                <a:spcPct val="134000"/>
              </a:lnSpc>
              <a:spcBef>
                <a:spcPts val="980"/>
              </a:spcBef>
            </a:pP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LCD</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屏组成，</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3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方式布置，</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像素点间距＜</a:t>
            </a:r>
            <a:r>
              <a:rPr sz="15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1.86</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mm</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像素密度＞</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280000</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点</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7000"/>
              </a:lnSpc>
            </a:pPr>
            <a:endParaRPr sz="700" dirty="0">
              <a:latin typeface="Arial" panose="020B0604020202020204"/>
              <a:ea typeface="Arial" panose="020B0604020202020204"/>
              <a:cs typeface="Arial" panose="020B0604020202020204"/>
            </a:endParaRPr>
          </a:p>
          <a:p>
            <a:pPr marL="12700" algn="l" rtl="0" eaLnBrk="0">
              <a:lnSpc>
                <a:spcPts val="1975"/>
              </a:lnSpc>
              <a:spcBef>
                <a:spcPts val="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4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智慧显示屏等在主体工程开</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工前完成。</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80" name="picture 80"/>
          <p:cNvPicPr>
            <a:picLocks noChangeAspect="1"/>
          </p:cNvPicPr>
          <p:nvPr/>
        </p:nvPicPr>
        <p:blipFill>
          <a:blip r:embed="rId1"/>
          <a:stretch>
            <a:fillRect/>
          </a:stretch>
        </p:blipFill>
        <p:spPr>
          <a:xfrm rot="21600000">
            <a:off x="7004304" y="1391411"/>
            <a:ext cx="4017263" cy="4355591"/>
          </a:xfrm>
          <a:prstGeom prst="rect">
            <a:avLst/>
          </a:prstGeom>
        </p:spPr>
      </p:pic>
      <p:sp>
        <p:nvSpPr>
          <p:cNvPr id="82" name="textbox 8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84" name="picture 84"/>
          <p:cNvPicPr>
            <a:picLocks noChangeAspect="1"/>
          </p:cNvPicPr>
          <p:nvPr/>
        </p:nvPicPr>
        <p:blipFill>
          <a:blip r:embed="rId2"/>
          <a:stretch>
            <a:fillRect/>
          </a:stretch>
        </p:blipFill>
        <p:spPr>
          <a:xfrm rot="21600000">
            <a:off x="367237" y="918972"/>
            <a:ext cx="11504769" cy="61721"/>
          </a:xfrm>
          <a:prstGeom prst="rect">
            <a:avLst/>
          </a:prstGeom>
        </p:spPr>
      </p:pic>
      <p:pic>
        <p:nvPicPr>
          <p:cNvPr id="86" name="picture 86"/>
          <p:cNvPicPr>
            <a:picLocks noChangeAspect="1"/>
          </p:cNvPicPr>
          <p:nvPr/>
        </p:nvPicPr>
        <p:blipFill>
          <a:blip r:embed="rId3"/>
          <a:stretch>
            <a:fillRect/>
          </a:stretch>
        </p:blipFill>
        <p:spPr>
          <a:xfrm rot="21600000">
            <a:off x="749113" y="215462"/>
            <a:ext cx="734433" cy="643232"/>
          </a:xfrm>
          <a:prstGeom prst="rect">
            <a:avLst/>
          </a:prstGeom>
        </p:spPr>
      </p:pic>
      <p:sp>
        <p:nvSpPr>
          <p:cNvPr id="88" name="textbox 88"/>
          <p:cNvSpPr/>
          <p:nvPr/>
        </p:nvSpPr>
        <p:spPr>
          <a:xfrm>
            <a:off x="5995060" y="6431381"/>
            <a:ext cx="207009" cy="171450"/>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-4-</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8" name="textbox 1398"/>
          <p:cNvSpPr/>
          <p:nvPr/>
        </p:nvSpPr>
        <p:spPr>
          <a:xfrm>
            <a:off x="663968" y="1162532"/>
            <a:ext cx="5821045" cy="5279390"/>
          </a:xfrm>
          <a:prstGeom prst="rect">
            <a:avLst/>
          </a:prstGeom>
          <a:noFill/>
          <a:ln w="0" cap="flat">
            <a:noFill/>
            <a:prstDash val="solid"/>
            <a:miter lim="0"/>
          </a:ln>
        </p:spPr>
        <p:txBody>
          <a:bodyPr vert="horz" wrap="square" lIns="0" tIns="0" rIns="0" bIns="0"/>
          <a:lstStyle/>
          <a:p>
            <a:pPr algn="l" rtl="0" eaLnBrk="0">
              <a:lnSpc>
                <a:spcPct val="90000"/>
              </a:lnSpc>
            </a:pPr>
            <a:endParaRPr sz="100" dirty="0">
              <a:latin typeface="Arial" panose="020B0604020202020204"/>
              <a:ea typeface="Arial" panose="020B0604020202020204"/>
              <a:cs typeface="Arial" panose="020B0604020202020204"/>
            </a:endParaRPr>
          </a:p>
          <a:p>
            <a:pPr marL="18415" algn="l" rtl="0" eaLnBrk="0">
              <a:lnSpc>
                <a:spcPct val="99000"/>
              </a:lnSpc>
            </a:pP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本工程智慧工地管理系统</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功能包括：</a:t>
            </a:r>
            <a:endParaRPr sz="1700" dirty="0">
              <a:latin typeface="宋体" panose="02010600030101010101" pitchFamily="2" charset="-122"/>
              <a:ea typeface="宋体" panose="02010600030101010101" pitchFamily="2" charset="-122"/>
              <a:cs typeface="宋体" panose="02010600030101010101" pitchFamily="2" charset="-122"/>
            </a:endParaRPr>
          </a:p>
          <a:p>
            <a:pPr marL="29845" algn="l" rtl="0" eaLnBrk="0">
              <a:lnSpc>
                <a:spcPct val="99000"/>
              </a:lnSpc>
              <a:spcBef>
                <a:spcPts val="1280"/>
              </a:spcBef>
            </a:pPr>
            <a:r>
              <a:rPr sz="17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700" b="1" kern="0" spc="-28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）智慧工地管理平台（集团数据</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看板、项目数据看板）</a:t>
            </a:r>
            <a:endParaRPr sz="1700" dirty="0">
              <a:latin typeface="宋体" panose="02010600030101010101" pitchFamily="2" charset="-122"/>
              <a:ea typeface="宋体" panose="02010600030101010101" pitchFamily="2" charset="-122"/>
              <a:cs typeface="宋体" panose="02010600030101010101" pitchFamily="2" charset="-122"/>
            </a:endParaRPr>
          </a:p>
          <a:p>
            <a:pPr marL="20320" algn="l" rtl="0" eaLnBrk="0">
              <a:lnSpc>
                <a:spcPct val="100000"/>
              </a:lnSpc>
              <a:spcBef>
                <a:spcPts val="1205"/>
              </a:spcBef>
            </a:pPr>
            <a:r>
              <a:rPr sz="17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）实名制人员管理（含</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人员出入口管理）</a:t>
            </a:r>
            <a:endParaRPr sz="1700" dirty="0">
              <a:latin typeface="宋体" panose="02010600030101010101" pitchFamily="2" charset="-122"/>
              <a:ea typeface="宋体" panose="02010600030101010101" pitchFamily="2" charset="-122"/>
              <a:cs typeface="宋体" panose="02010600030101010101" pitchFamily="2" charset="-122"/>
            </a:endParaRPr>
          </a:p>
          <a:p>
            <a:pPr marL="26035" algn="l" rtl="0" eaLnBrk="0">
              <a:lnSpc>
                <a:spcPct val="100000"/>
              </a:lnSpc>
              <a:spcBef>
                <a:spcPts val="1200"/>
              </a:spcBef>
            </a:pPr>
            <a:r>
              <a:rPr sz="1700" b="1" kern="0" spc="40" dirty="0">
                <a:solidFill>
                  <a:srgbClr val="000000">
                    <a:alpha val="100000"/>
                  </a:srgbClr>
                </a:solidFill>
                <a:latin typeface="微软雅黑" panose="020B0503020204020204" charset="-122"/>
                <a:ea typeface="微软雅黑" panose="020B0503020204020204" charset="-122"/>
                <a:cs typeface="微软雅黑" panose="020B0503020204020204" charset="-122"/>
              </a:rPr>
              <a:t>3</a:t>
            </a:r>
            <a:r>
              <a:rPr sz="17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）车辆管理</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2375"/>
              </a:lnSpc>
              <a:spcBef>
                <a:spcPts val="850"/>
              </a:spcBef>
            </a:pPr>
            <a:r>
              <a:rPr sz="17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4</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）视频监控预警（</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包含</a:t>
            </a:r>
            <a:r>
              <a:rPr sz="17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AR</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鹰眼</a:t>
            </a:r>
            <a:r>
              <a:rPr sz="17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sz="1700" dirty="0">
              <a:latin typeface="微软雅黑" panose="020B0503020204020204" charset="-122"/>
              <a:ea typeface="微软雅黑" panose="020B0503020204020204" charset="-122"/>
              <a:cs typeface="微软雅黑" panose="020B0503020204020204" charset="-122"/>
            </a:endParaRPr>
          </a:p>
          <a:p>
            <a:pPr marL="27940" algn="l" rtl="0" eaLnBrk="0">
              <a:lnSpc>
                <a:spcPts val="2375"/>
              </a:lnSpc>
              <a:spcBef>
                <a:spcPts val="865"/>
              </a:spcBef>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）慧眼</a:t>
            </a:r>
            <a:r>
              <a:rPr sz="17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AI</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视频</a:t>
            </a:r>
            <a:endParaRPr sz="17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ct val="100000"/>
              </a:lnSpc>
              <a:spcBef>
                <a:spcPts val="1220"/>
              </a:spcBef>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6</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）进度管理</a:t>
            </a:r>
            <a:endParaRPr sz="1700" dirty="0">
              <a:latin typeface="宋体" panose="02010600030101010101" pitchFamily="2" charset="-122"/>
              <a:ea typeface="宋体" panose="02010600030101010101" pitchFamily="2" charset="-122"/>
              <a:cs typeface="宋体" panose="02010600030101010101" pitchFamily="2" charset="-122"/>
            </a:endParaRPr>
          </a:p>
          <a:p>
            <a:pPr marL="19685" algn="l" rtl="0" eaLnBrk="0">
              <a:lnSpc>
                <a:spcPct val="99000"/>
              </a:lnSpc>
              <a:spcBef>
                <a:spcPts val="1215"/>
              </a:spcBef>
            </a:pPr>
            <a:r>
              <a:rPr sz="17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7</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）机械安全管理</a:t>
            </a:r>
            <a:endParaRPr sz="17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ct val="100000"/>
              </a:lnSpc>
              <a:spcBef>
                <a:spcPts val="1205"/>
              </a:spcBef>
            </a:pPr>
            <a:r>
              <a:rPr sz="17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）实时天气预报和环境监测（扬尘</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和噪音等）</a:t>
            </a:r>
            <a:endParaRPr sz="1700" dirty="0">
              <a:latin typeface="宋体" panose="02010600030101010101" pitchFamily="2" charset="-122"/>
              <a:ea typeface="宋体" panose="02010600030101010101" pitchFamily="2" charset="-122"/>
              <a:cs typeface="宋体" panose="02010600030101010101" pitchFamily="2" charset="-122"/>
            </a:endParaRPr>
          </a:p>
          <a:p>
            <a:pPr marL="18415" algn="l" rtl="0" eaLnBrk="0">
              <a:lnSpc>
                <a:spcPct val="100000"/>
              </a:lnSpc>
              <a:spcBef>
                <a:spcPts val="1200"/>
              </a:spcBef>
            </a:pPr>
            <a:r>
              <a:rPr sz="17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9</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）密闭空间作业管</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理，</a:t>
            </a:r>
            <a:endParaRPr sz="1700" dirty="0">
              <a:latin typeface="宋体" panose="02010600030101010101" pitchFamily="2" charset="-122"/>
              <a:ea typeface="宋体" panose="02010600030101010101" pitchFamily="2" charset="-122"/>
              <a:cs typeface="宋体" panose="02010600030101010101" pitchFamily="2" charset="-122"/>
            </a:endParaRPr>
          </a:p>
          <a:p>
            <a:pPr marL="29845" algn="l" rtl="0" eaLnBrk="0">
              <a:lnSpc>
                <a:spcPct val="100000"/>
              </a:lnSpc>
              <a:spcBef>
                <a:spcPts val="1200"/>
              </a:spcBef>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10</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）培训考试管理</a:t>
            </a:r>
            <a:endParaRPr sz="1700" dirty="0">
              <a:latin typeface="宋体" panose="02010600030101010101" pitchFamily="2" charset="-122"/>
              <a:ea typeface="宋体" panose="02010600030101010101" pitchFamily="2" charset="-122"/>
              <a:cs typeface="宋体" panose="02010600030101010101" pitchFamily="2" charset="-122"/>
            </a:endParaRPr>
          </a:p>
          <a:p>
            <a:pPr marL="29845" algn="l" rtl="0" eaLnBrk="0">
              <a:lnSpc>
                <a:spcPct val="100000"/>
              </a:lnSpc>
              <a:spcBef>
                <a:spcPts val="1200"/>
              </a:spcBef>
            </a:pP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11</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）移动端小程序功能</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49000"/>
              </a:lnSpc>
            </a:pPr>
            <a:endParaRPr sz="1000" dirty="0">
              <a:latin typeface="Arial" panose="020B0604020202020204"/>
              <a:ea typeface="Arial" panose="020B0604020202020204"/>
              <a:cs typeface="Arial" panose="020B0604020202020204"/>
            </a:endParaRPr>
          </a:p>
          <a:p>
            <a:pPr algn="l" rtl="0" eaLnBrk="0">
              <a:lnSpc>
                <a:spcPct val="127000"/>
              </a:lnSpc>
            </a:pPr>
            <a:endParaRPr sz="300" dirty="0">
              <a:latin typeface="Arial" panose="020B0604020202020204"/>
              <a:ea typeface="Arial" panose="020B0604020202020204"/>
              <a:cs typeface="Arial" panose="020B0604020202020204"/>
            </a:endParaRPr>
          </a:p>
          <a:p>
            <a:pPr algn="r" rtl="0" eaLnBrk="0">
              <a:lnSpc>
                <a:spcPct val="77000"/>
              </a:lnSpc>
              <a:spcBef>
                <a:spcPts val="0"/>
              </a:spcBef>
            </a:pPr>
            <a:r>
              <a:rPr sz="1500" kern="0" spc="-30" dirty="0">
                <a:solidFill>
                  <a:srgbClr val="000000">
                    <a:alpha val="100000"/>
                  </a:srgbClr>
                </a:solidFill>
                <a:latin typeface="华文仿宋" panose="02010600040101010101" charset="-122"/>
                <a:ea typeface="华文仿宋" panose="02010600040101010101" charset="-122"/>
                <a:cs typeface="华文仿宋" panose="02010600040101010101" charset="-122"/>
              </a:rPr>
              <a:t>86</a:t>
            </a:r>
            <a:endParaRPr sz="1500" dirty="0">
              <a:latin typeface="华文仿宋" panose="02010600040101010101" charset="-122"/>
              <a:ea typeface="华文仿宋" panose="02010600040101010101" charset="-122"/>
              <a:cs typeface="华文仿宋" panose="02010600040101010101" charset="-122"/>
            </a:endParaRPr>
          </a:p>
        </p:txBody>
      </p:sp>
      <p:sp>
        <p:nvSpPr>
          <p:cNvPr id="1400" name="textbox 140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402" name="picture 1402"/>
          <p:cNvPicPr>
            <a:picLocks noChangeAspect="1"/>
          </p:cNvPicPr>
          <p:nvPr/>
        </p:nvPicPr>
        <p:blipFill>
          <a:blip r:embed="rId1"/>
          <a:stretch>
            <a:fillRect/>
          </a:stretch>
        </p:blipFill>
        <p:spPr>
          <a:xfrm rot="21600000">
            <a:off x="367237" y="918972"/>
            <a:ext cx="11504769" cy="61721"/>
          </a:xfrm>
          <a:prstGeom prst="rect">
            <a:avLst/>
          </a:prstGeom>
        </p:spPr>
      </p:pic>
      <p:pic>
        <p:nvPicPr>
          <p:cNvPr id="1404" name="picture 1404"/>
          <p:cNvPicPr>
            <a:picLocks noChangeAspect="1"/>
          </p:cNvPicPr>
          <p:nvPr/>
        </p:nvPicPr>
        <p:blipFill>
          <a:blip r:embed="rId2"/>
          <a:stretch>
            <a:fillRect/>
          </a:stretch>
        </p:blipFill>
        <p:spPr>
          <a:xfrm rot="21600000">
            <a:off x="749113" y="215462"/>
            <a:ext cx="734433" cy="643232"/>
          </a:xfrm>
          <a:prstGeom prst="rect">
            <a:avLst/>
          </a:prstGeom>
        </p:spPr>
      </p:pic>
      <p:sp>
        <p:nvSpPr>
          <p:cNvPr id="1406" name="textbox 140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-85-</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8" name="rect 1408"/>
          <p:cNvSpPr/>
          <p:nvPr/>
        </p:nvSpPr>
        <p:spPr>
          <a:xfrm>
            <a:off x="785520" y="2117382"/>
            <a:ext cx="8581187" cy="1277277"/>
          </a:xfrm>
          <a:prstGeom prst="rect">
            <a:avLst/>
          </a:prstGeom>
          <a:solidFill>
            <a:srgbClr val="2F94C7">
              <a:alpha val="100000"/>
            </a:srgbClr>
          </a:solidFill>
          <a:ln w="0" cap="flat">
            <a:noFill/>
            <a:prstDash val="solid"/>
            <a:miter lim="0"/>
          </a:ln>
        </p:spPr>
        <p:txBody>
          <a:bodyPr rtlCol="0"/>
          <a:lstStyle/>
          <a:p>
            <a:pPr algn="ctr"/>
            <a:endParaRPr lang="zh-CN" altLang="en-US"/>
          </a:p>
        </p:txBody>
      </p:sp>
      <p:pic>
        <p:nvPicPr>
          <p:cNvPr id="1410" name="picture 1410"/>
          <p:cNvPicPr>
            <a:picLocks noChangeAspect="1"/>
          </p:cNvPicPr>
          <p:nvPr/>
        </p:nvPicPr>
        <p:blipFill>
          <a:blip r:embed="rId1"/>
          <a:stretch>
            <a:fillRect/>
          </a:stretch>
        </p:blipFill>
        <p:spPr>
          <a:xfrm rot="21600000">
            <a:off x="749325" y="976883"/>
            <a:ext cx="8593669" cy="1011428"/>
          </a:xfrm>
          <a:prstGeom prst="rect">
            <a:avLst/>
          </a:prstGeom>
        </p:spPr>
      </p:pic>
      <p:sp>
        <p:nvSpPr>
          <p:cNvPr id="1412" name="rect 1412"/>
          <p:cNvSpPr/>
          <p:nvPr/>
        </p:nvSpPr>
        <p:spPr>
          <a:xfrm>
            <a:off x="773036" y="3572002"/>
            <a:ext cx="8593670" cy="885825"/>
          </a:xfrm>
          <a:prstGeom prst="rect">
            <a:avLst/>
          </a:prstGeom>
          <a:solidFill>
            <a:srgbClr val="2F94C7">
              <a:alpha val="100000"/>
            </a:srgbClr>
          </a:solidFill>
          <a:ln w="0" cap="flat">
            <a:noFill/>
            <a:prstDash val="solid"/>
            <a:miter lim="0"/>
          </a:ln>
        </p:spPr>
        <p:txBody>
          <a:bodyPr rtlCol="0"/>
          <a:lstStyle/>
          <a:p>
            <a:pPr algn="ctr"/>
            <a:endParaRPr lang="zh-CN" altLang="en-US"/>
          </a:p>
        </p:txBody>
      </p:sp>
      <p:pic>
        <p:nvPicPr>
          <p:cNvPr id="1414" name="picture 1414"/>
          <p:cNvPicPr>
            <a:picLocks noChangeAspect="1"/>
          </p:cNvPicPr>
          <p:nvPr/>
        </p:nvPicPr>
        <p:blipFill>
          <a:blip r:embed="rId2"/>
          <a:stretch>
            <a:fillRect/>
          </a:stretch>
        </p:blipFill>
        <p:spPr>
          <a:xfrm rot="21600000">
            <a:off x="773036" y="4659858"/>
            <a:ext cx="8593670" cy="885825"/>
          </a:xfrm>
          <a:prstGeom prst="rect">
            <a:avLst/>
          </a:prstGeom>
        </p:spPr>
      </p:pic>
      <p:sp>
        <p:nvSpPr>
          <p:cNvPr id="1416" name="rect 1416"/>
          <p:cNvSpPr/>
          <p:nvPr/>
        </p:nvSpPr>
        <p:spPr>
          <a:xfrm>
            <a:off x="773430" y="5735320"/>
            <a:ext cx="8593454" cy="885533"/>
          </a:xfrm>
          <a:prstGeom prst="rect">
            <a:avLst/>
          </a:prstGeom>
          <a:solidFill>
            <a:srgbClr val="2F94C7">
              <a:alpha val="100000"/>
            </a:srgbClr>
          </a:solidFill>
          <a:ln w="0" cap="flat">
            <a:noFill/>
            <a:prstDash val="solid"/>
            <a:miter lim="0"/>
          </a:ln>
        </p:spPr>
        <p:txBody>
          <a:bodyPr rtlCol="0"/>
          <a:lstStyle/>
          <a:p>
            <a:pPr algn="ctr"/>
            <a:endParaRPr lang="zh-CN" altLang="en-US"/>
          </a:p>
        </p:txBody>
      </p:sp>
      <p:grpSp>
        <p:nvGrpSpPr>
          <p:cNvPr id="4" name="group 4"/>
          <p:cNvGrpSpPr/>
          <p:nvPr/>
        </p:nvGrpSpPr>
        <p:grpSpPr>
          <a:xfrm rot="21600000">
            <a:off x="9419844" y="5306567"/>
            <a:ext cx="2772155" cy="1551432"/>
            <a:chOff x="0" y="0"/>
            <a:chExt cx="2772155" cy="1551432"/>
          </a:xfrm>
        </p:grpSpPr>
        <p:sp>
          <p:nvSpPr>
            <p:cNvPr id="1418" name="path 1418"/>
            <p:cNvSpPr/>
            <p:nvPr/>
          </p:nvSpPr>
          <p:spPr>
            <a:xfrm>
              <a:off x="896111" y="22860"/>
              <a:ext cx="1132331" cy="1130807"/>
            </a:xfrm>
            <a:custGeom>
              <a:avLst/>
              <a:gdLst/>
              <a:ahLst/>
              <a:cxnLst/>
              <a:rect l="0" t="0" r="0" b="0"/>
              <a:pathLst>
                <a:path w="1783" h="1780">
                  <a:moveTo>
                    <a:pt x="0" y="890"/>
                  </a:moveTo>
                  <a:lnTo>
                    <a:pt x="892" y="0"/>
                  </a:lnTo>
                  <a:lnTo>
                    <a:pt x="1783" y="890"/>
                  </a:lnTo>
                  <a:lnTo>
                    <a:pt x="892" y="1780"/>
                  </a:lnTo>
                  <a:lnTo>
                    <a:pt x="0" y="890"/>
                  </a:lnTo>
                </a:path>
              </a:pathLst>
            </a:custGeom>
            <a:solidFill>
              <a:srgbClr val="DBDBDB">
                <a:alpha val="100000"/>
              </a:srgbClr>
            </a:solidFill>
            <a:ln w="0" cap="flat">
              <a:noFill/>
              <a:prstDash val="solid"/>
              <a:miter lim="0"/>
            </a:ln>
          </p:spPr>
          <p:txBody>
            <a:bodyPr rtlCol="0"/>
            <a:lstStyle/>
            <a:p>
              <a:pPr algn="ctr"/>
              <a:endParaRPr lang="zh-CN" altLang="en-US"/>
            </a:p>
          </p:txBody>
        </p:sp>
        <p:sp>
          <p:nvSpPr>
            <p:cNvPr id="1420" name="path 1420"/>
            <p:cNvSpPr/>
            <p:nvPr/>
          </p:nvSpPr>
          <p:spPr>
            <a:xfrm>
              <a:off x="1194815" y="0"/>
              <a:ext cx="1577340" cy="1551432"/>
            </a:xfrm>
            <a:custGeom>
              <a:avLst/>
              <a:gdLst/>
              <a:ahLst/>
              <a:cxnLst/>
              <a:rect l="0" t="0" r="0" b="0"/>
              <a:pathLst>
                <a:path w="2484" h="2443">
                  <a:moveTo>
                    <a:pt x="2484" y="2443"/>
                  </a:moveTo>
                  <a:lnTo>
                    <a:pt x="2484" y="0"/>
                  </a:lnTo>
                  <a:lnTo>
                    <a:pt x="0" y="2443"/>
                  </a:lnTo>
                  <a:lnTo>
                    <a:pt x="2484" y="2443"/>
                  </a:lnTo>
                </a:path>
              </a:pathLst>
            </a:custGeom>
            <a:solidFill>
              <a:srgbClr val="25749B">
                <a:alpha val="100000"/>
              </a:srgbClr>
            </a:solidFill>
            <a:ln w="0" cap="flat">
              <a:noFill/>
              <a:prstDash val="solid"/>
              <a:miter lim="0"/>
            </a:ln>
          </p:spPr>
          <p:txBody>
            <a:bodyPr rtlCol="0"/>
            <a:lstStyle/>
            <a:p>
              <a:pPr algn="ctr"/>
              <a:endParaRPr lang="zh-CN" altLang="en-US"/>
            </a:p>
          </p:txBody>
        </p:sp>
        <p:sp>
          <p:nvSpPr>
            <p:cNvPr id="1422" name="path 1422"/>
            <p:cNvSpPr/>
            <p:nvPr/>
          </p:nvSpPr>
          <p:spPr>
            <a:xfrm>
              <a:off x="0" y="672084"/>
              <a:ext cx="1655063" cy="879347"/>
            </a:xfrm>
            <a:custGeom>
              <a:avLst/>
              <a:gdLst/>
              <a:ahLst/>
              <a:cxnLst/>
              <a:rect l="0" t="0" r="0" b="0"/>
              <a:pathLst>
                <a:path w="2606" h="1384">
                  <a:moveTo>
                    <a:pt x="0" y="1384"/>
                  </a:moveTo>
                  <a:lnTo>
                    <a:pt x="1303" y="0"/>
                  </a:lnTo>
                  <a:lnTo>
                    <a:pt x="2606" y="1384"/>
                  </a:lnTo>
                  <a:lnTo>
                    <a:pt x="0" y="1384"/>
                  </a:lnTo>
                </a:path>
              </a:pathLst>
            </a:custGeom>
            <a:solidFill>
              <a:srgbClr val="2F94C7">
                <a:alpha val="30196"/>
              </a:srgbClr>
            </a:solidFill>
            <a:ln w="0" cap="flat">
              <a:noFill/>
              <a:prstDash val="solid"/>
              <a:miter lim="0"/>
            </a:ln>
          </p:spPr>
          <p:txBody>
            <a:bodyPr rtlCol="0"/>
            <a:lstStyle/>
            <a:p>
              <a:pPr algn="ctr"/>
              <a:endParaRPr lang="zh-CN" altLang="en-US"/>
            </a:p>
          </p:txBody>
        </p:sp>
      </p:grpSp>
      <p:sp>
        <p:nvSpPr>
          <p:cNvPr id="1424" name="textbox 142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426" name="rect 1426"/>
          <p:cNvSpPr/>
          <p:nvPr/>
        </p:nvSpPr>
        <p:spPr>
          <a:xfrm>
            <a:off x="3729228" y="3043428"/>
            <a:ext cx="1249679"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pic>
        <p:nvPicPr>
          <p:cNvPr id="1428" name="picture 1428"/>
          <p:cNvPicPr>
            <a:picLocks noChangeAspect="1"/>
          </p:cNvPicPr>
          <p:nvPr/>
        </p:nvPicPr>
        <p:blipFill>
          <a:blip r:embed="rId3"/>
          <a:stretch>
            <a:fillRect/>
          </a:stretch>
        </p:blipFill>
        <p:spPr>
          <a:xfrm rot="21600000">
            <a:off x="3724161" y="3229343"/>
            <a:ext cx="1259750" cy="50127"/>
          </a:xfrm>
          <a:prstGeom prst="rect">
            <a:avLst/>
          </a:prstGeom>
        </p:spPr>
      </p:pic>
      <p:pic>
        <p:nvPicPr>
          <p:cNvPr id="1430" name="picture 1430"/>
          <p:cNvPicPr>
            <a:picLocks noChangeAspect="1"/>
          </p:cNvPicPr>
          <p:nvPr/>
        </p:nvPicPr>
        <p:blipFill>
          <a:blip r:embed="rId4"/>
          <a:stretch>
            <a:fillRect/>
          </a:stretch>
        </p:blipFill>
        <p:spPr>
          <a:xfrm rot="21600000">
            <a:off x="3724161" y="3038944"/>
            <a:ext cx="1259750" cy="35738"/>
          </a:xfrm>
          <a:prstGeom prst="rect">
            <a:avLst/>
          </a:prstGeom>
        </p:spPr>
      </p:pic>
      <p:pic>
        <p:nvPicPr>
          <p:cNvPr id="1432" name="picture 1432"/>
          <p:cNvPicPr>
            <a:picLocks noChangeAspect="1"/>
          </p:cNvPicPr>
          <p:nvPr/>
        </p:nvPicPr>
        <p:blipFill>
          <a:blip r:embed="rId5"/>
          <a:stretch>
            <a:fillRect/>
          </a:stretch>
        </p:blipFill>
        <p:spPr>
          <a:xfrm rot="21600000">
            <a:off x="3724161" y="3038423"/>
            <a:ext cx="2671088" cy="240525"/>
          </a:xfrm>
          <a:prstGeom prst="rect">
            <a:avLst/>
          </a:prstGeom>
        </p:spPr>
      </p:pic>
      <p:sp>
        <p:nvSpPr>
          <p:cNvPr id="1434" name="textbox 1434"/>
          <p:cNvSpPr/>
          <p:nvPr/>
        </p:nvSpPr>
        <p:spPr>
          <a:xfrm>
            <a:off x="905827" y="3052762"/>
            <a:ext cx="4930775" cy="217170"/>
          </a:xfrm>
          <a:prstGeom prst="rect">
            <a:avLst/>
          </a:prstGeom>
          <a:noFill/>
          <a:ln w="0" cap="flat">
            <a:noFill/>
            <a:prstDash val="solid"/>
            <a:miter lim="0"/>
          </a:ln>
        </p:spPr>
        <p:txBody>
          <a:bodyPr vert="horz" wrap="square" lIns="0" tIns="0" rIns="0" bIns="0"/>
          <a:lstStyle/>
          <a:p>
            <a:pPr algn="l" rtl="0" eaLnBrk="0">
              <a:lnSpc>
                <a:spcPct val="182000"/>
              </a:lnSpc>
            </a:pPr>
            <a:endParaRPr sz="100" dirty="0">
              <a:latin typeface="Arial" panose="020B0604020202020204"/>
              <a:ea typeface="Arial" panose="020B0604020202020204"/>
              <a:cs typeface="Arial" panose="020B0604020202020204"/>
            </a:endParaRPr>
          </a:p>
          <a:p>
            <a:pPr marL="22225" algn="l" rtl="0" eaLnBrk="0">
              <a:lnSpc>
                <a:spcPts val="1360"/>
              </a:lnSpc>
              <a:tabLst>
                <a:tab pos="640080" algn="l"/>
              </a:tabLst>
            </a:pPr>
            <a:r>
              <a:rPr sz="11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b="1" kern="0" spc="-7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扬尘噪音检测子系统</a:t>
            </a:r>
            <a:r>
              <a:rPr sz="11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100" b="1" kern="0" spc="-7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扬尘噪实声名监制测人员出入口管理</a:t>
            </a:r>
            <a:endParaRPr sz="1100" dirty="0">
              <a:latin typeface="宋体" panose="02010600030101010101" pitchFamily="2" charset="-122"/>
              <a:ea typeface="宋体" panose="02010600030101010101" pitchFamily="2" charset="-122"/>
              <a:cs typeface="宋体" panose="02010600030101010101" pitchFamily="2" charset="-122"/>
            </a:endParaRPr>
          </a:p>
        </p:txBody>
      </p:sp>
      <p:pic>
        <p:nvPicPr>
          <p:cNvPr id="1436" name="picture 1436"/>
          <p:cNvPicPr>
            <a:picLocks noChangeAspect="1"/>
          </p:cNvPicPr>
          <p:nvPr/>
        </p:nvPicPr>
        <p:blipFill>
          <a:blip r:embed="rId6"/>
          <a:stretch>
            <a:fillRect/>
          </a:stretch>
        </p:blipFill>
        <p:spPr>
          <a:xfrm rot="21600000">
            <a:off x="5047537" y="3095993"/>
            <a:ext cx="9525" cy="104775"/>
          </a:xfrm>
          <a:prstGeom prst="rect">
            <a:avLst/>
          </a:prstGeom>
        </p:spPr>
      </p:pic>
      <p:pic>
        <p:nvPicPr>
          <p:cNvPr id="1438" name="picture 1438"/>
          <p:cNvPicPr>
            <a:picLocks noChangeAspect="1"/>
          </p:cNvPicPr>
          <p:nvPr/>
        </p:nvPicPr>
        <p:blipFill>
          <a:blip r:embed="rId7"/>
          <a:stretch>
            <a:fillRect/>
          </a:stretch>
        </p:blipFill>
        <p:spPr>
          <a:xfrm rot="21600000">
            <a:off x="3529533" y="3103257"/>
            <a:ext cx="9524" cy="104775"/>
          </a:xfrm>
          <a:prstGeom prst="rect">
            <a:avLst/>
          </a:prstGeom>
        </p:spPr>
      </p:pic>
      <p:pic>
        <p:nvPicPr>
          <p:cNvPr id="1440" name="picture 1440"/>
          <p:cNvPicPr>
            <a:picLocks noChangeAspect="1"/>
          </p:cNvPicPr>
          <p:nvPr/>
        </p:nvPicPr>
        <p:blipFill>
          <a:blip r:embed="rId8"/>
          <a:stretch>
            <a:fillRect/>
          </a:stretch>
        </p:blipFill>
        <p:spPr>
          <a:xfrm rot="21600000">
            <a:off x="3337242" y="3065462"/>
            <a:ext cx="9842" cy="172084"/>
          </a:xfrm>
          <a:prstGeom prst="rect">
            <a:avLst/>
          </a:prstGeom>
        </p:spPr>
      </p:pic>
      <p:pic>
        <p:nvPicPr>
          <p:cNvPr id="1442" name="picture 1442"/>
          <p:cNvPicPr>
            <a:picLocks noChangeAspect="1"/>
          </p:cNvPicPr>
          <p:nvPr/>
        </p:nvPicPr>
        <p:blipFill>
          <a:blip r:embed="rId9"/>
          <a:stretch>
            <a:fillRect/>
          </a:stretch>
        </p:blipFill>
        <p:spPr>
          <a:xfrm rot="21600000">
            <a:off x="918527" y="3102927"/>
            <a:ext cx="9842" cy="105409"/>
          </a:xfrm>
          <a:prstGeom prst="rect">
            <a:avLst/>
          </a:prstGeom>
        </p:spPr>
      </p:pic>
      <p:sp>
        <p:nvSpPr>
          <p:cNvPr id="1444" name="textbox 1444"/>
          <p:cNvSpPr/>
          <p:nvPr/>
        </p:nvSpPr>
        <p:spPr>
          <a:xfrm>
            <a:off x="111129" y="2505316"/>
            <a:ext cx="476250" cy="1901825"/>
          </a:xfrm>
          <a:prstGeom prst="rect">
            <a:avLst/>
          </a:prstGeom>
          <a:noFill/>
          <a:ln w="0" cap="flat">
            <a:noFill/>
            <a:prstDash val="solid"/>
            <a:miter lim="0"/>
          </a:ln>
        </p:spPr>
        <p:txBody>
          <a:bodyPr vert="eaVert"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12700" algn="l" rtl="0" eaLnBrk="0">
              <a:lnSpc>
                <a:spcPct val="91000"/>
              </a:lnSpc>
            </a:pPr>
            <a:r>
              <a:rPr sz="3200" b="1" kern="0" spc="470" dirty="0">
                <a:solidFill>
                  <a:srgbClr val="154158">
                    <a:alpha val="100000"/>
                  </a:srgbClr>
                </a:solidFill>
                <a:latin typeface="黑体" panose="02010609060101010101" charset="-122"/>
                <a:ea typeface="黑体" panose="02010609060101010101" charset="-122"/>
                <a:cs typeface="黑体" panose="02010609060101010101" charset="-122"/>
              </a:rPr>
              <a:t>系统架构</a:t>
            </a:r>
            <a:endParaRPr sz="3200" dirty="0">
              <a:latin typeface="黑体" panose="02010609060101010101" charset="-122"/>
              <a:ea typeface="黑体" panose="02010609060101010101" charset="-122"/>
              <a:cs typeface="黑体" panose="02010609060101010101" charset="-122"/>
            </a:endParaRPr>
          </a:p>
        </p:txBody>
      </p:sp>
      <p:pic>
        <p:nvPicPr>
          <p:cNvPr id="1446" name="picture 1446"/>
          <p:cNvPicPr>
            <a:picLocks noChangeAspect="1"/>
          </p:cNvPicPr>
          <p:nvPr/>
        </p:nvPicPr>
        <p:blipFill>
          <a:blip r:embed="rId10"/>
          <a:stretch>
            <a:fillRect/>
          </a:stretch>
        </p:blipFill>
        <p:spPr>
          <a:xfrm rot="21600000">
            <a:off x="367237" y="918972"/>
            <a:ext cx="11504769" cy="61721"/>
          </a:xfrm>
          <a:prstGeom prst="rect">
            <a:avLst/>
          </a:prstGeom>
        </p:spPr>
      </p:pic>
      <p:pic>
        <p:nvPicPr>
          <p:cNvPr id="1448" name="picture 1448"/>
          <p:cNvPicPr>
            <a:picLocks noChangeAspect="1"/>
          </p:cNvPicPr>
          <p:nvPr/>
        </p:nvPicPr>
        <p:blipFill>
          <a:blip r:embed="rId11"/>
          <a:stretch>
            <a:fillRect/>
          </a:stretch>
        </p:blipFill>
        <p:spPr>
          <a:xfrm rot="21600000">
            <a:off x="2831591" y="5768340"/>
            <a:ext cx="1021079" cy="650747"/>
          </a:xfrm>
          <a:prstGeom prst="rect">
            <a:avLst/>
          </a:prstGeom>
        </p:spPr>
      </p:pic>
      <p:pic>
        <p:nvPicPr>
          <p:cNvPr id="1450" name="picture 1450"/>
          <p:cNvPicPr>
            <a:picLocks noChangeAspect="1"/>
          </p:cNvPicPr>
          <p:nvPr/>
        </p:nvPicPr>
        <p:blipFill>
          <a:blip r:embed="rId12"/>
          <a:stretch>
            <a:fillRect/>
          </a:stretch>
        </p:blipFill>
        <p:spPr>
          <a:xfrm rot="21600000">
            <a:off x="6525742" y="3038944"/>
            <a:ext cx="2660548" cy="240525"/>
          </a:xfrm>
          <a:prstGeom prst="rect">
            <a:avLst/>
          </a:prstGeom>
        </p:spPr>
      </p:pic>
      <p:sp>
        <p:nvSpPr>
          <p:cNvPr id="1452" name="path 1452"/>
          <p:cNvSpPr/>
          <p:nvPr/>
        </p:nvSpPr>
        <p:spPr>
          <a:xfrm>
            <a:off x="4300728" y="914400"/>
            <a:ext cx="691896" cy="856488"/>
          </a:xfrm>
          <a:custGeom>
            <a:avLst/>
            <a:gdLst/>
            <a:ahLst/>
            <a:cxnLst/>
            <a:rect l="0" t="0" r="0" b="0"/>
            <a:pathLst>
              <a:path w="1089" h="1348">
                <a:moveTo>
                  <a:pt x="110" y="0"/>
                </a:moveTo>
                <a:lnTo>
                  <a:pt x="979" y="0"/>
                </a:lnTo>
                <a:lnTo>
                  <a:pt x="979" y="1065"/>
                </a:lnTo>
                <a:lnTo>
                  <a:pt x="110" y="1065"/>
                </a:lnTo>
                <a:lnTo>
                  <a:pt x="110" y="0"/>
                </a:lnTo>
                <a:close/>
              </a:path>
              <a:path w="1089" h="1348">
                <a:moveTo>
                  <a:pt x="0" y="1058"/>
                </a:moveTo>
                <a:lnTo>
                  <a:pt x="1089" y="1058"/>
                </a:lnTo>
                <a:lnTo>
                  <a:pt x="1089" y="1348"/>
                </a:lnTo>
                <a:lnTo>
                  <a:pt x="0" y="1348"/>
                </a:lnTo>
                <a:lnTo>
                  <a:pt x="0" y="1058"/>
                </a:lnTo>
                <a:close/>
              </a:path>
            </a:pathLst>
          </a:custGeom>
          <a:solidFill>
            <a:srgbClr val="2F94C7">
              <a:alpha val="100000"/>
            </a:srgbClr>
          </a:solidFill>
          <a:ln w="0" cap="flat">
            <a:noFill/>
            <a:prstDash val="solid"/>
            <a:miter lim="0"/>
          </a:ln>
        </p:spPr>
        <p:txBody>
          <a:bodyPr rtlCol="0"/>
          <a:lstStyle/>
          <a:p>
            <a:pPr algn="ctr"/>
            <a:endParaRPr lang="zh-CN" altLang="en-US"/>
          </a:p>
        </p:txBody>
      </p:sp>
      <p:pic>
        <p:nvPicPr>
          <p:cNvPr id="1454" name="picture 1454"/>
          <p:cNvPicPr>
            <a:picLocks noChangeAspect="1"/>
          </p:cNvPicPr>
          <p:nvPr/>
        </p:nvPicPr>
        <p:blipFill>
          <a:blip r:embed="rId13"/>
          <a:stretch>
            <a:fillRect/>
          </a:stretch>
        </p:blipFill>
        <p:spPr>
          <a:xfrm rot="21600000">
            <a:off x="7685530" y="3602735"/>
            <a:ext cx="996695" cy="586740"/>
          </a:xfrm>
          <a:prstGeom prst="rect">
            <a:avLst/>
          </a:prstGeom>
        </p:spPr>
      </p:pic>
      <p:pic>
        <p:nvPicPr>
          <p:cNvPr id="1456" name="picture 1456"/>
          <p:cNvPicPr>
            <a:picLocks noChangeAspect="1"/>
          </p:cNvPicPr>
          <p:nvPr/>
        </p:nvPicPr>
        <p:blipFill>
          <a:blip r:embed="rId13"/>
          <a:stretch>
            <a:fillRect/>
          </a:stretch>
        </p:blipFill>
        <p:spPr>
          <a:xfrm rot="21600000">
            <a:off x="1517904" y="3651503"/>
            <a:ext cx="996695" cy="586739"/>
          </a:xfrm>
          <a:prstGeom prst="rect">
            <a:avLst/>
          </a:prstGeom>
        </p:spPr>
      </p:pic>
      <p:pic>
        <p:nvPicPr>
          <p:cNvPr id="1458" name="picture 1458"/>
          <p:cNvPicPr>
            <a:picLocks noChangeAspect="1"/>
          </p:cNvPicPr>
          <p:nvPr/>
        </p:nvPicPr>
        <p:blipFill>
          <a:blip r:embed="rId14"/>
          <a:stretch>
            <a:fillRect/>
          </a:stretch>
        </p:blipFill>
        <p:spPr>
          <a:xfrm rot="21600000">
            <a:off x="3678935" y="3613403"/>
            <a:ext cx="899159" cy="617220"/>
          </a:xfrm>
          <a:prstGeom prst="rect">
            <a:avLst/>
          </a:prstGeom>
        </p:spPr>
      </p:pic>
      <p:pic>
        <p:nvPicPr>
          <p:cNvPr id="1460" name="picture 1460"/>
          <p:cNvPicPr>
            <a:picLocks noChangeAspect="1"/>
          </p:cNvPicPr>
          <p:nvPr/>
        </p:nvPicPr>
        <p:blipFill>
          <a:blip r:embed="rId15"/>
          <a:stretch>
            <a:fillRect/>
          </a:stretch>
        </p:blipFill>
        <p:spPr>
          <a:xfrm rot="21600000">
            <a:off x="7772400" y="5826252"/>
            <a:ext cx="911352" cy="569976"/>
          </a:xfrm>
          <a:prstGeom prst="rect">
            <a:avLst/>
          </a:prstGeom>
        </p:spPr>
      </p:pic>
      <p:graphicFrame>
        <p:nvGraphicFramePr>
          <p:cNvPr id="1462" name="table 1462"/>
          <p:cNvGraphicFramePr>
            <a:graphicFrameLocks noGrp="1"/>
          </p:cNvGraphicFramePr>
          <p:nvPr/>
        </p:nvGraphicFramePr>
        <p:xfrm>
          <a:off x="9571901" y="3867746"/>
          <a:ext cx="1502409" cy="339089"/>
        </p:xfrm>
        <a:graphic>
          <a:graphicData uri="http://schemas.openxmlformats.org/drawingml/2006/table">
            <a:tbl>
              <a:tblPr>
                <a:solidFill>
                  <a:srgbClr val="2F94C7"/>
                </a:solidFill>
              </a:tblPr>
              <a:tblGrid>
                <a:gridCol w="1502409"/>
              </a:tblGrid>
              <a:tr h="329564">
                <a:tc>
                  <a:txBody>
                    <a:bodyPr/>
                    <a:lstStyle/>
                    <a:p>
                      <a:pPr algn="l" rtl="0" eaLnBrk="0">
                        <a:lnSpc>
                          <a:spcPct val="119000"/>
                        </a:lnSpc>
                      </a:pPr>
                      <a:endParaRPr sz="500" dirty="0">
                        <a:latin typeface="Arial" panose="020B0604020202020204"/>
                        <a:ea typeface="Arial" panose="020B0604020202020204"/>
                        <a:cs typeface="Arial" panose="020B0604020202020204"/>
                      </a:endParaRPr>
                    </a:p>
                    <a:p>
                      <a:pPr marL="450850" algn="l" rtl="0" eaLnBrk="0">
                        <a:lnSpc>
                          <a:spcPct val="95000"/>
                        </a:lnSpc>
                        <a:spcBef>
                          <a:spcPts val="5"/>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监控中心</a:t>
                      </a:r>
                      <a:endParaRPr sz="1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graphicFrame>
        <p:nvGraphicFramePr>
          <p:cNvPr id="1464" name="table 1464"/>
          <p:cNvGraphicFramePr>
            <a:graphicFrameLocks noGrp="1"/>
          </p:cNvGraphicFramePr>
          <p:nvPr/>
        </p:nvGraphicFramePr>
        <p:xfrm>
          <a:off x="9590951" y="6020015"/>
          <a:ext cx="1483359" cy="339090"/>
        </p:xfrm>
        <a:graphic>
          <a:graphicData uri="http://schemas.openxmlformats.org/drawingml/2006/table">
            <a:tbl>
              <a:tblPr>
                <a:solidFill>
                  <a:srgbClr val="2F94C7"/>
                </a:solidFill>
              </a:tblPr>
              <a:tblGrid>
                <a:gridCol w="1483359"/>
              </a:tblGrid>
              <a:tr h="329565">
                <a:tc>
                  <a:txBody>
                    <a:bodyPr/>
                    <a:lstStyle/>
                    <a:p>
                      <a:pPr algn="l" rtl="0" eaLnBrk="0">
                        <a:lnSpc>
                          <a:spcPct val="118000"/>
                        </a:lnSpc>
                      </a:pPr>
                      <a:endParaRPr sz="500" dirty="0">
                        <a:latin typeface="Arial" panose="020B0604020202020204"/>
                        <a:ea typeface="Arial" panose="020B0604020202020204"/>
                        <a:cs typeface="Arial" panose="020B0604020202020204"/>
                      </a:endParaRPr>
                    </a:p>
                    <a:p>
                      <a:pPr marL="213360" algn="l" rtl="0" eaLnBrk="0">
                        <a:lnSpc>
                          <a:spcPct val="95000"/>
                        </a:lnSpc>
                        <a:spcBef>
                          <a:spcPts val="5"/>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工地前端子系统</a:t>
                      </a:r>
                      <a:endParaRPr sz="1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sp>
        <p:nvSpPr>
          <p:cNvPr id="1466" name="path 1466"/>
          <p:cNvSpPr/>
          <p:nvPr/>
        </p:nvSpPr>
        <p:spPr>
          <a:xfrm>
            <a:off x="8112252" y="4762500"/>
            <a:ext cx="691895" cy="720852"/>
          </a:xfrm>
          <a:custGeom>
            <a:avLst/>
            <a:gdLst/>
            <a:ahLst/>
            <a:cxnLst/>
            <a:rect l="0" t="0" r="0" b="0"/>
            <a:pathLst>
              <a:path w="1089" h="1135">
                <a:moveTo>
                  <a:pt x="0" y="844"/>
                </a:moveTo>
                <a:lnTo>
                  <a:pt x="1089" y="844"/>
                </a:lnTo>
                <a:lnTo>
                  <a:pt x="1089" y="1135"/>
                </a:lnTo>
                <a:lnTo>
                  <a:pt x="0" y="1135"/>
                </a:lnTo>
                <a:lnTo>
                  <a:pt x="0" y="844"/>
                </a:lnTo>
                <a:close/>
              </a:path>
              <a:path w="1089" h="1135">
                <a:moveTo>
                  <a:pt x="153" y="0"/>
                </a:moveTo>
                <a:lnTo>
                  <a:pt x="1022" y="0"/>
                </a:lnTo>
                <a:lnTo>
                  <a:pt x="1022" y="871"/>
                </a:lnTo>
                <a:lnTo>
                  <a:pt x="153" y="871"/>
                </a:lnTo>
                <a:lnTo>
                  <a:pt x="153" y="0"/>
                </a:lnTo>
                <a:close/>
              </a:path>
            </a:pathLst>
          </a:custGeom>
          <a:solidFill>
            <a:srgbClr val="2F94C7">
              <a:alpha val="100000"/>
            </a:srgbClr>
          </a:solidFill>
          <a:ln w="0" cap="flat">
            <a:noFill/>
            <a:prstDash val="solid"/>
            <a:miter lim="0"/>
          </a:ln>
        </p:spPr>
        <p:txBody>
          <a:bodyPr rtlCol="0"/>
          <a:lstStyle/>
          <a:p>
            <a:pPr algn="ctr"/>
            <a:endParaRPr lang="zh-CN" altLang="en-US"/>
          </a:p>
        </p:txBody>
      </p:sp>
      <p:graphicFrame>
        <p:nvGraphicFramePr>
          <p:cNvPr id="1468" name="table 1468"/>
          <p:cNvGraphicFramePr>
            <a:graphicFrameLocks noGrp="1"/>
          </p:cNvGraphicFramePr>
          <p:nvPr/>
        </p:nvGraphicFramePr>
        <p:xfrm>
          <a:off x="9571901" y="4938928"/>
          <a:ext cx="1462405" cy="339089"/>
        </p:xfrm>
        <a:graphic>
          <a:graphicData uri="http://schemas.openxmlformats.org/drawingml/2006/table">
            <a:tbl>
              <a:tblPr>
                <a:solidFill>
                  <a:srgbClr val="2F94C7"/>
                </a:solidFill>
              </a:tblPr>
              <a:tblGrid>
                <a:gridCol w="1462405"/>
              </a:tblGrid>
              <a:tr h="329564">
                <a:tc>
                  <a:txBody>
                    <a:bodyPr/>
                    <a:lstStyle/>
                    <a:p>
                      <a:pPr algn="l" rtl="0" eaLnBrk="0">
                        <a:lnSpc>
                          <a:spcPct val="100000"/>
                        </a:lnSpc>
                      </a:pPr>
                      <a:endParaRPr sz="600" dirty="0">
                        <a:latin typeface="Arial" panose="020B0604020202020204"/>
                        <a:ea typeface="Arial" panose="020B0604020202020204"/>
                        <a:cs typeface="Arial" panose="020B0604020202020204"/>
                      </a:endParaRPr>
                    </a:p>
                    <a:p>
                      <a:pPr marL="429260" algn="l" rtl="0" eaLnBrk="0">
                        <a:lnSpc>
                          <a:spcPct val="94000"/>
                        </a:lnSpc>
                        <a:spcBef>
                          <a:spcPts val="5"/>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传输网络</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8000"/>
                        </a:lnSpc>
                      </a:pPr>
                      <a:endParaRPr sz="100" dirty="0">
                        <a:latin typeface="Arial" panose="020B0604020202020204"/>
                        <a:ea typeface="Arial" panose="020B0604020202020204"/>
                        <a:cs typeface="Arial" panose="020B0604020202020204"/>
                      </a:endParaRPr>
                    </a:p>
                    <a:p>
                      <a:pPr algn="r" rtl="0" eaLnBrk="0">
                        <a:lnSpc>
                          <a:spcPct val="85000"/>
                        </a:lnSpc>
                      </a:pPr>
                      <a:r>
                        <a:rPr sz="300" kern="0" spc="-30" dirty="0">
                          <a:solidFill>
                            <a:srgbClr val="000000">
                              <a:alpha val="100000"/>
                            </a:srgbClr>
                          </a:solidFill>
                          <a:latin typeface="Arial" panose="020B0604020202020204"/>
                          <a:ea typeface="Arial" panose="020B0604020202020204"/>
                          <a:cs typeface="Arial" panose="020B0604020202020204"/>
                        </a:rPr>
                        <a:t>I</a:t>
                      </a:r>
                      <a:endParaRPr sz="300" dirty="0">
                        <a:latin typeface="Arial" panose="020B0604020202020204"/>
                        <a:ea typeface="Arial" panose="020B0604020202020204"/>
                        <a:cs typeface="Arial" panose="020B0604020202020204"/>
                      </a:endParaRPr>
                    </a:p>
                  </a:txBody>
                  <a:tcPr marL="0" marR="0" marT="0" marB="0" vert="horz">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graphicFrame>
        <p:nvGraphicFramePr>
          <p:cNvPr id="1470" name="table 1470"/>
          <p:cNvGraphicFramePr>
            <a:graphicFrameLocks noGrp="1"/>
          </p:cNvGraphicFramePr>
          <p:nvPr/>
        </p:nvGraphicFramePr>
        <p:xfrm>
          <a:off x="9555162" y="1240612"/>
          <a:ext cx="1462405" cy="339090"/>
        </p:xfrm>
        <a:graphic>
          <a:graphicData uri="http://schemas.openxmlformats.org/drawingml/2006/table">
            <a:tbl>
              <a:tblPr>
                <a:solidFill>
                  <a:srgbClr val="2F94C7"/>
                </a:solidFill>
              </a:tblPr>
              <a:tblGrid>
                <a:gridCol w="1462405"/>
              </a:tblGrid>
              <a:tr h="329565">
                <a:tc>
                  <a:txBody>
                    <a:bodyPr/>
                    <a:lstStyle/>
                    <a:p>
                      <a:pPr algn="l" rtl="0" eaLnBrk="0">
                        <a:lnSpc>
                          <a:spcPct val="119000"/>
                        </a:lnSpc>
                      </a:pPr>
                      <a:endParaRPr sz="500" dirty="0">
                        <a:latin typeface="Arial" panose="020B0604020202020204"/>
                        <a:ea typeface="Arial" panose="020B0604020202020204"/>
                        <a:cs typeface="Arial" panose="020B0604020202020204"/>
                      </a:endParaRPr>
                    </a:p>
                    <a:p>
                      <a:pPr marL="376555" algn="l" rtl="0" eaLnBrk="0">
                        <a:lnSpc>
                          <a:spcPct val="95000"/>
                        </a:lnSpc>
                        <a:spcBef>
                          <a:spcPts val="5"/>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客户</a:t>
                      </a:r>
                      <a:r>
                        <a:rPr sz="1200" b="1" kern="0" spc="-20" dirty="0">
                          <a:solidFill>
                            <a:srgbClr val="FFFFFF">
                              <a:alpha val="100000"/>
                            </a:srgbClr>
                          </a:solidFill>
                          <a:latin typeface="Arial" panose="020B0604020202020204"/>
                          <a:ea typeface="Arial" panose="020B0604020202020204"/>
                          <a:cs typeface="Arial" panose="020B0604020202020204"/>
                        </a:rPr>
                        <a:t>&amp;</a:t>
                      </a: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终端</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3000"/>
                        </a:lnSpc>
                      </a:pPr>
                      <a:endParaRPr sz="100" dirty="0">
                        <a:latin typeface="Arial" panose="020B0604020202020204"/>
                        <a:ea typeface="Arial" panose="020B0604020202020204"/>
                        <a:cs typeface="Arial" panose="020B0604020202020204"/>
                      </a:endParaRPr>
                    </a:p>
                    <a:p>
                      <a:pPr algn="r" rtl="0" eaLnBrk="0">
                        <a:lnSpc>
                          <a:spcPct val="83000"/>
                        </a:lnSpc>
                        <a:spcBef>
                          <a:spcPts val="0"/>
                        </a:spcBef>
                      </a:pPr>
                      <a:r>
                        <a:rPr sz="300" kern="0" spc="-30" dirty="0">
                          <a:solidFill>
                            <a:srgbClr val="000000">
                              <a:alpha val="100000"/>
                            </a:srgbClr>
                          </a:solidFill>
                          <a:latin typeface="Arial" panose="020B0604020202020204"/>
                          <a:ea typeface="Arial" panose="020B0604020202020204"/>
                          <a:cs typeface="Arial" panose="020B0604020202020204"/>
                        </a:rPr>
                        <a:t>I</a:t>
                      </a:r>
                      <a:endParaRPr sz="300" dirty="0">
                        <a:latin typeface="Arial" panose="020B0604020202020204"/>
                        <a:ea typeface="Arial" panose="020B0604020202020204"/>
                        <a:cs typeface="Arial" panose="020B0604020202020204"/>
                      </a:endParaRPr>
                    </a:p>
                  </a:txBody>
                  <a:tcPr marL="0" marR="0" marT="0" marB="0" vert="horz">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graphicFrame>
        <p:nvGraphicFramePr>
          <p:cNvPr id="1472" name="table 1472"/>
          <p:cNvGraphicFramePr>
            <a:graphicFrameLocks noGrp="1"/>
          </p:cNvGraphicFramePr>
          <p:nvPr/>
        </p:nvGraphicFramePr>
        <p:xfrm>
          <a:off x="9571901" y="2568600"/>
          <a:ext cx="1462405" cy="339090"/>
        </p:xfrm>
        <a:graphic>
          <a:graphicData uri="http://schemas.openxmlformats.org/drawingml/2006/table">
            <a:tbl>
              <a:tblPr>
                <a:solidFill>
                  <a:srgbClr val="2F94C7"/>
                </a:solidFill>
              </a:tblPr>
              <a:tblGrid>
                <a:gridCol w="1462405"/>
              </a:tblGrid>
              <a:tr h="329565">
                <a:tc>
                  <a:txBody>
                    <a:bodyPr/>
                    <a:lstStyle/>
                    <a:p>
                      <a:pPr algn="l" rtl="0" eaLnBrk="0">
                        <a:lnSpc>
                          <a:spcPct val="118000"/>
                        </a:lnSpc>
                      </a:pPr>
                      <a:endParaRPr sz="500" dirty="0">
                        <a:latin typeface="Arial" panose="020B0604020202020204"/>
                        <a:ea typeface="Arial" panose="020B0604020202020204"/>
                        <a:cs typeface="Arial" panose="020B0604020202020204"/>
                      </a:endParaRPr>
                    </a:p>
                    <a:p>
                      <a:pPr marL="429895" algn="l" rtl="0" eaLnBrk="0">
                        <a:lnSpc>
                          <a:spcPct val="95000"/>
                        </a:lnSpc>
                        <a:spcBef>
                          <a:spcPts val="5"/>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业务应用</a:t>
                      </a:r>
                      <a:endParaRPr sz="12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58000"/>
                        </a:lnSpc>
                      </a:pPr>
                      <a:endParaRPr sz="100" dirty="0">
                        <a:latin typeface="Arial" panose="020B0604020202020204"/>
                        <a:ea typeface="Arial" panose="020B0604020202020204"/>
                        <a:cs typeface="Arial" panose="020B0604020202020204"/>
                      </a:endParaRPr>
                    </a:p>
                    <a:p>
                      <a:pPr algn="r" rtl="0" eaLnBrk="0">
                        <a:lnSpc>
                          <a:spcPct val="83000"/>
                        </a:lnSpc>
                      </a:pPr>
                      <a:r>
                        <a:rPr sz="300" kern="0" spc="-30" dirty="0">
                          <a:solidFill>
                            <a:srgbClr val="000000">
                              <a:alpha val="100000"/>
                            </a:srgbClr>
                          </a:solidFill>
                          <a:latin typeface="Arial" panose="020B0604020202020204"/>
                          <a:ea typeface="Arial" panose="020B0604020202020204"/>
                          <a:cs typeface="Arial" panose="020B0604020202020204"/>
                        </a:rPr>
                        <a:t>I</a:t>
                      </a:r>
                      <a:endParaRPr sz="300" dirty="0">
                        <a:latin typeface="Arial" panose="020B0604020202020204"/>
                        <a:ea typeface="Arial" panose="020B0604020202020204"/>
                        <a:cs typeface="Arial" panose="020B0604020202020204"/>
                      </a:endParaRPr>
                    </a:p>
                  </a:txBody>
                  <a:tcPr marL="0" marR="0" marT="0" marB="0" vert="horz">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pic>
        <p:nvPicPr>
          <p:cNvPr id="1474" name="picture 1474"/>
          <p:cNvPicPr>
            <a:picLocks noChangeAspect="1"/>
          </p:cNvPicPr>
          <p:nvPr/>
        </p:nvPicPr>
        <p:blipFill>
          <a:blip r:embed="rId16"/>
          <a:stretch>
            <a:fillRect/>
          </a:stretch>
        </p:blipFill>
        <p:spPr>
          <a:xfrm rot="21600000">
            <a:off x="749113" y="215462"/>
            <a:ext cx="734433" cy="643232"/>
          </a:xfrm>
          <a:prstGeom prst="rect">
            <a:avLst/>
          </a:prstGeom>
        </p:spPr>
      </p:pic>
      <p:pic>
        <p:nvPicPr>
          <p:cNvPr id="1476" name="picture 1476"/>
          <p:cNvPicPr>
            <a:picLocks noChangeAspect="1"/>
          </p:cNvPicPr>
          <p:nvPr/>
        </p:nvPicPr>
        <p:blipFill>
          <a:blip r:embed="rId17"/>
          <a:stretch>
            <a:fillRect/>
          </a:stretch>
        </p:blipFill>
        <p:spPr>
          <a:xfrm rot="21600000">
            <a:off x="5945123" y="3604259"/>
            <a:ext cx="620268" cy="617220"/>
          </a:xfrm>
          <a:prstGeom prst="rect">
            <a:avLst/>
          </a:prstGeom>
        </p:spPr>
      </p:pic>
      <p:pic>
        <p:nvPicPr>
          <p:cNvPr id="1478" name="picture 1478"/>
          <p:cNvPicPr>
            <a:picLocks noChangeAspect="1"/>
          </p:cNvPicPr>
          <p:nvPr/>
        </p:nvPicPr>
        <p:blipFill>
          <a:blip r:embed="rId18"/>
          <a:stretch>
            <a:fillRect/>
          </a:stretch>
        </p:blipFill>
        <p:spPr>
          <a:xfrm rot="21600000">
            <a:off x="6432803" y="5891784"/>
            <a:ext cx="779525" cy="479837"/>
          </a:xfrm>
          <a:prstGeom prst="rect">
            <a:avLst/>
          </a:prstGeom>
        </p:spPr>
      </p:pic>
      <p:grpSp>
        <p:nvGrpSpPr>
          <p:cNvPr id="6" name="group 6"/>
          <p:cNvGrpSpPr/>
          <p:nvPr/>
        </p:nvGrpSpPr>
        <p:grpSpPr>
          <a:xfrm rot="21600000">
            <a:off x="940155" y="2298191"/>
            <a:ext cx="1408633" cy="240525"/>
            <a:chOff x="0" y="0"/>
            <a:chExt cx="1408633" cy="240525"/>
          </a:xfrm>
        </p:grpSpPr>
        <p:sp>
          <p:nvSpPr>
            <p:cNvPr id="1480" name="rect 1480"/>
            <p:cNvSpPr/>
            <p:nvPr/>
          </p:nvSpPr>
          <p:spPr>
            <a:xfrm>
              <a:off x="4724" y="4572"/>
              <a:ext cx="1399031"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482" name="textbox 1482"/>
            <p:cNvSpPr/>
            <p:nvPr/>
          </p:nvSpPr>
          <p:spPr>
            <a:xfrm>
              <a:off x="392900" y="29426"/>
              <a:ext cx="629284"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大屏展示</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484" name="picture 1484"/>
            <p:cNvPicPr>
              <a:picLocks noChangeAspect="1"/>
            </p:cNvPicPr>
            <p:nvPr/>
          </p:nvPicPr>
          <p:blipFill>
            <a:blip r:embed="rId19"/>
            <a:stretch>
              <a:fillRect/>
            </a:stretch>
          </p:blipFill>
          <p:spPr>
            <a:xfrm rot="21600000">
              <a:off x="40462" y="0"/>
              <a:ext cx="1368170" cy="12953"/>
            </a:xfrm>
            <a:prstGeom prst="rect">
              <a:avLst/>
            </a:prstGeom>
          </p:spPr>
        </p:pic>
        <p:pic>
          <p:nvPicPr>
            <p:cNvPr id="1486" name="picture 1486"/>
            <p:cNvPicPr>
              <a:picLocks noChangeAspect="1"/>
            </p:cNvPicPr>
            <p:nvPr/>
          </p:nvPicPr>
          <p:blipFill>
            <a:blip r:embed="rId20"/>
            <a:stretch>
              <a:fillRect/>
            </a:stretch>
          </p:blipFill>
          <p:spPr>
            <a:xfrm rot="21600000">
              <a:off x="26479" y="231000"/>
              <a:ext cx="1371600" cy="9525"/>
            </a:xfrm>
            <a:prstGeom prst="rect">
              <a:avLst/>
            </a:prstGeom>
          </p:spPr>
        </p:pic>
        <p:pic>
          <p:nvPicPr>
            <p:cNvPr id="1488" name="picture 1488"/>
            <p:cNvPicPr>
              <a:picLocks noChangeAspect="1"/>
            </p:cNvPicPr>
            <p:nvPr/>
          </p:nvPicPr>
          <p:blipFill>
            <a:blip r:embed="rId21"/>
            <a:stretch>
              <a:fillRect/>
            </a:stretch>
          </p:blipFill>
          <p:spPr>
            <a:xfrm rot="21600000">
              <a:off x="0" y="0"/>
              <a:ext cx="11887" cy="235762"/>
            </a:xfrm>
            <a:prstGeom prst="rect">
              <a:avLst/>
            </a:prstGeom>
          </p:spPr>
        </p:pic>
        <p:pic>
          <p:nvPicPr>
            <p:cNvPr id="1490" name="picture 1490"/>
            <p:cNvPicPr>
              <a:picLocks noChangeAspect="1"/>
            </p:cNvPicPr>
            <p:nvPr/>
          </p:nvPicPr>
          <p:blipFill>
            <a:blip r:embed="rId22"/>
            <a:stretch>
              <a:fillRect/>
            </a:stretch>
          </p:blipFill>
          <p:spPr>
            <a:xfrm rot="21600000">
              <a:off x="1399108" y="41528"/>
              <a:ext cx="9524" cy="171450"/>
            </a:xfrm>
            <a:prstGeom prst="rect">
              <a:avLst/>
            </a:prstGeom>
          </p:spPr>
        </p:pic>
      </p:grpSp>
      <p:grpSp>
        <p:nvGrpSpPr>
          <p:cNvPr id="8" name="group 8"/>
          <p:cNvGrpSpPr/>
          <p:nvPr/>
        </p:nvGrpSpPr>
        <p:grpSpPr>
          <a:xfrm rot="21600000">
            <a:off x="940155" y="2668308"/>
            <a:ext cx="1396326" cy="240524"/>
            <a:chOff x="0" y="0"/>
            <a:chExt cx="1396326" cy="240524"/>
          </a:xfrm>
        </p:grpSpPr>
        <p:sp>
          <p:nvSpPr>
            <p:cNvPr id="1492" name="rect 1492"/>
            <p:cNvSpPr/>
            <p:nvPr/>
          </p:nvSpPr>
          <p:spPr>
            <a:xfrm>
              <a:off x="4724" y="4787"/>
              <a:ext cx="1386840" cy="231648"/>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494" name="textbox 1494"/>
            <p:cNvSpPr/>
            <p:nvPr/>
          </p:nvSpPr>
          <p:spPr>
            <a:xfrm>
              <a:off x="-12700" y="29424"/>
              <a:ext cx="1421764"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22225" algn="l" rtl="0" eaLnBrk="0">
                <a:lnSpc>
                  <a:spcPct val="95000"/>
                </a:lnSpc>
                <a:tabLst>
                  <a:tab pos="257175" algn="l"/>
                </a:tabLst>
              </a:pPr>
              <a:r>
                <a:rPr sz="12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培训考试管理</a:t>
              </a:r>
              <a:r>
                <a:rPr sz="12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496" name="picture 1496"/>
            <p:cNvPicPr>
              <a:picLocks noChangeAspect="1"/>
            </p:cNvPicPr>
            <p:nvPr/>
          </p:nvPicPr>
          <p:blipFill>
            <a:blip r:embed="rId23"/>
            <a:stretch>
              <a:fillRect/>
            </a:stretch>
          </p:blipFill>
          <p:spPr>
            <a:xfrm rot="21600000">
              <a:off x="1374419" y="53834"/>
              <a:ext cx="9525" cy="104775"/>
            </a:xfrm>
            <a:prstGeom prst="rect">
              <a:avLst/>
            </a:prstGeom>
          </p:spPr>
        </p:pic>
        <p:pic>
          <p:nvPicPr>
            <p:cNvPr id="1498" name="picture 1498"/>
            <p:cNvPicPr>
              <a:picLocks noChangeAspect="1"/>
            </p:cNvPicPr>
            <p:nvPr/>
          </p:nvPicPr>
          <p:blipFill>
            <a:blip r:embed="rId24"/>
            <a:stretch>
              <a:fillRect/>
            </a:stretch>
          </p:blipFill>
          <p:spPr>
            <a:xfrm rot="21600000">
              <a:off x="0" y="64312"/>
              <a:ext cx="9525" cy="104775"/>
            </a:xfrm>
            <a:prstGeom prst="rect">
              <a:avLst/>
            </a:prstGeom>
          </p:spPr>
        </p:pic>
        <p:pic>
          <p:nvPicPr>
            <p:cNvPr id="1500" name="picture 1500"/>
            <p:cNvPicPr>
              <a:picLocks noChangeAspect="1"/>
            </p:cNvPicPr>
            <p:nvPr/>
          </p:nvPicPr>
          <p:blipFill>
            <a:blip r:embed="rId25"/>
            <a:stretch>
              <a:fillRect/>
            </a:stretch>
          </p:blipFill>
          <p:spPr>
            <a:xfrm rot="21600000">
              <a:off x="0" y="187184"/>
              <a:ext cx="1396326" cy="53340"/>
            </a:xfrm>
            <a:prstGeom prst="rect">
              <a:avLst/>
            </a:prstGeom>
          </p:spPr>
        </p:pic>
        <p:pic>
          <p:nvPicPr>
            <p:cNvPr id="1502" name="picture 1502"/>
            <p:cNvPicPr>
              <a:picLocks noChangeAspect="1"/>
            </p:cNvPicPr>
            <p:nvPr/>
          </p:nvPicPr>
          <p:blipFill>
            <a:blip r:embed="rId26"/>
            <a:stretch>
              <a:fillRect/>
            </a:stretch>
          </p:blipFill>
          <p:spPr>
            <a:xfrm rot="21600000">
              <a:off x="0" y="0"/>
              <a:ext cx="1396326" cy="35737"/>
            </a:xfrm>
            <a:prstGeom prst="rect">
              <a:avLst/>
            </a:prstGeom>
          </p:spPr>
        </p:pic>
      </p:grpSp>
      <p:grpSp>
        <p:nvGrpSpPr>
          <p:cNvPr id="10" name="group 10"/>
          <p:cNvGrpSpPr/>
          <p:nvPr/>
        </p:nvGrpSpPr>
        <p:grpSpPr>
          <a:xfrm rot="21600000">
            <a:off x="7802129" y="2298191"/>
            <a:ext cx="1379970" cy="240525"/>
            <a:chOff x="0" y="0"/>
            <a:chExt cx="1379970" cy="240525"/>
          </a:xfrm>
        </p:grpSpPr>
        <p:sp>
          <p:nvSpPr>
            <p:cNvPr id="1504" name="rect 1504"/>
            <p:cNvSpPr/>
            <p:nvPr/>
          </p:nvSpPr>
          <p:spPr>
            <a:xfrm>
              <a:off x="5322" y="4572"/>
              <a:ext cx="1374647"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06" name="textbox 1506"/>
            <p:cNvSpPr/>
            <p:nvPr/>
          </p:nvSpPr>
          <p:spPr>
            <a:xfrm>
              <a:off x="380227" y="29426"/>
              <a:ext cx="629919"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车辆管理</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508" name="picture 1508"/>
            <p:cNvPicPr>
              <a:picLocks noChangeAspect="1"/>
            </p:cNvPicPr>
            <p:nvPr/>
          </p:nvPicPr>
          <p:blipFill>
            <a:blip r:embed="rId27"/>
            <a:stretch>
              <a:fillRect/>
            </a:stretch>
          </p:blipFill>
          <p:spPr>
            <a:xfrm rot="21600000">
              <a:off x="40464" y="0"/>
              <a:ext cx="1304925" cy="9525"/>
            </a:xfrm>
            <a:prstGeom prst="rect">
              <a:avLst/>
            </a:prstGeom>
          </p:spPr>
        </p:pic>
        <p:pic>
          <p:nvPicPr>
            <p:cNvPr id="1510" name="picture 1510"/>
            <p:cNvPicPr>
              <a:picLocks noChangeAspect="1"/>
            </p:cNvPicPr>
            <p:nvPr/>
          </p:nvPicPr>
          <p:blipFill>
            <a:blip r:embed="rId28"/>
            <a:stretch>
              <a:fillRect/>
            </a:stretch>
          </p:blipFill>
          <p:spPr>
            <a:xfrm rot="21600000">
              <a:off x="44222" y="231000"/>
              <a:ext cx="1304925" cy="9525"/>
            </a:xfrm>
            <a:prstGeom prst="rect">
              <a:avLst/>
            </a:prstGeom>
          </p:spPr>
        </p:pic>
        <p:pic>
          <p:nvPicPr>
            <p:cNvPr id="1512" name="picture 1512"/>
            <p:cNvPicPr>
              <a:picLocks noChangeAspect="1"/>
            </p:cNvPicPr>
            <p:nvPr/>
          </p:nvPicPr>
          <p:blipFill>
            <a:blip r:embed="rId29"/>
            <a:stretch>
              <a:fillRect/>
            </a:stretch>
          </p:blipFill>
          <p:spPr>
            <a:xfrm rot="21600000">
              <a:off x="0" y="0"/>
              <a:ext cx="15647" cy="240525"/>
            </a:xfrm>
            <a:prstGeom prst="rect">
              <a:avLst/>
            </a:prstGeom>
          </p:spPr>
        </p:pic>
      </p:grpSp>
      <p:grpSp>
        <p:nvGrpSpPr>
          <p:cNvPr id="12" name="group 12"/>
          <p:cNvGrpSpPr/>
          <p:nvPr/>
        </p:nvGrpSpPr>
        <p:grpSpPr>
          <a:xfrm rot="21600000">
            <a:off x="7802129" y="2668308"/>
            <a:ext cx="1379970" cy="240524"/>
            <a:chOff x="0" y="0"/>
            <a:chExt cx="1379970" cy="240524"/>
          </a:xfrm>
        </p:grpSpPr>
        <p:sp>
          <p:nvSpPr>
            <p:cNvPr id="1514" name="rect 1514"/>
            <p:cNvSpPr/>
            <p:nvPr/>
          </p:nvSpPr>
          <p:spPr>
            <a:xfrm>
              <a:off x="5322" y="4787"/>
              <a:ext cx="1374647" cy="231648"/>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16" name="textbox 1516"/>
            <p:cNvSpPr/>
            <p:nvPr/>
          </p:nvSpPr>
          <p:spPr>
            <a:xfrm>
              <a:off x="229020" y="29424"/>
              <a:ext cx="934085"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安全综合分析</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518" name="picture 1518"/>
            <p:cNvPicPr>
              <a:picLocks noChangeAspect="1"/>
            </p:cNvPicPr>
            <p:nvPr/>
          </p:nvPicPr>
          <p:blipFill>
            <a:blip r:embed="rId30"/>
            <a:stretch>
              <a:fillRect/>
            </a:stretch>
          </p:blipFill>
          <p:spPr>
            <a:xfrm rot="21600000">
              <a:off x="40464" y="0"/>
              <a:ext cx="1304925" cy="9525"/>
            </a:xfrm>
            <a:prstGeom prst="rect">
              <a:avLst/>
            </a:prstGeom>
          </p:spPr>
        </p:pic>
        <p:pic>
          <p:nvPicPr>
            <p:cNvPr id="1520" name="picture 1520"/>
            <p:cNvPicPr>
              <a:picLocks noChangeAspect="1"/>
            </p:cNvPicPr>
            <p:nvPr/>
          </p:nvPicPr>
          <p:blipFill>
            <a:blip r:embed="rId31"/>
            <a:stretch>
              <a:fillRect/>
            </a:stretch>
          </p:blipFill>
          <p:spPr>
            <a:xfrm rot="21600000">
              <a:off x="44222" y="230999"/>
              <a:ext cx="1304925" cy="9525"/>
            </a:xfrm>
            <a:prstGeom prst="rect">
              <a:avLst/>
            </a:prstGeom>
          </p:spPr>
        </p:pic>
        <p:pic>
          <p:nvPicPr>
            <p:cNvPr id="1522" name="picture 1522"/>
            <p:cNvPicPr>
              <a:picLocks noChangeAspect="1"/>
            </p:cNvPicPr>
            <p:nvPr/>
          </p:nvPicPr>
          <p:blipFill>
            <a:blip r:embed="rId32"/>
            <a:stretch>
              <a:fillRect/>
            </a:stretch>
          </p:blipFill>
          <p:spPr>
            <a:xfrm rot="21600000">
              <a:off x="0" y="0"/>
              <a:ext cx="15647" cy="240524"/>
            </a:xfrm>
            <a:prstGeom prst="rect">
              <a:avLst/>
            </a:prstGeom>
          </p:spPr>
        </p:pic>
      </p:grpSp>
      <p:grpSp>
        <p:nvGrpSpPr>
          <p:cNvPr id="14" name="group 14"/>
          <p:cNvGrpSpPr/>
          <p:nvPr/>
        </p:nvGrpSpPr>
        <p:grpSpPr>
          <a:xfrm rot="21600000">
            <a:off x="2661335" y="2298191"/>
            <a:ext cx="1372057" cy="240525"/>
            <a:chOff x="0" y="0"/>
            <a:chExt cx="1372057" cy="240525"/>
          </a:xfrm>
        </p:grpSpPr>
        <p:sp>
          <p:nvSpPr>
            <p:cNvPr id="1524" name="rect 1524"/>
            <p:cNvSpPr/>
            <p:nvPr/>
          </p:nvSpPr>
          <p:spPr>
            <a:xfrm>
              <a:off x="4140" y="4572"/>
              <a:ext cx="1362455"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26" name="textbox 1526"/>
            <p:cNvSpPr/>
            <p:nvPr/>
          </p:nvSpPr>
          <p:spPr>
            <a:xfrm>
              <a:off x="446570" y="28791"/>
              <a:ext cx="489584" cy="203200"/>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7000"/>
                </a:lnSpc>
              </a:pPr>
              <a:r>
                <a:rPr sz="1200" b="1"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慧眼</a:t>
              </a:r>
              <a:r>
                <a:rPr sz="1200" b="1" kern="0" spc="-30" dirty="0">
                  <a:solidFill>
                    <a:srgbClr val="FFFFFF">
                      <a:alpha val="100000"/>
                    </a:srgbClr>
                  </a:solidFill>
                  <a:latin typeface="Times New Roman" panose="02020603050405020304"/>
                  <a:ea typeface="Times New Roman" panose="02020603050405020304"/>
                  <a:cs typeface="Times New Roman" panose="02020603050405020304"/>
                </a:rPr>
                <a:t>AI</a:t>
              </a:r>
              <a:endParaRPr sz="1200" dirty="0">
                <a:latin typeface="Times New Roman" panose="02020603050405020304"/>
                <a:ea typeface="Times New Roman" panose="02020603050405020304"/>
                <a:cs typeface="Times New Roman" panose="02020603050405020304"/>
              </a:endParaRPr>
            </a:p>
          </p:txBody>
        </p:sp>
        <p:pic>
          <p:nvPicPr>
            <p:cNvPr id="1528" name="picture 1528"/>
            <p:cNvPicPr>
              <a:picLocks noChangeAspect="1"/>
            </p:cNvPicPr>
            <p:nvPr/>
          </p:nvPicPr>
          <p:blipFill>
            <a:blip r:embed="rId33"/>
            <a:stretch>
              <a:fillRect/>
            </a:stretch>
          </p:blipFill>
          <p:spPr>
            <a:xfrm rot="21600000">
              <a:off x="40462" y="0"/>
              <a:ext cx="1304925" cy="9525"/>
            </a:xfrm>
            <a:prstGeom prst="rect">
              <a:avLst/>
            </a:prstGeom>
          </p:spPr>
        </p:pic>
        <p:pic>
          <p:nvPicPr>
            <p:cNvPr id="1530" name="picture 1530"/>
            <p:cNvPicPr>
              <a:picLocks noChangeAspect="1"/>
            </p:cNvPicPr>
            <p:nvPr/>
          </p:nvPicPr>
          <p:blipFill>
            <a:blip r:embed="rId34"/>
            <a:stretch>
              <a:fillRect/>
            </a:stretch>
          </p:blipFill>
          <p:spPr>
            <a:xfrm rot="21600000">
              <a:off x="20002" y="231000"/>
              <a:ext cx="1304924" cy="9525"/>
            </a:xfrm>
            <a:prstGeom prst="rect">
              <a:avLst/>
            </a:prstGeom>
          </p:spPr>
        </p:pic>
        <p:pic>
          <p:nvPicPr>
            <p:cNvPr id="1532" name="picture 1532"/>
            <p:cNvPicPr>
              <a:picLocks noChangeAspect="1"/>
            </p:cNvPicPr>
            <p:nvPr/>
          </p:nvPicPr>
          <p:blipFill>
            <a:blip r:embed="rId35"/>
            <a:stretch>
              <a:fillRect/>
            </a:stretch>
          </p:blipFill>
          <p:spPr>
            <a:xfrm rot="21600000">
              <a:off x="1353502" y="11429"/>
              <a:ext cx="18554" cy="229095"/>
            </a:xfrm>
            <a:prstGeom prst="rect">
              <a:avLst/>
            </a:prstGeom>
          </p:spPr>
        </p:pic>
        <p:pic>
          <p:nvPicPr>
            <p:cNvPr id="1534" name="picture 1534"/>
            <p:cNvPicPr>
              <a:picLocks noChangeAspect="1"/>
            </p:cNvPicPr>
            <p:nvPr/>
          </p:nvPicPr>
          <p:blipFill>
            <a:blip r:embed="rId36"/>
            <a:stretch>
              <a:fillRect/>
            </a:stretch>
          </p:blipFill>
          <p:spPr>
            <a:xfrm rot="21600000">
              <a:off x="0" y="0"/>
              <a:ext cx="11887" cy="235762"/>
            </a:xfrm>
            <a:prstGeom prst="rect">
              <a:avLst/>
            </a:prstGeom>
          </p:spPr>
        </p:pic>
      </p:grpSp>
      <p:grpSp>
        <p:nvGrpSpPr>
          <p:cNvPr id="16" name="group 16"/>
          <p:cNvGrpSpPr/>
          <p:nvPr/>
        </p:nvGrpSpPr>
        <p:grpSpPr>
          <a:xfrm rot="21600000">
            <a:off x="6103353" y="2298191"/>
            <a:ext cx="1372056" cy="240525"/>
            <a:chOff x="0" y="0"/>
            <a:chExt cx="1372056" cy="240525"/>
          </a:xfrm>
        </p:grpSpPr>
        <p:sp>
          <p:nvSpPr>
            <p:cNvPr id="1536" name="rect 1536"/>
            <p:cNvSpPr/>
            <p:nvPr/>
          </p:nvSpPr>
          <p:spPr>
            <a:xfrm>
              <a:off x="4838" y="4572"/>
              <a:ext cx="1362455"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38" name="textbox 1538"/>
            <p:cNvSpPr/>
            <p:nvPr/>
          </p:nvSpPr>
          <p:spPr>
            <a:xfrm>
              <a:off x="297674" y="29426"/>
              <a:ext cx="782955"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可视化巡检</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540" name="picture 1540"/>
            <p:cNvPicPr>
              <a:picLocks noChangeAspect="1"/>
            </p:cNvPicPr>
            <p:nvPr/>
          </p:nvPicPr>
          <p:blipFill>
            <a:blip r:embed="rId37"/>
            <a:stretch>
              <a:fillRect/>
            </a:stretch>
          </p:blipFill>
          <p:spPr>
            <a:xfrm rot="21600000">
              <a:off x="20002" y="231000"/>
              <a:ext cx="1304927" cy="9525"/>
            </a:xfrm>
            <a:prstGeom prst="rect">
              <a:avLst/>
            </a:prstGeom>
          </p:spPr>
        </p:pic>
        <p:pic>
          <p:nvPicPr>
            <p:cNvPr id="1542" name="picture 1542"/>
            <p:cNvPicPr>
              <a:picLocks noChangeAspect="1"/>
            </p:cNvPicPr>
            <p:nvPr/>
          </p:nvPicPr>
          <p:blipFill>
            <a:blip r:embed="rId38"/>
            <a:stretch>
              <a:fillRect/>
            </a:stretch>
          </p:blipFill>
          <p:spPr>
            <a:xfrm rot="21600000">
              <a:off x="40462" y="0"/>
              <a:ext cx="1304925" cy="9525"/>
            </a:xfrm>
            <a:prstGeom prst="rect">
              <a:avLst/>
            </a:prstGeom>
          </p:spPr>
        </p:pic>
        <p:pic>
          <p:nvPicPr>
            <p:cNvPr id="1544" name="picture 1544"/>
            <p:cNvPicPr>
              <a:picLocks noChangeAspect="1"/>
            </p:cNvPicPr>
            <p:nvPr/>
          </p:nvPicPr>
          <p:blipFill>
            <a:blip r:embed="rId39"/>
            <a:stretch>
              <a:fillRect/>
            </a:stretch>
          </p:blipFill>
          <p:spPr>
            <a:xfrm rot="21600000">
              <a:off x="1353502" y="11429"/>
              <a:ext cx="18554" cy="229095"/>
            </a:xfrm>
            <a:prstGeom prst="rect">
              <a:avLst/>
            </a:prstGeom>
          </p:spPr>
        </p:pic>
        <p:pic>
          <p:nvPicPr>
            <p:cNvPr id="1546" name="picture 1546"/>
            <p:cNvPicPr>
              <a:picLocks noChangeAspect="1"/>
            </p:cNvPicPr>
            <p:nvPr/>
          </p:nvPicPr>
          <p:blipFill>
            <a:blip r:embed="rId40"/>
            <a:stretch>
              <a:fillRect/>
            </a:stretch>
          </p:blipFill>
          <p:spPr>
            <a:xfrm rot="21600000">
              <a:off x="0" y="0"/>
              <a:ext cx="11887" cy="235762"/>
            </a:xfrm>
            <a:prstGeom prst="rect">
              <a:avLst/>
            </a:prstGeom>
          </p:spPr>
        </p:pic>
      </p:grpSp>
      <p:grpSp>
        <p:nvGrpSpPr>
          <p:cNvPr id="18" name="group 18"/>
          <p:cNvGrpSpPr/>
          <p:nvPr/>
        </p:nvGrpSpPr>
        <p:grpSpPr>
          <a:xfrm rot="21600000">
            <a:off x="4364240" y="2298191"/>
            <a:ext cx="1372044" cy="240525"/>
            <a:chOff x="0" y="0"/>
            <a:chExt cx="1372044" cy="240525"/>
          </a:xfrm>
        </p:grpSpPr>
        <p:sp>
          <p:nvSpPr>
            <p:cNvPr id="1548" name="rect 1548"/>
            <p:cNvSpPr/>
            <p:nvPr/>
          </p:nvSpPr>
          <p:spPr>
            <a:xfrm>
              <a:off x="5067" y="4572"/>
              <a:ext cx="1362455" cy="231647"/>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50" name="textbox 1550"/>
            <p:cNvSpPr/>
            <p:nvPr/>
          </p:nvSpPr>
          <p:spPr>
            <a:xfrm>
              <a:off x="372047" y="29426"/>
              <a:ext cx="631825"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视频监控</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552" name="picture 1552"/>
            <p:cNvPicPr>
              <a:picLocks noChangeAspect="1"/>
            </p:cNvPicPr>
            <p:nvPr/>
          </p:nvPicPr>
          <p:blipFill>
            <a:blip r:embed="rId41"/>
            <a:stretch>
              <a:fillRect/>
            </a:stretch>
          </p:blipFill>
          <p:spPr>
            <a:xfrm rot="21600000">
              <a:off x="40449" y="0"/>
              <a:ext cx="1304925" cy="9525"/>
            </a:xfrm>
            <a:prstGeom prst="rect">
              <a:avLst/>
            </a:prstGeom>
          </p:spPr>
        </p:pic>
        <p:pic>
          <p:nvPicPr>
            <p:cNvPr id="1554" name="picture 1554"/>
            <p:cNvPicPr>
              <a:picLocks noChangeAspect="1"/>
            </p:cNvPicPr>
            <p:nvPr/>
          </p:nvPicPr>
          <p:blipFill>
            <a:blip r:embed="rId42"/>
            <a:stretch>
              <a:fillRect/>
            </a:stretch>
          </p:blipFill>
          <p:spPr>
            <a:xfrm rot="21600000">
              <a:off x="19989" y="231000"/>
              <a:ext cx="1304924" cy="9525"/>
            </a:xfrm>
            <a:prstGeom prst="rect">
              <a:avLst/>
            </a:prstGeom>
          </p:spPr>
        </p:pic>
        <p:pic>
          <p:nvPicPr>
            <p:cNvPr id="1556" name="picture 1556"/>
            <p:cNvPicPr>
              <a:picLocks noChangeAspect="1"/>
            </p:cNvPicPr>
            <p:nvPr/>
          </p:nvPicPr>
          <p:blipFill>
            <a:blip r:embed="rId43"/>
            <a:stretch>
              <a:fillRect/>
            </a:stretch>
          </p:blipFill>
          <p:spPr>
            <a:xfrm rot="21600000">
              <a:off x="1353489" y="11429"/>
              <a:ext cx="18554" cy="229095"/>
            </a:xfrm>
            <a:prstGeom prst="rect">
              <a:avLst/>
            </a:prstGeom>
          </p:spPr>
        </p:pic>
        <p:pic>
          <p:nvPicPr>
            <p:cNvPr id="1558" name="picture 1558"/>
            <p:cNvPicPr>
              <a:picLocks noChangeAspect="1"/>
            </p:cNvPicPr>
            <p:nvPr/>
          </p:nvPicPr>
          <p:blipFill>
            <a:blip r:embed="rId44"/>
            <a:stretch>
              <a:fillRect/>
            </a:stretch>
          </p:blipFill>
          <p:spPr>
            <a:xfrm rot="21600000">
              <a:off x="0" y="0"/>
              <a:ext cx="11874" cy="235762"/>
            </a:xfrm>
            <a:prstGeom prst="rect">
              <a:avLst/>
            </a:prstGeom>
          </p:spPr>
        </p:pic>
      </p:grpSp>
      <p:graphicFrame>
        <p:nvGraphicFramePr>
          <p:cNvPr id="1560" name="table 1560"/>
          <p:cNvGraphicFramePr>
            <a:graphicFrameLocks noGrp="1"/>
          </p:cNvGraphicFramePr>
          <p:nvPr/>
        </p:nvGraphicFramePr>
        <p:xfrm>
          <a:off x="2661335" y="2668308"/>
          <a:ext cx="1359535" cy="240029"/>
        </p:xfrm>
        <a:graphic>
          <a:graphicData uri="http://schemas.openxmlformats.org/drawingml/2006/table">
            <a:tbl>
              <a:tblPr>
                <a:solidFill>
                  <a:srgbClr val="2F94C7"/>
                </a:solidFill>
              </a:tblPr>
              <a:tblGrid>
                <a:gridCol w="1359535"/>
              </a:tblGrid>
              <a:tr h="230504">
                <a:tc>
                  <a:txBody>
                    <a:bodyPr/>
                    <a:lstStyle/>
                    <a:p>
                      <a:pPr algn="l" rtl="0" eaLnBrk="0">
                        <a:lnSpc>
                          <a:spcPct val="140000"/>
                        </a:lnSpc>
                      </a:pPr>
                      <a:endParaRPr sz="200" dirty="0">
                        <a:latin typeface="Arial" panose="020B0604020202020204"/>
                        <a:ea typeface="Arial" panose="020B0604020202020204"/>
                        <a:cs typeface="Arial" panose="020B0604020202020204"/>
                      </a:endParaRPr>
                    </a:p>
                    <a:p>
                      <a:pPr marL="226695" algn="l" rtl="0" eaLnBrk="0">
                        <a:lnSpc>
                          <a:spcPct val="95000"/>
                        </a:lnSpc>
                        <a:spcBef>
                          <a:spcPts val="0"/>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密闭空间监测</a:t>
                      </a:r>
                      <a:endParaRPr sz="1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158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graphicFrame>
        <p:nvGraphicFramePr>
          <p:cNvPr id="1562" name="table 1562"/>
          <p:cNvGraphicFramePr>
            <a:graphicFrameLocks noGrp="1"/>
          </p:cNvGraphicFramePr>
          <p:nvPr/>
        </p:nvGraphicFramePr>
        <p:xfrm>
          <a:off x="6103353" y="2668308"/>
          <a:ext cx="1359535" cy="240029"/>
        </p:xfrm>
        <a:graphic>
          <a:graphicData uri="http://schemas.openxmlformats.org/drawingml/2006/table">
            <a:tbl>
              <a:tblPr>
                <a:solidFill>
                  <a:srgbClr val="2F94C7"/>
                </a:solidFill>
              </a:tblPr>
              <a:tblGrid>
                <a:gridCol w="1359535"/>
              </a:tblGrid>
              <a:tr h="230504">
                <a:tc>
                  <a:txBody>
                    <a:bodyPr/>
                    <a:lstStyle/>
                    <a:p>
                      <a:pPr algn="l" rtl="0" eaLnBrk="0">
                        <a:lnSpc>
                          <a:spcPct val="138000"/>
                        </a:lnSpc>
                      </a:pPr>
                      <a:endParaRPr sz="200" dirty="0">
                        <a:latin typeface="Arial" panose="020B0604020202020204"/>
                        <a:ea typeface="Arial" panose="020B0604020202020204"/>
                        <a:cs typeface="Arial" panose="020B0604020202020204"/>
                      </a:endParaRPr>
                    </a:p>
                    <a:p>
                      <a:pPr marL="377825" algn="l" rtl="0" eaLnBrk="0">
                        <a:lnSpc>
                          <a:spcPct val="95000"/>
                        </a:lnSpc>
                        <a:spcBef>
                          <a:spcPts val="0"/>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进度展示</a:t>
                      </a:r>
                      <a:endParaRPr sz="1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15875"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graphicFrame>
        <p:nvGraphicFramePr>
          <p:cNvPr id="1564" name="table 1564"/>
          <p:cNvGraphicFramePr>
            <a:graphicFrameLocks noGrp="1"/>
          </p:cNvGraphicFramePr>
          <p:nvPr/>
        </p:nvGraphicFramePr>
        <p:xfrm>
          <a:off x="4364240" y="2668308"/>
          <a:ext cx="1359534" cy="240029"/>
        </p:xfrm>
        <a:graphic>
          <a:graphicData uri="http://schemas.openxmlformats.org/drawingml/2006/table">
            <a:tbl>
              <a:tblPr>
                <a:solidFill>
                  <a:srgbClr val="2F94C7"/>
                </a:solidFill>
              </a:tblPr>
              <a:tblGrid>
                <a:gridCol w="1359534"/>
              </a:tblGrid>
              <a:tr h="230504">
                <a:tc>
                  <a:txBody>
                    <a:bodyPr/>
                    <a:lstStyle/>
                    <a:p>
                      <a:pPr algn="l" rtl="0" eaLnBrk="0">
                        <a:lnSpc>
                          <a:spcPct val="136000"/>
                        </a:lnSpc>
                      </a:pPr>
                      <a:endParaRPr sz="200" dirty="0">
                        <a:latin typeface="Arial" panose="020B0604020202020204"/>
                        <a:ea typeface="Arial" panose="020B0604020202020204"/>
                        <a:cs typeface="Arial" panose="020B0604020202020204"/>
                      </a:endParaRPr>
                    </a:p>
                    <a:p>
                      <a:pPr marL="227965" algn="l" rtl="0" eaLnBrk="0">
                        <a:lnSpc>
                          <a:spcPct val="95000"/>
                        </a:lnSpc>
                        <a:spcBef>
                          <a:spcPts val="0"/>
                        </a:spcBef>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危大工程管理</a:t>
                      </a:r>
                      <a:endParaRPr sz="12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1587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2F94C7"/>
                    </a:solidFill>
                  </a:tcPr>
                </a:tc>
              </a:tr>
            </a:tbl>
          </a:graphicData>
        </a:graphic>
      </p:graphicFrame>
      <p:pic>
        <p:nvPicPr>
          <p:cNvPr id="1566" name="picture 1566"/>
          <p:cNvPicPr>
            <a:picLocks noChangeAspect="1"/>
          </p:cNvPicPr>
          <p:nvPr/>
        </p:nvPicPr>
        <p:blipFill>
          <a:blip r:embed="rId45"/>
          <a:stretch>
            <a:fillRect/>
          </a:stretch>
        </p:blipFill>
        <p:spPr>
          <a:xfrm rot="21600000">
            <a:off x="4395908" y="914400"/>
            <a:ext cx="488996" cy="664125"/>
          </a:xfrm>
          <a:prstGeom prst="rect">
            <a:avLst/>
          </a:prstGeom>
        </p:spPr>
      </p:pic>
      <p:pic>
        <p:nvPicPr>
          <p:cNvPr id="1568" name="picture 1568"/>
          <p:cNvPicPr>
            <a:picLocks noChangeAspect="1"/>
          </p:cNvPicPr>
          <p:nvPr/>
        </p:nvPicPr>
        <p:blipFill>
          <a:blip r:embed="rId46"/>
          <a:stretch>
            <a:fillRect/>
          </a:stretch>
        </p:blipFill>
        <p:spPr>
          <a:xfrm rot="21600000">
            <a:off x="4698491" y="4773167"/>
            <a:ext cx="551688" cy="553211"/>
          </a:xfrm>
          <a:prstGeom prst="rect">
            <a:avLst/>
          </a:prstGeom>
        </p:spPr>
      </p:pic>
      <p:pic>
        <p:nvPicPr>
          <p:cNvPr id="1570" name="picture 1570"/>
          <p:cNvPicPr>
            <a:picLocks noChangeAspect="1"/>
          </p:cNvPicPr>
          <p:nvPr/>
        </p:nvPicPr>
        <p:blipFill>
          <a:blip r:embed="rId47"/>
          <a:stretch>
            <a:fillRect/>
          </a:stretch>
        </p:blipFill>
        <p:spPr>
          <a:xfrm rot="21600000">
            <a:off x="1303019" y="4738115"/>
            <a:ext cx="551688" cy="553212"/>
          </a:xfrm>
          <a:prstGeom prst="rect">
            <a:avLst/>
          </a:prstGeom>
        </p:spPr>
      </p:pic>
      <p:pic>
        <p:nvPicPr>
          <p:cNvPr id="1572" name="picture 1572"/>
          <p:cNvPicPr>
            <a:picLocks noChangeAspect="1"/>
          </p:cNvPicPr>
          <p:nvPr/>
        </p:nvPicPr>
        <p:blipFill>
          <a:blip r:embed="rId48"/>
          <a:stretch>
            <a:fillRect/>
          </a:stretch>
        </p:blipFill>
        <p:spPr>
          <a:xfrm rot="21600000">
            <a:off x="2983991" y="4738115"/>
            <a:ext cx="551688" cy="553212"/>
          </a:xfrm>
          <a:prstGeom prst="rect">
            <a:avLst/>
          </a:prstGeom>
        </p:spPr>
      </p:pic>
      <p:pic>
        <p:nvPicPr>
          <p:cNvPr id="1574" name="picture 1574"/>
          <p:cNvPicPr>
            <a:picLocks noChangeAspect="1"/>
          </p:cNvPicPr>
          <p:nvPr/>
        </p:nvPicPr>
        <p:blipFill>
          <a:blip r:embed="rId49"/>
          <a:stretch>
            <a:fillRect/>
          </a:stretch>
        </p:blipFill>
        <p:spPr>
          <a:xfrm rot="21600000">
            <a:off x="6624827" y="4750307"/>
            <a:ext cx="551688" cy="553212"/>
          </a:xfrm>
          <a:prstGeom prst="rect">
            <a:avLst/>
          </a:prstGeom>
        </p:spPr>
      </p:pic>
      <p:pic>
        <p:nvPicPr>
          <p:cNvPr id="1576" name="picture 1576"/>
          <p:cNvPicPr>
            <a:picLocks noChangeAspect="1"/>
          </p:cNvPicPr>
          <p:nvPr/>
        </p:nvPicPr>
        <p:blipFill>
          <a:blip r:embed="rId50"/>
          <a:stretch>
            <a:fillRect/>
          </a:stretch>
        </p:blipFill>
        <p:spPr>
          <a:xfrm rot="21600000">
            <a:off x="8209788" y="4762500"/>
            <a:ext cx="551688" cy="553211"/>
          </a:xfrm>
          <a:prstGeom prst="rect">
            <a:avLst/>
          </a:prstGeom>
        </p:spPr>
      </p:pic>
      <p:pic>
        <p:nvPicPr>
          <p:cNvPr id="1578" name="picture 1578"/>
          <p:cNvPicPr>
            <a:picLocks noChangeAspect="1"/>
          </p:cNvPicPr>
          <p:nvPr/>
        </p:nvPicPr>
        <p:blipFill>
          <a:blip r:embed="rId51"/>
          <a:stretch>
            <a:fillRect/>
          </a:stretch>
        </p:blipFill>
        <p:spPr>
          <a:xfrm rot="21600000">
            <a:off x="1046988" y="5843015"/>
            <a:ext cx="595883" cy="483108"/>
          </a:xfrm>
          <a:prstGeom prst="rect">
            <a:avLst/>
          </a:prstGeom>
        </p:spPr>
      </p:pic>
      <p:pic>
        <p:nvPicPr>
          <p:cNvPr id="1580" name="picture 1580"/>
          <p:cNvPicPr>
            <a:picLocks noChangeAspect="1"/>
          </p:cNvPicPr>
          <p:nvPr/>
        </p:nvPicPr>
        <p:blipFill>
          <a:blip r:embed="rId52"/>
          <a:stretch>
            <a:fillRect/>
          </a:stretch>
        </p:blipFill>
        <p:spPr>
          <a:xfrm rot="21600000">
            <a:off x="1990344" y="5812535"/>
            <a:ext cx="469392" cy="583692"/>
          </a:xfrm>
          <a:prstGeom prst="rect">
            <a:avLst/>
          </a:prstGeom>
        </p:spPr>
      </p:pic>
      <p:pic>
        <p:nvPicPr>
          <p:cNvPr id="1582" name="picture 1582"/>
          <p:cNvPicPr>
            <a:picLocks noChangeAspect="1"/>
          </p:cNvPicPr>
          <p:nvPr/>
        </p:nvPicPr>
        <p:blipFill>
          <a:blip r:embed="rId53"/>
          <a:stretch>
            <a:fillRect/>
          </a:stretch>
        </p:blipFill>
        <p:spPr>
          <a:xfrm rot="21600000">
            <a:off x="8331707" y="999744"/>
            <a:ext cx="515111" cy="469392"/>
          </a:xfrm>
          <a:prstGeom prst="rect">
            <a:avLst/>
          </a:prstGeom>
        </p:spPr>
      </p:pic>
      <p:pic>
        <p:nvPicPr>
          <p:cNvPr id="1584" name="picture 1584"/>
          <p:cNvPicPr>
            <a:picLocks noChangeAspect="1"/>
          </p:cNvPicPr>
          <p:nvPr/>
        </p:nvPicPr>
        <p:blipFill>
          <a:blip r:embed="rId54"/>
          <a:stretch>
            <a:fillRect/>
          </a:stretch>
        </p:blipFill>
        <p:spPr>
          <a:xfrm rot="21600000">
            <a:off x="6640067" y="976883"/>
            <a:ext cx="428243" cy="553212"/>
          </a:xfrm>
          <a:prstGeom prst="rect">
            <a:avLst/>
          </a:prstGeom>
        </p:spPr>
      </p:pic>
      <p:sp>
        <p:nvSpPr>
          <p:cNvPr id="1586" name="textbox 1586"/>
          <p:cNvSpPr/>
          <p:nvPr/>
        </p:nvSpPr>
        <p:spPr>
          <a:xfrm>
            <a:off x="7237462" y="3068370"/>
            <a:ext cx="1242694"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b="1"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重大机械安全管理</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588" name="picture 1588"/>
          <p:cNvPicPr>
            <a:picLocks noChangeAspect="1"/>
          </p:cNvPicPr>
          <p:nvPr/>
        </p:nvPicPr>
        <p:blipFill>
          <a:blip r:embed="rId55"/>
          <a:stretch>
            <a:fillRect/>
          </a:stretch>
        </p:blipFill>
        <p:spPr>
          <a:xfrm rot="21600000">
            <a:off x="2114209" y="1051051"/>
            <a:ext cx="334436" cy="494453"/>
          </a:xfrm>
          <a:prstGeom prst="rect">
            <a:avLst/>
          </a:prstGeom>
        </p:spPr>
      </p:pic>
      <p:sp>
        <p:nvSpPr>
          <p:cNvPr id="1590" name="rect 1590"/>
          <p:cNvSpPr/>
          <p:nvPr/>
        </p:nvSpPr>
        <p:spPr>
          <a:xfrm>
            <a:off x="4572000" y="6396228"/>
            <a:ext cx="880871" cy="184404"/>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92" name="rect 1592"/>
          <p:cNvSpPr/>
          <p:nvPr/>
        </p:nvSpPr>
        <p:spPr>
          <a:xfrm>
            <a:off x="7732776" y="6423659"/>
            <a:ext cx="879347" cy="184404"/>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94" name="textbox 1594"/>
          <p:cNvSpPr/>
          <p:nvPr/>
        </p:nvSpPr>
        <p:spPr>
          <a:xfrm>
            <a:off x="6297167" y="6412991"/>
            <a:ext cx="879475" cy="184785"/>
          </a:xfrm>
          <a:prstGeom prst="rect">
            <a:avLst/>
          </a:prstGeom>
          <a:solidFill>
            <a:srgbClr val="2F94C7">
              <a:alpha val="100000"/>
            </a:srgbClr>
          </a:solid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39065" algn="l" rtl="0" eaLnBrk="0">
              <a:lnSpc>
                <a:spcPct val="94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考勤设备</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596" name="rect 1596"/>
          <p:cNvSpPr/>
          <p:nvPr/>
        </p:nvSpPr>
        <p:spPr>
          <a:xfrm>
            <a:off x="2871216" y="6428232"/>
            <a:ext cx="879348"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598" name="rect 1598"/>
          <p:cNvSpPr/>
          <p:nvPr/>
        </p:nvSpPr>
        <p:spPr>
          <a:xfrm>
            <a:off x="6420611" y="1586483"/>
            <a:ext cx="868680" cy="184404"/>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00" name="rect 1600"/>
          <p:cNvSpPr/>
          <p:nvPr/>
        </p:nvSpPr>
        <p:spPr>
          <a:xfrm>
            <a:off x="8154923" y="1568196"/>
            <a:ext cx="867156"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pic>
        <p:nvPicPr>
          <p:cNvPr id="1602" name="picture 1602"/>
          <p:cNvPicPr>
            <a:picLocks noChangeAspect="1"/>
          </p:cNvPicPr>
          <p:nvPr/>
        </p:nvPicPr>
        <p:blipFill>
          <a:blip r:embed="rId56"/>
          <a:stretch>
            <a:fillRect/>
          </a:stretch>
        </p:blipFill>
        <p:spPr>
          <a:xfrm rot="21600000">
            <a:off x="4910110" y="5867968"/>
            <a:ext cx="289275" cy="473111"/>
          </a:xfrm>
          <a:prstGeom prst="rect">
            <a:avLst/>
          </a:prstGeom>
        </p:spPr>
      </p:pic>
      <p:sp>
        <p:nvSpPr>
          <p:cNvPr id="1604" name="rect 1604"/>
          <p:cNvSpPr/>
          <p:nvPr/>
        </p:nvSpPr>
        <p:spPr>
          <a:xfrm>
            <a:off x="1935479" y="1642871"/>
            <a:ext cx="691896" cy="185928"/>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06" name="rect 1606"/>
          <p:cNvSpPr/>
          <p:nvPr/>
        </p:nvSpPr>
        <p:spPr>
          <a:xfrm>
            <a:off x="6516623" y="5329428"/>
            <a:ext cx="691895" cy="185928"/>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08" name="rect 1608"/>
          <p:cNvSpPr/>
          <p:nvPr/>
        </p:nvSpPr>
        <p:spPr>
          <a:xfrm>
            <a:off x="3659123" y="4238244"/>
            <a:ext cx="691896"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10" name="rect 1610"/>
          <p:cNvSpPr/>
          <p:nvPr/>
        </p:nvSpPr>
        <p:spPr>
          <a:xfrm>
            <a:off x="4629911" y="5324855"/>
            <a:ext cx="691896"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12" name="textbox 1612"/>
          <p:cNvSpPr/>
          <p:nvPr/>
        </p:nvSpPr>
        <p:spPr>
          <a:xfrm>
            <a:off x="1828800" y="6412991"/>
            <a:ext cx="692150" cy="184785"/>
          </a:xfrm>
          <a:prstGeom prst="rect">
            <a:avLst/>
          </a:prstGeom>
          <a:solidFill>
            <a:srgbClr val="2F94C7">
              <a:alpha val="100000"/>
            </a:srgbClr>
          </a:solidFill>
          <a:ln w="0" cap="flat">
            <a:noFill/>
            <a:prstDash val="solid"/>
            <a:miter lim="0"/>
          </a:ln>
        </p:spPr>
        <p:txBody>
          <a:bodyPr vert="horz" wrap="square" lIns="0" tIns="0" rIns="0" bIns="0"/>
          <a:lstStyle/>
          <a:p>
            <a:pPr algn="l" rtl="0" eaLnBrk="0">
              <a:lnSpc>
                <a:spcPct val="93000"/>
              </a:lnSpc>
            </a:pPr>
            <a:endParaRPr sz="100" dirty="0">
              <a:latin typeface="Arial" panose="020B0604020202020204"/>
              <a:ea typeface="Arial" panose="020B0604020202020204"/>
              <a:cs typeface="Arial" panose="020B0604020202020204"/>
            </a:endParaRPr>
          </a:p>
          <a:p>
            <a:pPr marL="122555" algn="l" rtl="0" eaLnBrk="0">
              <a:lnSpc>
                <a:spcPct val="94000"/>
              </a:lnSpc>
            </a:pPr>
            <a:r>
              <a:rPr sz="1200" b="1"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摄像机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14" name="rect 1614"/>
          <p:cNvSpPr/>
          <p:nvPr/>
        </p:nvSpPr>
        <p:spPr>
          <a:xfrm>
            <a:off x="1610868" y="4238244"/>
            <a:ext cx="691896"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16" name="rect 1616"/>
          <p:cNvSpPr/>
          <p:nvPr/>
        </p:nvSpPr>
        <p:spPr>
          <a:xfrm>
            <a:off x="1178051" y="5323332"/>
            <a:ext cx="691895"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18" name="rect 1618"/>
          <p:cNvSpPr/>
          <p:nvPr/>
        </p:nvSpPr>
        <p:spPr>
          <a:xfrm>
            <a:off x="2913887" y="5323332"/>
            <a:ext cx="691895"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20" name="rect 1620"/>
          <p:cNvSpPr/>
          <p:nvPr/>
        </p:nvSpPr>
        <p:spPr>
          <a:xfrm>
            <a:off x="5829300" y="4229100"/>
            <a:ext cx="691895"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22" name="rect 1622"/>
          <p:cNvSpPr/>
          <p:nvPr/>
        </p:nvSpPr>
        <p:spPr>
          <a:xfrm>
            <a:off x="7920227" y="4238244"/>
            <a:ext cx="691895" cy="184403"/>
          </a:xfrm>
          <a:prstGeom prst="rect">
            <a:avLst/>
          </a:prstGeom>
          <a:solidFill>
            <a:srgbClr val="2F94C7">
              <a:alpha val="100000"/>
            </a:srgbClr>
          </a:solidFill>
          <a:ln w="0" cap="flat">
            <a:noFill/>
            <a:prstDash val="solid"/>
            <a:miter lim="0"/>
          </a:ln>
        </p:spPr>
        <p:txBody>
          <a:bodyPr rtlCol="0"/>
          <a:lstStyle/>
          <a:p>
            <a:pPr algn="ctr"/>
            <a:endParaRPr lang="zh-CN" altLang="en-US"/>
          </a:p>
        </p:txBody>
      </p:sp>
      <p:sp>
        <p:nvSpPr>
          <p:cNvPr id="1624" name="textbox 1624"/>
          <p:cNvSpPr/>
          <p:nvPr/>
        </p:nvSpPr>
        <p:spPr>
          <a:xfrm>
            <a:off x="6407911" y="1586966"/>
            <a:ext cx="841375"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tabLst>
                <a:tab pos="87630" algn="l"/>
              </a:tabLst>
            </a:pPr>
            <a:r>
              <a:rPr sz="12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5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电脑客户端</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26" name="textbox 1626"/>
          <p:cNvSpPr/>
          <p:nvPr/>
        </p:nvSpPr>
        <p:spPr>
          <a:xfrm>
            <a:off x="8198891" y="1569364"/>
            <a:ext cx="784225"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手机客户端</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28" name="textbox 1628"/>
          <p:cNvSpPr/>
          <p:nvPr/>
        </p:nvSpPr>
        <p:spPr>
          <a:xfrm>
            <a:off x="7782966" y="6424676"/>
            <a:ext cx="784225"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触控一体机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30" name="textbox 1630"/>
          <p:cNvSpPr/>
          <p:nvPr/>
        </p:nvSpPr>
        <p:spPr>
          <a:xfrm>
            <a:off x="4622977" y="6397053"/>
            <a:ext cx="783590"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测速一体机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32" name="textbox 1632"/>
          <p:cNvSpPr/>
          <p:nvPr/>
        </p:nvSpPr>
        <p:spPr>
          <a:xfrm>
            <a:off x="2922409" y="6429451"/>
            <a:ext cx="782955"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人行通道闸</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634" name="picture 1634"/>
          <p:cNvPicPr>
            <a:picLocks noChangeAspect="1"/>
          </p:cNvPicPr>
          <p:nvPr/>
        </p:nvPicPr>
        <p:blipFill>
          <a:blip r:embed="rId57"/>
          <a:stretch>
            <a:fillRect/>
          </a:stretch>
        </p:blipFill>
        <p:spPr>
          <a:xfrm rot="21600000">
            <a:off x="918527" y="3236277"/>
            <a:ext cx="2623185" cy="43179"/>
          </a:xfrm>
          <a:prstGeom prst="rect">
            <a:avLst/>
          </a:prstGeom>
        </p:spPr>
      </p:pic>
      <p:sp>
        <p:nvSpPr>
          <p:cNvPr id="1636" name="textbox 1636"/>
          <p:cNvSpPr/>
          <p:nvPr/>
        </p:nvSpPr>
        <p:spPr>
          <a:xfrm>
            <a:off x="4617211" y="5326240"/>
            <a:ext cx="717550" cy="201295"/>
          </a:xfrm>
          <a:prstGeom prst="rect">
            <a:avLst/>
          </a:prstGeom>
          <a:noFill/>
          <a:ln w="0" cap="flat">
            <a:noFill/>
            <a:prstDash val="solid"/>
            <a:miter lim="0"/>
          </a:ln>
        </p:spPr>
        <p:txBody>
          <a:bodyPr vert="horz" wrap="square" lIns="0" tIns="0" rIns="0" bIns="0"/>
          <a:lstStyle/>
          <a:p>
            <a:pPr algn="l" rtl="0" eaLnBrk="0">
              <a:lnSpc>
                <a:spcPct val="84000"/>
              </a:lnSpc>
            </a:pPr>
            <a:endParaRPr sz="100" dirty="0">
              <a:latin typeface="Arial" panose="020B0604020202020204"/>
              <a:ea typeface="Arial" panose="020B0604020202020204"/>
              <a:cs typeface="Arial" panose="020B0604020202020204"/>
            </a:endParaRPr>
          </a:p>
          <a:p>
            <a:pPr marL="12700" algn="l" rtl="0" eaLnBrk="0">
              <a:lnSpc>
                <a:spcPct val="96000"/>
              </a:lnSpc>
              <a:tabLst>
                <a:tab pos="215265" algn="l"/>
              </a:tabLst>
            </a:pPr>
            <a:r>
              <a:rPr sz="1200" kern="0" spc="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r>
              <a:rPr sz="1200" b="1" kern="0" spc="-5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公网</a:t>
            </a:r>
            <a:r>
              <a:rPr sz="1200"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   </a:t>
            </a:r>
            <a:endParaRPr sz="1200" dirty="0">
              <a:latin typeface="宋体" panose="02010600030101010101" pitchFamily="2" charset="-122"/>
              <a:ea typeface="宋体" panose="02010600030101010101" pitchFamily="2" charset="-122"/>
              <a:cs typeface="宋体" panose="02010600030101010101" pitchFamily="2" charset="-122"/>
            </a:endParaRPr>
          </a:p>
        </p:txBody>
      </p:sp>
      <p:pic>
        <p:nvPicPr>
          <p:cNvPr id="1638" name="picture 1638"/>
          <p:cNvPicPr>
            <a:picLocks noChangeAspect="1"/>
          </p:cNvPicPr>
          <p:nvPr/>
        </p:nvPicPr>
        <p:blipFill>
          <a:blip r:embed="rId58"/>
          <a:stretch>
            <a:fillRect/>
          </a:stretch>
        </p:blipFill>
        <p:spPr>
          <a:xfrm rot="21600000">
            <a:off x="918527" y="3038792"/>
            <a:ext cx="2612389" cy="36194"/>
          </a:xfrm>
          <a:prstGeom prst="rect">
            <a:avLst/>
          </a:prstGeom>
        </p:spPr>
      </p:pic>
      <p:sp>
        <p:nvSpPr>
          <p:cNvPr id="1640" name="textbox 1640"/>
          <p:cNvSpPr/>
          <p:nvPr/>
        </p:nvSpPr>
        <p:spPr>
          <a:xfrm>
            <a:off x="2938132" y="5324716"/>
            <a:ext cx="643890"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10" dirty="0">
                <a:solidFill>
                  <a:srgbClr val="FFFFFF">
                    <a:alpha val="100000"/>
                  </a:srgbClr>
                </a:solidFill>
                <a:latin typeface="Arial" panose="020B0604020202020204"/>
                <a:ea typeface="Arial" panose="020B0604020202020204"/>
                <a:cs typeface="Arial" panose="020B0604020202020204"/>
              </a:rPr>
              <a:t>VPN</a:t>
            </a:r>
            <a:r>
              <a:rPr sz="1200" b="1" kern="0" spc="-1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专网</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42" name="textbox 1642"/>
          <p:cNvSpPr/>
          <p:nvPr/>
        </p:nvSpPr>
        <p:spPr>
          <a:xfrm>
            <a:off x="1643557" y="4239628"/>
            <a:ext cx="631825"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平台软件</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44" name="textbox 1644"/>
          <p:cNvSpPr/>
          <p:nvPr/>
        </p:nvSpPr>
        <p:spPr>
          <a:xfrm>
            <a:off x="4333887" y="1587220"/>
            <a:ext cx="631190"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远程监管</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46" name="textbox 1646"/>
          <p:cNvSpPr/>
          <p:nvPr/>
        </p:nvSpPr>
        <p:spPr>
          <a:xfrm>
            <a:off x="1212113" y="5324081"/>
            <a:ext cx="629919"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光纤专网</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48" name="textbox 1648"/>
          <p:cNvSpPr/>
          <p:nvPr/>
        </p:nvSpPr>
        <p:spPr>
          <a:xfrm>
            <a:off x="3692702" y="4239628"/>
            <a:ext cx="629919"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数据存储</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50" name="textbox 1650"/>
          <p:cNvSpPr/>
          <p:nvPr/>
        </p:nvSpPr>
        <p:spPr>
          <a:xfrm>
            <a:off x="1969541" y="1644751"/>
            <a:ext cx="629284"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工地管理</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52" name="textbox 1652"/>
          <p:cNvSpPr/>
          <p:nvPr/>
        </p:nvSpPr>
        <p:spPr>
          <a:xfrm>
            <a:off x="5863996" y="4229709"/>
            <a:ext cx="629284" cy="199389"/>
          </a:xfrm>
          <a:prstGeom prst="rect">
            <a:avLst/>
          </a:prstGeom>
          <a:noFill/>
          <a:ln w="0" cap="flat">
            <a:noFill/>
            <a:prstDash val="solid"/>
            <a:miter lim="0"/>
          </a:ln>
        </p:spPr>
        <p:txBody>
          <a:bodyPr vert="horz" wrap="square" lIns="0" tIns="0" rIns="0" bIns="0"/>
          <a:lstStyle/>
          <a:p>
            <a:pPr algn="l" rtl="0" eaLnBrk="0">
              <a:lnSpc>
                <a:spcPct val="85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2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大屏显示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54" name="textbox 1654"/>
          <p:cNvSpPr/>
          <p:nvPr/>
        </p:nvSpPr>
        <p:spPr>
          <a:xfrm>
            <a:off x="7957134" y="4239628"/>
            <a:ext cx="627380" cy="198754"/>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95000"/>
              </a:lnSpc>
            </a:pPr>
            <a:r>
              <a:rPr sz="1200" b="1"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管理控制</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56" name="textbox 1656"/>
          <p:cNvSpPr/>
          <p:nvPr/>
        </p:nvSpPr>
        <p:spPr>
          <a:xfrm>
            <a:off x="1033145" y="6413576"/>
            <a:ext cx="478155" cy="198754"/>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94000"/>
              </a:lnSpc>
            </a:pPr>
            <a:r>
              <a:rPr sz="1200" b="1" kern="0" spc="-30" dirty="0">
                <a:solidFill>
                  <a:srgbClr val="FFFFFF">
                    <a:alpha val="100000"/>
                  </a:srgbClr>
                </a:solidFill>
                <a:latin typeface="宋体" panose="02010600030101010101" pitchFamily="2" charset="-122"/>
                <a:ea typeface="宋体" panose="02010600030101010101" pitchFamily="2" charset="-122"/>
                <a:cs typeface="宋体" panose="02010600030101010101" pitchFamily="2" charset="-122"/>
              </a:rPr>
              <a:t>摄像机</a:t>
            </a:r>
            <a:endParaRPr sz="1200" dirty="0">
              <a:latin typeface="宋体" panose="02010600030101010101" pitchFamily="2" charset="-122"/>
              <a:ea typeface="宋体" panose="02010600030101010101" pitchFamily="2" charset="-122"/>
              <a:cs typeface="宋体" panose="02010600030101010101" pitchFamily="2" charset="-122"/>
            </a:endParaRPr>
          </a:p>
        </p:txBody>
      </p:sp>
      <p:sp>
        <p:nvSpPr>
          <p:cNvPr id="1658" name="textbox 1658"/>
          <p:cNvSpPr/>
          <p:nvPr/>
        </p:nvSpPr>
        <p:spPr>
          <a:xfrm>
            <a:off x="8287169" y="5318341"/>
            <a:ext cx="348615" cy="174625"/>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82000"/>
              </a:lnSpc>
            </a:pPr>
            <a:r>
              <a:rPr sz="1200" b="1" kern="0" spc="-20" dirty="0">
                <a:solidFill>
                  <a:srgbClr val="FFFFFF">
                    <a:alpha val="100000"/>
                  </a:srgbClr>
                </a:solidFill>
                <a:latin typeface="Arial" panose="020B0604020202020204"/>
                <a:ea typeface="Arial" panose="020B0604020202020204"/>
                <a:cs typeface="Arial" panose="020B0604020202020204"/>
              </a:rPr>
              <a:t>5.8G</a:t>
            </a:r>
            <a:endParaRPr sz="1200" dirty="0">
              <a:latin typeface="Arial" panose="020B0604020202020204"/>
              <a:ea typeface="Arial" panose="020B0604020202020204"/>
              <a:cs typeface="Arial" panose="020B0604020202020204"/>
            </a:endParaRPr>
          </a:p>
        </p:txBody>
      </p:sp>
      <p:sp>
        <p:nvSpPr>
          <p:cNvPr id="1660" name="textbox 166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-86-</a:t>
            </a:r>
            <a:endParaRPr sz="1200" dirty="0">
              <a:latin typeface="Arial" panose="020B0604020202020204"/>
              <a:ea typeface="Arial" panose="020B0604020202020204"/>
              <a:cs typeface="Arial" panose="020B0604020202020204"/>
            </a:endParaRPr>
          </a:p>
        </p:txBody>
      </p:sp>
      <p:sp>
        <p:nvSpPr>
          <p:cNvPr id="1662" name="textbox 1662"/>
          <p:cNvSpPr/>
          <p:nvPr/>
        </p:nvSpPr>
        <p:spPr>
          <a:xfrm>
            <a:off x="6750863" y="5350167"/>
            <a:ext cx="225425" cy="174625"/>
          </a:xfrm>
          <a:prstGeom prst="rect">
            <a:avLst/>
          </a:prstGeom>
          <a:noFill/>
          <a:ln w="0" cap="flat">
            <a:noFill/>
            <a:prstDash val="solid"/>
            <a:miter lim="0"/>
          </a:ln>
        </p:spPr>
        <p:txBody>
          <a:bodyPr vert="horz" wrap="square" lIns="0" tIns="0" rIns="0" bIns="0"/>
          <a:lstStyle/>
          <a:p>
            <a:pPr algn="l" rtl="0" eaLnBrk="0">
              <a:lnSpc>
                <a:spcPct val="89000"/>
              </a:lnSpc>
            </a:pPr>
            <a:endParaRPr sz="100" dirty="0">
              <a:latin typeface="Arial" panose="020B0604020202020204"/>
              <a:ea typeface="Arial" panose="020B0604020202020204"/>
              <a:cs typeface="Arial" panose="020B0604020202020204"/>
            </a:endParaRPr>
          </a:p>
          <a:p>
            <a:pPr marL="12700" algn="l" rtl="0" eaLnBrk="0">
              <a:lnSpc>
                <a:spcPct val="81000"/>
              </a:lnSpc>
            </a:pPr>
            <a:r>
              <a:rPr sz="1200" b="1" kern="0" spc="-20" dirty="0">
                <a:solidFill>
                  <a:srgbClr val="FFFFFF">
                    <a:alpha val="100000"/>
                  </a:srgbClr>
                </a:solidFill>
                <a:latin typeface="Arial" panose="020B0604020202020204"/>
                <a:ea typeface="Arial" panose="020B0604020202020204"/>
                <a:cs typeface="Arial" panose="020B0604020202020204"/>
              </a:rPr>
              <a:t>4G</a:t>
            </a:r>
            <a:endParaRPr sz="1200" dirty="0">
              <a:latin typeface="Arial" panose="020B0604020202020204"/>
              <a:ea typeface="Arial" panose="020B0604020202020204"/>
              <a:cs typeface="Arial" panose="020B0604020202020204"/>
            </a:endParaRPr>
          </a:p>
        </p:txBody>
      </p:sp>
      <p:pic>
        <p:nvPicPr>
          <p:cNvPr id="1664" name="picture 1664"/>
          <p:cNvPicPr>
            <a:picLocks noChangeAspect="1"/>
          </p:cNvPicPr>
          <p:nvPr/>
        </p:nvPicPr>
        <p:blipFill>
          <a:blip r:embed="rId59"/>
          <a:stretch>
            <a:fillRect/>
          </a:stretch>
        </p:blipFill>
        <p:spPr>
          <a:xfrm rot="21600000">
            <a:off x="5863831" y="900798"/>
            <a:ext cx="25400" cy="857529"/>
          </a:xfrm>
          <a:prstGeom prst="rect">
            <a:avLst/>
          </a:prstGeom>
        </p:spPr>
      </p:pic>
      <p:pic>
        <p:nvPicPr>
          <p:cNvPr id="1666" name="picture 1666"/>
          <p:cNvPicPr>
            <a:picLocks noChangeAspect="1"/>
          </p:cNvPicPr>
          <p:nvPr/>
        </p:nvPicPr>
        <p:blipFill>
          <a:blip r:embed="rId60"/>
          <a:stretch>
            <a:fillRect/>
          </a:stretch>
        </p:blipFill>
        <p:spPr>
          <a:xfrm rot="21600000">
            <a:off x="9176093" y="2298191"/>
            <a:ext cx="10197" cy="240525"/>
          </a:xfrm>
          <a:prstGeom prst="rect">
            <a:avLst/>
          </a:prstGeom>
        </p:spPr>
      </p:pic>
      <p:pic>
        <p:nvPicPr>
          <p:cNvPr id="1668" name="picture 1668"/>
          <p:cNvPicPr>
            <a:picLocks noChangeAspect="1"/>
          </p:cNvPicPr>
          <p:nvPr/>
        </p:nvPicPr>
        <p:blipFill>
          <a:blip r:embed="rId61"/>
          <a:stretch>
            <a:fillRect/>
          </a:stretch>
        </p:blipFill>
        <p:spPr>
          <a:xfrm rot="21600000">
            <a:off x="9176093" y="2668308"/>
            <a:ext cx="10197" cy="170776"/>
          </a:xfrm>
          <a:prstGeom prst="rect">
            <a:avLst/>
          </a:prstGeom>
        </p:spPr>
      </p:pic>
      <p:pic>
        <p:nvPicPr>
          <p:cNvPr id="1670" name="picture 1670"/>
          <p:cNvPicPr>
            <a:picLocks noChangeAspect="1"/>
          </p:cNvPicPr>
          <p:nvPr/>
        </p:nvPicPr>
        <p:blipFill>
          <a:blip r:embed="rId62"/>
          <a:stretch>
            <a:fillRect/>
          </a:stretch>
        </p:blipFill>
        <p:spPr>
          <a:xfrm rot="21600000">
            <a:off x="9176766" y="2867659"/>
            <a:ext cx="9525" cy="41173"/>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2" name="textbox 1672"/>
          <p:cNvSpPr/>
          <p:nvPr/>
        </p:nvSpPr>
        <p:spPr>
          <a:xfrm>
            <a:off x="6285580" y="6239235"/>
            <a:ext cx="199389" cy="202564"/>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77000"/>
              </a:lnSpc>
            </a:pPr>
            <a:r>
              <a:rPr sz="1500" kern="0" spc="-30" dirty="0">
                <a:solidFill>
                  <a:srgbClr val="000000">
                    <a:alpha val="100000"/>
                  </a:srgbClr>
                </a:solidFill>
                <a:latin typeface="华文仿宋" panose="02010600040101010101" charset="-122"/>
                <a:ea typeface="华文仿宋" panose="02010600040101010101" charset="-122"/>
                <a:cs typeface="华文仿宋" panose="02010600040101010101" charset="-122"/>
              </a:rPr>
              <a:t>86</a:t>
            </a:r>
            <a:endParaRPr sz="1500" dirty="0">
              <a:latin typeface="华文仿宋" panose="02010600040101010101" charset="-122"/>
              <a:ea typeface="华文仿宋" panose="02010600040101010101" charset="-122"/>
              <a:cs typeface="华文仿宋" panose="02010600040101010101" charset="-122"/>
            </a:endParaRPr>
          </a:p>
        </p:txBody>
      </p:sp>
      <p:pic>
        <p:nvPicPr>
          <p:cNvPr id="1674" name="picture 1674"/>
          <p:cNvPicPr>
            <a:picLocks noChangeAspect="1"/>
          </p:cNvPicPr>
          <p:nvPr/>
        </p:nvPicPr>
        <p:blipFill>
          <a:blip r:embed="rId1"/>
          <a:stretch>
            <a:fillRect/>
          </a:stretch>
        </p:blipFill>
        <p:spPr>
          <a:xfrm rot="21600000">
            <a:off x="1066800" y="1257300"/>
            <a:ext cx="9928859" cy="5105400"/>
          </a:xfrm>
          <a:prstGeom prst="rect">
            <a:avLst/>
          </a:prstGeom>
        </p:spPr>
      </p:pic>
      <p:sp>
        <p:nvSpPr>
          <p:cNvPr id="1676" name="textbox 1676"/>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678" name="picture 1678"/>
          <p:cNvPicPr>
            <a:picLocks noChangeAspect="1"/>
          </p:cNvPicPr>
          <p:nvPr/>
        </p:nvPicPr>
        <p:blipFill>
          <a:blip r:embed="rId2"/>
          <a:stretch>
            <a:fillRect/>
          </a:stretch>
        </p:blipFill>
        <p:spPr>
          <a:xfrm rot="21600000">
            <a:off x="367237" y="918972"/>
            <a:ext cx="11504769" cy="61721"/>
          </a:xfrm>
          <a:prstGeom prst="rect">
            <a:avLst/>
          </a:prstGeom>
        </p:spPr>
      </p:pic>
      <p:pic>
        <p:nvPicPr>
          <p:cNvPr id="1680" name="picture 1680"/>
          <p:cNvPicPr>
            <a:picLocks noChangeAspect="1"/>
          </p:cNvPicPr>
          <p:nvPr/>
        </p:nvPicPr>
        <p:blipFill>
          <a:blip r:embed="rId3"/>
          <a:stretch>
            <a:fillRect/>
          </a:stretch>
        </p:blipFill>
        <p:spPr>
          <a:xfrm rot="21600000">
            <a:off x="749113" y="215462"/>
            <a:ext cx="734433" cy="643232"/>
          </a:xfrm>
          <a:prstGeom prst="rect">
            <a:avLst/>
          </a:prstGeom>
        </p:spPr>
      </p:pic>
      <p:sp>
        <p:nvSpPr>
          <p:cNvPr id="1682" name="textbox 168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-87-</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4" name="textbox 1684"/>
          <p:cNvSpPr/>
          <p:nvPr/>
        </p:nvSpPr>
        <p:spPr>
          <a:xfrm>
            <a:off x="6374009" y="6239235"/>
            <a:ext cx="110489" cy="202564"/>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77000"/>
              </a:lnSpc>
            </a:pPr>
            <a:r>
              <a:rPr sz="1500" kern="0" spc="-20" dirty="0">
                <a:solidFill>
                  <a:srgbClr val="000000">
                    <a:alpha val="100000"/>
                  </a:srgbClr>
                </a:solidFill>
                <a:latin typeface="华文仿宋" panose="02010600040101010101" charset="-122"/>
                <a:ea typeface="华文仿宋" panose="02010600040101010101" charset="-122"/>
                <a:cs typeface="华文仿宋" panose="02010600040101010101" charset="-122"/>
              </a:rPr>
              <a:t>6</a:t>
            </a:r>
            <a:endParaRPr sz="1500" dirty="0">
              <a:latin typeface="华文仿宋" panose="02010600040101010101" charset="-122"/>
              <a:ea typeface="华文仿宋" panose="02010600040101010101" charset="-122"/>
              <a:cs typeface="华文仿宋" panose="02010600040101010101" charset="-122"/>
            </a:endParaRPr>
          </a:p>
        </p:txBody>
      </p:sp>
      <p:pic>
        <p:nvPicPr>
          <p:cNvPr id="1686" name="picture 1686"/>
          <p:cNvPicPr>
            <a:picLocks noChangeAspect="1"/>
          </p:cNvPicPr>
          <p:nvPr/>
        </p:nvPicPr>
        <p:blipFill>
          <a:blip r:embed="rId1"/>
          <a:stretch>
            <a:fillRect/>
          </a:stretch>
        </p:blipFill>
        <p:spPr>
          <a:xfrm rot="21600000">
            <a:off x="1752600" y="1905000"/>
            <a:ext cx="8569452" cy="4820411"/>
          </a:xfrm>
          <a:prstGeom prst="rect">
            <a:avLst/>
          </a:prstGeom>
        </p:spPr>
      </p:pic>
      <p:sp>
        <p:nvSpPr>
          <p:cNvPr id="1688" name="textbox 1688"/>
          <p:cNvSpPr/>
          <p:nvPr/>
        </p:nvSpPr>
        <p:spPr>
          <a:xfrm>
            <a:off x="687095" y="1170152"/>
            <a:ext cx="10589259" cy="657859"/>
          </a:xfrm>
          <a:prstGeom prst="rect">
            <a:avLst/>
          </a:prstGeom>
          <a:noFill/>
          <a:ln w="0" cap="flat">
            <a:noFill/>
            <a:prstDash val="solid"/>
            <a:miter lim="0"/>
          </a:ln>
        </p:spPr>
        <p:txBody>
          <a:bodyPr vert="horz" wrap="square" lIns="0" tIns="0" rIns="0" bIns="0"/>
          <a:lstStyle/>
          <a:p>
            <a:pPr algn="l" rtl="0" eaLnBrk="0">
              <a:lnSpc>
                <a:spcPct val="86000"/>
              </a:lnSpc>
            </a:pPr>
            <a:endParaRPr sz="100" dirty="0">
              <a:latin typeface="Arial" panose="020B0604020202020204"/>
              <a:ea typeface="Arial" panose="020B0604020202020204"/>
              <a:cs typeface="Arial" panose="020B0604020202020204"/>
            </a:endParaRPr>
          </a:p>
          <a:p>
            <a:pPr algn="r" rtl="0" eaLnBrk="0">
              <a:lnSpc>
                <a:spcPct val="88000"/>
              </a:lnSpc>
            </a:pP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智慧工地平台（数据看板）</a:t>
            </a:r>
            <a:r>
              <a:rPr sz="1700" b="1" kern="0" spc="50" dirty="0">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sz="17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主要功能是将智慧工地各个模块的数据信</a:t>
            </a:r>
            <a:r>
              <a:rPr sz="17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息集中展示，实时了解项目情况，</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ts val="3180"/>
              </a:lnSpc>
            </a:pP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通过监控设备了解项目</a:t>
            </a:r>
            <a:r>
              <a:rPr sz="17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进展情况。</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690" name="textbox 169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692" name="picture 1692"/>
          <p:cNvPicPr>
            <a:picLocks noChangeAspect="1"/>
          </p:cNvPicPr>
          <p:nvPr/>
        </p:nvPicPr>
        <p:blipFill>
          <a:blip r:embed="rId2"/>
          <a:stretch>
            <a:fillRect/>
          </a:stretch>
        </p:blipFill>
        <p:spPr>
          <a:xfrm rot="21600000">
            <a:off x="367237" y="918972"/>
            <a:ext cx="11504769" cy="61721"/>
          </a:xfrm>
          <a:prstGeom prst="rect">
            <a:avLst/>
          </a:prstGeom>
        </p:spPr>
      </p:pic>
      <p:pic>
        <p:nvPicPr>
          <p:cNvPr id="1694" name="picture 1694"/>
          <p:cNvPicPr>
            <a:picLocks noChangeAspect="1"/>
          </p:cNvPicPr>
          <p:nvPr/>
        </p:nvPicPr>
        <p:blipFill>
          <a:blip r:embed="rId3"/>
          <a:stretch>
            <a:fillRect/>
          </a:stretch>
        </p:blipFill>
        <p:spPr>
          <a:xfrm rot="21600000">
            <a:off x="749113" y="215462"/>
            <a:ext cx="734433" cy="643232"/>
          </a:xfrm>
          <a:prstGeom prst="rect">
            <a:avLst/>
          </a:prstGeom>
        </p:spPr>
      </p:pic>
      <p:sp>
        <p:nvSpPr>
          <p:cNvPr id="1696" name="textbox 169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-88-</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8" name="picture 1698"/>
          <p:cNvPicPr>
            <a:picLocks noChangeAspect="1"/>
          </p:cNvPicPr>
          <p:nvPr/>
        </p:nvPicPr>
        <p:blipFill>
          <a:blip r:embed="rId1"/>
          <a:stretch>
            <a:fillRect/>
          </a:stretch>
        </p:blipFill>
        <p:spPr>
          <a:xfrm rot="21600000">
            <a:off x="1447800" y="1091183"/>
            <a:ext cx="9287256" cy="5047488"/>
          </a:xfrm>
          <a:prstGeom prst="rect">
            <a:avLst/>
          </a:prstGeom>
        </p:spPr>
      </p:pic>
      <p:sp>
        <p:nvSpPr>
          <p:cNvPr id="1700" name="textbox 170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02" name="picture 1702"/>
          <p:cNvPicPr>
            <a:picLocks noChangeAspect="1"/>
          </p:cNvPicPr>
          <p:nvPr/>
        </p:nvPicPr>
        <p:blipFill>
          <a:blip r:embed="rId2"/>
          <a:stretch>
            <a:fillRect/>
          </a:stretch>
        </p:blipFill>
        <p:spPr>
          <a:xfrm rot="21600000">
            <a:off x="367237" y="918972"/>
            <a:ext cx="11504769" cy="61721"/>
          </a:xfrm>
          <a:prstGeom prst="rect">
            <a:avLst/>
          </a:prstGeom>
        </p:spPr>
      </p:pic>
      <p:pic>
        <p:nvPicPr>
          <p:cNvPr id="1704" name="picture 1704"/>
          <p:cNvPicPr>
            <a:picLocks noChangeAspect="1"/>
          </p:cNvPicPr>
          <p:nvPr/>
        </p:nvPicPr>
        <p:blipFill>
          <a:blip r:embed="rId3"/>
          <a:stretch>
            <a:fillRect/>
          </a:stretch>
        </p:blipFill>
        <p:spPr>
          <a:xfrm rot="21600000">
            <a:off x="749113" y="215462"/>
            <a:ext cx="734433" cy="643232"/>
          </a:xfrm>
          <a:prstGeom prst="rect">
            <a:avLst/>
          </a:prstGeom>
        </p:spPr>
      </p:pic>
      <p:sp>
        <p:nvSpPr>
          <p:cNvPr id="1706" name="textbox 1706"/>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-89-</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8" name="textbox 1708"/>
          <p:cNvSpPr/>
          <p:nvPr/>
        </p:nvSpPr>
        <p:spPr>
          <a:xfrm>
            <a:off x="6285580" y="6239235"/>
            <a:ext cx="199389" cy="202564"/>
          </a:xfrm>
          <a:prstGeom prst="rect">
            <a:avLst/>
          </a:prstGeom>
          <a:noFill/>
          <a:ln w="0" cap="flat">
            <a:noFill/>
            <a:prstDash val="solid"/>
            <a:miter lim="0"/>
          </a:ln>
        </p:spPr>
        <p:txBody>
          <a:bodyPr vert="horz" wrap="square" lIns="0" tIns="0" rIns="0" bIns="0"/>
          <a:lstStyle/>
          <a:p>
            <a:pPr algn="l" rtl="0" eaLnBrk="0">
              <a:lnSpc>
                <a:spcPct val="88000"/>
              </a:lnSpc>
            </a:pPr>
            <a:endParaRPr sz="100" dirty="0">
              <a:latin typeface="Arial" panose="020B0604020202020204"/>
              <a:ea typeface="Arial" panose="020B0604020202020204"/>
              <a:cs typeface="Arial" panose="020B0604020202020204"/>
            </a:endParaRPr>
          </a:p>
          <a:p>
            <a:pPr marL="12700" algn="l" rtl="0" eaLnBrk="0">
              <a:lnSpc>
                <a:spcPct val="77000"/>
              </a:lnSpc>
            </a:pPr>
            <a:r>
              <a:rPr sz="1500" kern="0" spc="-30" dirty="0">
                <a:solidFill>
                  <a:srgbClr val="000000">
                    <a:alpha val="100000"/>
                  </a:srgbClr>
                </a:solidFill>
                <a:latin typeface="华文仿宋" panose="02010600040101010101" charset="-122"/>
                <a:ea typeface="华文仿宋" panose="02010600040101010101" charset="-122"/>
                <a:cs typeface="华文仿宋" panose="02010600040101010101" charset="-122"/>
              </a:rPr>
              <a:t>86</a:t>
            </a:r>
            <a:endParaRPr sz="1500" dirty="0">
              <a:latin typeface="华文仿宋" panose="02010600040101010101" charset="-122"/>
              <a:ea typeface="华文仿宋" panose="02010600040101010101" charset="-122"/>
              <a:cs typeface="华文仿宋" panose="02010600040101010101" charset="-122"/>
            </a:endParaRPr>
          </a:p>
        </p:txBody>
      </p:sp>
      <p:pic>
        <p:nvPicPr>
          <p:cNvPr id="1710" name="picture 1710"/>
          <p:cNvPicPr>
            <a:picLocks noChangeAspect="1"/>
          </p:cNvPicPr>
          <p:nvPr/>
        </p:nvPicPr>
        <p:blipFill>
          <a:blip r:embed="rId1"/>
          <a:stretch>
            <a:fillRect/>
          </a:stretch>
        </p:blipFill>
        <p:spPr>
          <a:xfrm rot="21600000">
            <a:off x="1139952" y="1080515"/>
            <a:ext cx="9474707" cy="5330952"/>
          </a:xfrm>
          <a:prstGeom prst="rect">
            <a:avLst/>
          </a:prstGeom>
        </p:spPr>
      </p:pic>
      <p:sp>
        <p:nvSpPr>
          <p:cNvPr id="1712" name="textbox 171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14" name="picture 1714"/>
          <p:cNvPicPr>
            <a:picLocks noChangeAspect="1"/>
          </p:cNvPicPr>
          <p:nvPr/>
        </p:nvPicPr>
        <p:blipFill>
          <a:blip r:embed="rId2"/>
          <a:stretch>
            <a:fillRect/>
          </a:stretch>
        </p:blipFill>
        <p:spPr>
          <a:xfrm rot="21600000">
            <a:off x="367237" y="918972"/>
            <a:ext cx="11504769" cy="61721"/>
          </a:xfrm>
          <a:prstGeom prst="rect">
            <a:avLst/>
          </a:prstGeom>
        </p:spPr>
      </p:pic>
      <p:pic>
        <p:nvPicPr>
          <p:cNvPr id="1716" name="picture 1716"/>
          <p:cNvPicPr>
            <a:picLocks noChangeAspect="1"/>
          </p:cNvPicPr>
          <p:nvPr/>
        </p:nvPicPr>
        <p:blipFill>
          <a:blip r:embed="rId3"/>
          <a:stretch>
            <a:fillRect/>
          </a:stretch>
        </p:blipFill>
        <p:spPr>
          <a:xfrm rot="21600000">
            <a:off x="749113" y="215462"/>
            <a:ext cx="734433" cy="643232"/>
          </a:xfrm>
          <a:prstGeom prst="rect">
            <a:avLst/>
          </a:prstGeom>
        </p:spPr>
      </p:pic>
      <p:sp>
        <p:nvSpPr>
          <p:cNvPr id="1718" name="textbox 171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-90-</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 name="textbox 1720"/>
          <p:cNvSpPr/>
          <p:nvPr/>
        </p:nvSpPr>
        <p:spPr>
          <a:xfrm>
            <a:off x="621055" y="975879"/>
            <a:ext cx="11012805" cy="5071109"/>
          </a:xfrm>
          <a:prstGeom prst="rect">
            <a:avLst/>
          </a:prstGeom>
          <a:noFill/>
          <a:ln w="0" cap="flat">
            <a:noFill/>
            <a:prstDash val="solid"/>
            <a:miter lim="0"/>
          </a:ln>
        </p:spPr>
        <p:txBody>
          <a:bodyPr vert="horz" wrap="square" lIns="0" tIns="0" rIns="0" bIns="0"/>
          <a:lstStyle/>
          <a:p>
            <a:pPr algn="l" rtl="0" eaLnBrk="0">
              <a:lnSpc>
                <a:spcPct val="76000"/>
              </a:lnSpc>
            </a:pPr>
            <a:endParaRPr sz="100" dirty="0">
              <a:latin typeface="Arial" panose="020B0604020202020204"/>
              <a:ea typeface="Arial" panose="020B0604020202020204"/>
              <a:cs typeface="Arial" panose="020B0604020202020204"/>
            </a:endParaRPr>
          </a:p>
          <a:p>
            <a:pPr marL="3197225" algn="l" rtl="0" eaLnBrk="0">
              <a:lnSpc>
                <a:spcPct val="98000"/>
              </a:lnSpc>
            </a:pPr>
            <a:r>
              <a:rPr sz="2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移动端小程序</a:t>
            </a:r>
            <a:r>
              <a:rPr sz="2700" b="1" kern="0" spc="80" dirty="0">
                <a:solidFill>
                  <a:srgbClr val="154158">
                    <a:alpha val="100000"/>
                  </a:srgbClr>
                </a:solidFill>
                <a:latin typeface="Times New Roman" panose="02020603050405020304"/>
                <a:ea typeface="Times New Roman" panose="02020603050405020304"/>
                <a:cs typeface="Times New Roman" panose="02020603050405020304"/>
              </a:rPr>
              <a:t>-</a:t>
            </a:r>
            <a:r>
              <a:rPr sz="2700" b="1" kern="0" spc="8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设计功</a:t>
            </a:r>
            <a:r>
              <a:rPr sz="2700" b="1"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能</a:t>
            </a:r>
            <a:endParaRPr sz="2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34000"/>
              </a:lnSpc>
            </a:pPr>
            <a:endParaRPr sz="1000" dirty="0">
              <a:latin typeface="Arial" panose="020B0604020202020204"/>
              <a:ea typeface="Arial" panose="020B0604020202020204"/>
              <a:cs typeface="Arial" panose="020B0604020202020204"/>
            </a:endParaRPr>
          </a:p>
          <a:p>
            <a:pPr marL="31750" algn="l" rtl="0" eaLnBrk="0">
              <a:lnSpc>
                <a:spcPct val="100000"/>
              </a:lnSpc>
              <a:spcBef>
                <a:spcPts val="515"/>
              </a:spcBef>
            </a:pPr>
            <a:r>
              <a:rPr sz="17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7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日常巡检</a:t>
            </a:r>
            <a:endParaRPr sz="1700" dirty="0">
              <a:latin typeface="宋体" panose="02010600030101010101" pitchFamily="2" charset="-122"/>
              <a:ea typeface="宋体" panose="02010600030101010101" pitchFamily="2" charset="-122"/>
              <a:cs typeface="宋体" panose="02010600030101010101" pitchFamily="2" charset="-122"/>
            </a:endParaRPr>
          </a:p>
          <a:p>
            <a:pPr marL="12700" indent="635" algn="l" rtl="0" eaLnBrk="0">
              <a:lnSpc>
                <a:spcPct val="103000"/>
              </a:lnSpc>
              <a:spcBef>
                <a:spcPts val="115"/>
              </a:spcBef>
            </a:pP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巡检问题分类登记</a:t>
            </a:r>
            <a:r>
              <a:rPr sz="1700" b="1" kern="0" spc="100" dirty="0">
                <a:solidFill>
                  <a:srgbClr val="000000">
                    <a:alpha val="100000"/>
                  </a:srgbClr>
                </a:solidFill>
                <a:latin typeface="Times New Roman" panose="02020603050405020304"/>
                <a:ea typeface="Times New Roman" panose="02020603050405020304"/>
                <a:cs typeface="Times New Roman" panose="02020603050405020304"/>
              </a:rPr>
              <a:t>→</a:t>
            </a: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通知相关施工单位负责人</a:t>
            </a:r>
            <a:r>
              <a:rPr sz="1700" b="1" kern="0" spc="100" dirty="0">
                <a:solidFill>
                  <a:srgbClr val="000000">
                    <a:alpha val="100000"/>
                  </a:srgbClr>
                </a:solidFill>
                <a:latin typeface="Times New Roman" panose="02020603050405020304"/>
                <a:ea typeface="Times New Roman" panose="02020603050405020304"/>
                <a:cs typeface="Times New Roman" panose="02020603050405020304"/>
              </a:rPr>
              <a:t>→</a:t>
            </a: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施工单</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位问题整改情况反馈给派单人</a:t>
            </a:r>
            <a:r>
              <a:rPr sz="1700" b="1" kern="0" spc="90" dirty="0">
                <a:solidFill>
                  <a:srgbClr val="000000">
                    <a:alpha val="100000"/>
                  </a:srgbClr>
                </a:solidFill>
                <a:latin typeface="Times New Roman" panose="02020603050405020304"/>
                <a:ea typeface="Times New Roman" panose="02020603050405020304"/>
                <a:cs typeface="Times New Roman" panose="02020603050405020304"/>
              </a:rPr>
              <a:t>→</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派单人确认闭环</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针对现场日常巡检的</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发现的人员违章、工程进度和质量问题实时在大屏上进行展示和预警。</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48000"/>
              </a:lnSpc>
            </a:pPr>
            <a:endParaRPr sz="1000" dirty="0">
              <a:latin typeface="Arial" panose="020B0604020202020204"/>
              <a:ea typeface="Arial" panose="020B0604020202020204"/>
              <a:cs typeface="Arial" panose="020B0604020202020204"/>
            </a:endParaRPr>
          </a:p>
          <a:p>
            <a:pPr marL="31750" algn="l" rtl="0" eaLnBrk="0">
              <a:lnSpc>
                <a:spcPct val="100000"/>
              </a:lnSpc>
              <a:spcBef>
                <a:spcPts val="520"/>
              </a:spcBef>
            </a:pP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700"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人员设备登记扫码功能</a:t>
            </a:r>
            <a:endParaRPr sz="1700" dirty="0">
              <a:latin typeface="宋体" panose="02010600030101010101" pitchFamily="2" charset="-122"/>
              <a:ea typeface="宋体" panose="02010600030101010101" pitchFamily="2" charset="-122"/>
              <a:cs typeface="宋体" panose="02010600030101010101" pitchFamily="2" charset="-122"/>
            </a:endParaRPr>
          </a:p>
          <a:p>
            <a:pPr marL="13335" indent="1270" algn="l" rtl="0" eaLnBrk="0">
              <a:lnSpc>
                <a:spcPct val="105000"/>
              </a:lnSpc>
              <a:spcBef>
                <a:spcPts val="120"/>
              </a:spcBef>
            </a:pP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建立人员信息台账，登记项目经理、安全员、特种作业人员等所有管理和作业人员信息，信息包括所属单位、</a:t>
            </a:r>
            <a:r>
              <a:rPr sz="1700"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职务、</a:t>
            </a:r>
            <a:r>
              <a:rPr sz="1700" kern="0" spc="-5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岗位、培训教育、证书信息等，每个人员信息可形成二维码（二维码可贴在安全帽上）</a:t>
            </a:r>
            <a:r>
              <a:rPr sz="1700" kern="0" spc="-4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。有相应权限</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的管理人员通过小程序扫描二维码获取该人员个人信息、</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违章情况和持证情况等，并且可直接进行问题工单</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2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登记。</a:t>
            </a:r>
            <a:endParaRPr sz="1700" dirty="0">
              <a:latin typeface="宋体" panose="02010600030101010101" pitchFamily="2" charset="-122"/>
              <a:ea typeface="宋体" panose="02010600030101010101" pitchFamily="2" charset="-122"/>
              <a:cs typeface="宋体" panose="02010600030101010101" pitchFamily="2" charset="-122"/>
            </a:endParaRPr>
          </a:p>
          <a:p>
            <a:pPr marL="12700" algn="l" rtl="0" eaLnBrk="0">
              <a:lnSpc>
                <a:spcPct val="99000"/>
              </a:lnSpc>
              <a:spcBef>
                <a:spcPts val="75"/>
              </a:spcBef>
            </a:pP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证书、培训教育到期前</a:t>
            </a:r>
            <a:r>
              <a:rPr sz="1700" b="1" kern="0" spc="80" dirty="0">
                <a:solidFill>
                  <a:srgbClr val="000000">
                    <a:alpha val="100000"/>
                  </a:srgbClr>
                </a:solidFill>
                <a:latin typeface="Times New Roman" panose="02020603050405020304"/>
                <a:ea typeface="Times New Roman" panose="02020603050405020304"/>
                <a:cs typeface="Times New Roman" panose="02020603050405020304"/>
              </a:rPr>
              <a:t>1</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个月系统自动通知。</a:t>
            </a:r>
            <a:endParaRPr sz="1700" dirty="0">
              <a:latin typeface="宋体" panose="02010600030101010101" pitchFamily="2" charset="-122"/>
              <a:ea typeface="宋体" panose="02010600030101010101" pitchFamily="2" charset="-122"/>
              <a:cs typeface="宋体" panose="02010600030101010101" pitchFamily="2" charset="-122"/>
            </a:endParaRPr>
          </a:p>
          <a:p>
            <a:pPr marL="17780" algn="l" rtl="0" eaLnBrk="0">
              <a:lnSpc>
                <a:spcPct val="88000"/>
              </a:lnSpc>
              <a:spcBef>
                <a:spcPts val="140"/>
              </a:spcBef>
            </a:pP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实现人员黑名单管理，人员多次违章后会自动进行拉黑处理，也可通过进行手动拉黑。</a:t>
            </a:r>
            <a:endParaRPr sz="1700" dirty="0">
              <a:latin typeface="宋体" panose="02010600030101010101" pitchFamily="2" charset="-122"/>
              <a:ea typeface="宋体" panose="02010600030101010101" pitchFamily="2" charset="-122"/>
              <a:cs typeface="宋体" panose="02010600030101010101" pitchFamily="2" charset="-122"/>
            </a:endParaRPr>
          </a:p>
          <a:p>
            <a:pPr marL="34925" algn="l" rtl="0" eaLnBrk="0">
              <a:lnSpc>
                <a:spcPts val="2155"/>
              </a:lnSpc>
            </a:pP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同理，建立设备信息台账，形成二维码。设备年检到期前</a:t>
            </a:r>
            <a:r>
              <a:rPr sz="1700" b="1" kern="0" spc="90" dirty="0">
                <a:solidFill>
                  <a:srgbClr val="000000">
                    <a:alpha val="100000"/>
                  </a:srgbClr>
                </a:solidFill>
                <a:latin typeface="Times New Roman" panose="02020603050405020304"/>
                <a:ea typeface="Times New Roman" panose="02020603050405020304"/>
                <a:cs typeface="Times New Roman" panose="02020603050405020304"/>
              </a:rPr>
              <a:t>1</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个月</a:t>
            </a:r>
            <a:r>
              <a:rPr sz="17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系统自动通知</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67000"/>
              </a:lnSpc>
            </a:pPr>
            <a:endParaRPr sz="1000" dirty="0">
              <a:latin typeface="Arial" panose="020B0604020202020204"/>
              <a:ea typeface="Arial" panose="020B0604020202020204"/>
              <a:cs typeface="Arial" panose="020B0604020202020204"/>
            </a:endParaRPr>
          </a:p>
          <a:p>
            <a:pPr marL="31750" algn="l" rtl="0" eaLnBrk="0">
              <a:lnSpc>
                <a:spcPct val="100000"/>
              </a:lnSpc>
              <a:spcBef>
                <a:spcPts val="510"/>
              </a:spcBef>
            </a:pPr>
            <a:r>
              <a:rPr sz="17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700" kern="0" spc="1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车辆黑名单</a:t>
            </a:r>
            <a:endParaRPr sz="1700" dirty="0">
              <a:latin typeface="宋体" panose="02010600030101010101" pitchFamily="2" charset="-122"/>
              <a:ea typeface="宋体" panose="02010600030101010101" pitchFamily="2" charset="-122"/>
              <a:cs typeface="宋体" panose="02010600030101010101" pitchFamily="2" charset="-122"/>
            </a:endParaRPr>
          </a:p>
          <a:p>
            <a:pPr marL="13970" indent="635" algn="l" rtl="0" eaLnBrk="0">
              <a:lnSpc>
                <a:spcPct val="103000"/>
              </a:lnSpc>
              <a:spcBef>
                <a:spcPts val="115"/>
              </a:spcBef>
            </a:pPr>
            <a:r>
              <a:rPr sz="1700" b="1" kern="0" spc="10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建立车辆信息台账，实现进出场车辆</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自动放行和出入统计的功能，对现场超速的车辆进行抓拍识别并告警，</a:t>
            </a:r>
            <a:r>
              <a:rPr sz="17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车辆多次超速后会自动进行拉黑处理，也可通过进行手动拉黑，拉黑车辆不允许出入。</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722" name="textbox 1722"/>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24" name="picture 1724"/>
          <p:cNvPicPr>
            <a:picLocks noChangeAspect="1"/>
          </p:cNvPicPr>
          <p:nvPr/>
        </p:nvPicPr>
        <p:blipFill>
          <a:blip r:embed="rId1"/>
          <a:stretch>
            <a:fillRect/>
          </a:stretch>
        </p:blipFill>
        <p:spPr>
          <a:xfrm rot="21600000">
            <a:off x="367237" y="918972"/>
            <a:ext cx="11504769" cy="61721"/>
          </a:xfrm>
          <a:prstGeom prst="rect">
            <a:avLst/>
          </a:prstGeom>
        </p:spPr>
      </p:pic>
      <p:pic>
        <p:nvPicPr>
          <p:cNvPr id="1726" name="picture 1726"/>
          <p:cNvPicPr>
            <a:picLocks noChangeAspect="1"/>
          </p:cNvPicPr>
          <p:nvPr/>
        </p:nvPicPr>
        <p:blipFill>
          <a:blip r:embed="rId2"/>
          <a:stretch>
            <a:fillRect/>
          </a:stretch>
        </p:blipFill>
        <p:spPr>
          <a:xfrm rot="21600000">
            <a:off x="749113" y="215462"/>
            <a:ext cx="734433" cy="643232"/>
          </a:xfrm>
          <a:prstGeom prst="rect">
            <a:avLst/>
          </a:prstGeom>
        </p:spPr>
      </p:pic>
      <p:sp>
        <p:nvSpPr>
          <p:cNvPr id="1728" name="textbox 172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-91-</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 name="picture 1730"/>
          <p:cNvPicPr>
            <a:picLocks noChangeAspect="1"/>
          </p:cNvPicPr>
          <p:nvPr/>
        </p:nvPicPr>
        <p:blipFill>
          <a:blip r:embed="rId1"/>
          <a:stretch>
            <a:fillRect/>
          </a:stretch>
        </p:blipFill>
        <p:spPr>
          <a:xfrm rot="21600000">
            <a:off x="3692652" y="1295400"/>
            <a:ext cx="7990331" cy="4767071"/>
          </a:xfrm>
          <a:prstGeom prst="rect">
            <a:avLst/>
          </a:prstGeom>
        </p:spPr>
      </p:pic>
      <p:pic>
        <p:nvPicPr>
          <p:cNvPr id="1732" name="picture 1732"/>
          <p:cNvPicPr>
            <a:picLocks noChangeAspect="1"/>
          </p:cNvPicPr>
          <p:nvPr/>
        </p:nvPicPr>
        <p:blipFill>
          <a:blip r:embed="rId2"/>
          <a:stretch>
            <a:fillRect/>
          </a:stretch>
        </p:blipFill>
        <p:spPr>
          <a:xfrm rot="21600000">
            <a:off x="0" y="1295400"/>
            <a:ext cx="2930651" cy="4823459"/>
          </a:xfrm>
          <a:prstGeom prst="rect">
            <a:avLst/>
          </a:prstGeom>
        </p:spPr>
      </p:pic>
      <p:sp>
        <p:nvSpPr>
          <p:cNvPr id="1734" name="textbox 1734"/>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36" name="picture 1736"/>
          <p:cNvPicPr>
            <a:picLocks noChangeAspect="1"/>
          </p:cNvPicPr>
          <p:nvPr/>
        </p:nvPicPr>
        <p:blipFill>
          <a:blip r:embed="rId3"/>
          <a:stretch>
            <a:fillRect/>
          </a:stretch>
        </p:blipFill>
        <p:spPr>
          <a:xfrm rot="21600000">
            <a:off x="367237" y="918972"/>
            <a:ext cx="11504769" cy="61721"/>
          </a:xfrm>
          <a:prstGeom prst="rect">
            <a:avLst/>
          </a:prstGeom>
        </p:spPr>
      </p:pic>
      <p:pic>
        <p:nvPicPr>
          <p:cNvPr id="1738" name="picture 1738"/>
          <p:cNvPicPr>
            <a:picLocks noChangeAspect="1"/>
          </p:cNvPicPr>
          <p:nvPr/>
        </p:nvPicPr>
        <p:blipFill>
          <a:blip r:embed="rId4"/>
          <a:stretch>
            <a:fillRect/>
          </a:stretch>
        </p:blipFill>
        <p:spPr>
          <a:xfrm rot="21600000">
            <a:off x="749113" y="215462"/>
            <a:ext cx="734433" cy="643232"/>
          </a:xfrm>
          <a:prstGeom prst="rect">
            <a:avLst/>
          </a:prstGeom>
        </p:spPr>
      </p:pic>
      <p:sp>
        <p:nvSpPr>
          <p:cNvPr id="1740" name="textbox 1740"/>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-92-</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 name="textbox 1742"/>
          <p:cNvSpPr/>
          <p:nvPr/>
        </p:nvSpPr>
        <p:spPr>
          <a:xfrm>
            <a:off x="669021" y="1148067"/>
            <a:ext cx="10809605" cy="2469514"/>
          </a:xfrm>
          <a:prstGeom prst="rect">
            <a:avLst/>
          </a:prstGeom>
          <a:noFill/>
          <a:ln w="0" cap="flat">
            <a:noFill/>
            <a:prstDash val="solid"/>
            <a:miter lim="0"/>
          </a:ln>
        </p:spPr>
        <p:txBody>
          <a:bodyPr vert="horz" wrap="square" lIns="0" tIns="0" rIns="0" bIns="0"/>
          <a:lstStyle/>
          <a:p>
            <a:pPr algn="l" rtl="0" eaLnBrk="0">
              <a:lnSpc>
                <a:spcPct val="79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本项目现场实际配置大屏情况如下</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500" dirty="0">
              <a:latin typeface="宋体" panose="02010600030101010101" pitchFamily="2" charset="-122"/>
              <a:ea typeface="宋体" panose="02010600030101010101" pitchFamily="2" charset="-122"/>
              <a:cs typeface="宋体" panose="02010600030101010101" pitchFamily="2" charset="-122"/>
            </a:endParaRPr>
          </a:p>
          <a:p>
            <a:pPr marL="297815" indent="-276860" algn="l" rtl="0" eaLnBrk="0">
              <a:lnSpc>
                <a:spcPct val="132000"/>
              </a:lnSpc>
              <a:spcBef>
                <a:spcPts val="107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永临办公楼大厅处设置一块</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12m2</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P1.8</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小间距</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全彩室内显示屏和一块倾斜式触摸屏，通过</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55</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寸倾斜式触摸面板操</a:t>
            </a:r>
            <a:r>
              <a:rPr sz="1500"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作可以实时同步在</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大屏上，实时展示现场</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施工情况。</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5"/>
              </a:lnSpc>
              <a:spcBef>
                <a:spcPts val="101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33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在宣教室、业主办公白楼、业主办公黑楼处设置三块</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85</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寸一体式显示屏实时展示现场施工情况。</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0"/>
              </a:lnSpc>
              <a:spcBef>
                <a:spcPts val="905"/>
              </a:spcBef>
            </a:pPr>
            <a:r>
              <a:rPr sz="1500" kern="0" spc="80" dirty="0">
                <a:solidFill>
                  <a:srgbClr val="000000">
                    <a:alpha val="100000"/>
                  </a:srgbClr>
                </a:solidFill>
                <a:latin typeface="Wingdings" panose="05000000000000000000"/>
                <a:ea typeface="Wingdings" panose="05000000000000000000"/>
                <a:cs typeface="Wingdings" panose="05000000000000000000"/>
              </a:rPr>
              <a:t>l</a:t>
            </a:r>
            <a:r>
              <a:rPr sz="1500" kern="0" spc="-390" dirty="0">
                <a:solidFill>
                  <a:srgbClr val="000000">
                    <a:alpha val="100000"/>
                  </a:srgbClr>
                </a:solidFill>
                <a:latin typeface="Wingdings" panose="05000000000000000000"/>
                <a:ea typeface="Wingdings" panose="05000000000000000000"/>
                <a:cs typeface="Wingdings" panose="05000000000000000000"/>
              </a:rPr>
              <a:t> </a:t>
            </a:r>
            <a:r>
              <a:rPr sz="1500" b="1" kern="0" spc="8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在经一路设置一块约</a:t>
            </a:r>
            <a:r>
              <a:rPr sz="15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12m</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的</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P4</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小间距户外</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LED</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屏，用于播放公司宣传片及工地安全等相关视频</a:t>
            </a:r>
            <a:endParaRPr sz="1500" dirty="0">
              <a:latin typeface="宋体" panose="02010600030101010101" pitchFamily="2" charset="-122"/>
              <a:ea typeface="宋体" panose="02010600030101010101" pitchFamily="2" charset="-122"/>
              <a:cs typeface="宋体" panose="02010600030101010101" pitchFamily="2" charset="-122"/>
            </a:endParaRPr>
          </a:p>
          <a:p>
            <a:pPr marL="20955" algn="l" rtl="0" eaLnBrk="0">
              <a:lnSpc>
                <a:spcPts val="1970"/>
              </a:lnSpc>
              <a:spcBef>
                <a:spcPts val="910"/>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号门岗出入口处设置一块约</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5</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平方的户外单红屏实时展示进出统</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计及违章违规信息。</a:t>
            </a:r>
            <a:endParaRPr sz="15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8000"/>
              </a:lnSpc>
            </a:pPr>
            <a:endParaRPr sz="700" dirty="0">
              <a:latin typeface="Arial" panose="020B0604020202020204"/>
              <a:ea typeface="Arial" panose="020B0604020202020204"/>
              <a:cs typeface="Arial" panose="020B0604020202020204"/>
            </a:endParaRPr>
          </a:p>
          <a:p>
            <a:pPr marL="20955" algn="l" rtl="0" eaLnBrk="0">
              <a:lnSpc>
                <a:spcPts val="1970"/>
              </a:lnSpc>
              <a:spcBef>
                <a:spcPts val="5"/>
              </a:spcBef>
            </a:pPr>
            <a:r>
              <a:rPr sz="1500" kern="0" spc="70" dirty="0">
                <a:solidFill>
                  <a:srgbClr val="000000">
                    <a:alpha val="100000"/>
                  </a:srgbClr>
                </a:solidFill>
                <a:latin typeface="Wingdings" panose="05000000000000000000"/>
                <a:ea typeface="Wingdings" panose="05000000000000000000"/>
                <a:cs typeface="Wingdings" panose="05000000000000000000"/>
              </a:rPr>
              <a:t>l</a:t>
            </a:r>
            <a:r>
              <a:rPr sz="1500" kern="0" spc="-290" dirty="0">
                <a:solidFill>
                  <a:srgbClr val="000000">
                    <a:alpha val="100000"/>
                  </a:srgbClr>
                </a:solidFill>
                <a:latin typeface="Wingdings" panose="05000000000000000000"/>
                <a:ea typeface="Wingdings" panose="05000000000000000000"/>
                <a:cs typeface="Wingdings" panose="05000000000000000000"/>
              </a:rPr>
              <a:t> </a:t>
            </a:r>
            <a:r>
              <a:rPr sz="15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rPr>
              <a:t>1</a:t>
            </a:r>
            <a:r>
              <a:rPr sz="1500" b="1" kern="0" spc="7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号岗亭设立监控中心，监控中心布置监控屏</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sz="1500" kern="0" spc="-4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 </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由</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2</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块</a:t>
            </a:r>
            <a:r>
              <a:rPr sz="1500" b="1" kern="0" spc="60" dirty="0">
                <a:solidFill>
                  <a:srgbClr val="000000">
                    <a:alpha val="100000"/>
                  </a:srgbClr>
                </a:solidFill>
                <a:latin typeface="微软雅黑" panose="020B0503020204020204" charset="-122"/>
                <a:ea typeface="微软雅黑" panose="020B0503020204020204" charset="-122"/>
                <a:cs typeface="微软雅黑" panose="020B0503020204020204" charset="-122"/>
              </a:rPr>
              <a:t>55</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寸</a:t>
            </a:r>
            <a:r>
              <a:rPr sz="15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LCD</a:t>
            </a:r>
            <a:r>
              <a:rPr sz="1500" b="1" kern="0" spc="6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屏组成，为现场安保人员提供实时监控画面。</a:t>
            </a:r>
            <a:endParaRPr sz="1500" dirty="0">
              <a:latin typeface="宋体" panose="02010600030101010101" pitchFamily="2" charset="-122"/>
              <a:ea typeface="宋体" panose="02010600030101010101" pitchFamily="2" charset="-122"/>
              <a:cs typeface="宋体" panose="02010600030101010101" pitchFamily="2" charset="-122"/>
            </a:endParaRPr>
          </a:p>
        </p:txBody>
      </p:sp>
      <p:pic>
        <p:nvPicPr>
          <p:cNvPr id="1744" name="picture 1744"/>
          <p:cNvPicPr>
            <a:picLocks noChangeAspect="1"/>
          </p:cNvPicPr>
          <p:nvPr/>
        </p:nvPicPr>
        <p:blipFill>
          <a:blip r:embed="rId1"/>
          <a:stretch>
            <a:fillRect/>
          </a:stretch>
        </p:blipFill>
        <p:spPr>
          <a:xfrm rot="21600000">
            <a:off x="3886200" y="4299204"/>
            <a:ext cx="3890771" cy="1601724"/>
          </a:xfrm>
          <a:prstGeom prst="rect">
            <a:avLst/>
          </a:prstGeom>
        </p:spPr>
      </p:pic>
      <p:pic>
        <p:nvPicPr>
          <p:cNvPr id="1746" name="picture 1746"/>
          <p:cNvPicPr>
            <a:picLocks noChangeAspect="1"/>
          </p:cNvPicPr>
          <p:nvPr/>
        </p:nvPicPr>
        <p:blipFill>
          <a:blip r:embed="rId2"/>
          <a:stretch>
            <a:fillRect/>
          </a:stretch>
        </p:blipFill>
        <p:spPr>
          <a:xfrm rot="21600000">
            <a:off x="867284" y="4362314"/>
            <a:ext cx="2419855" cy="1448070"/>
          </a:xfrm>
          <a:prstGeom prst="rect">
            <a:avLst/>
          </a:prstGeom>
        </p:spPr>
      </p:pic>
      <p:sp>
        <p:nvSpPr>
          <p:cNvPr id="1748" name="textbox 1748"/>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pic>
        <p:nvPicPr>
          <p:cNvPr id="1750" name="picture 1750"/>
          <p:cNvPicPr>
            <a:picLocks noChangeAspect="1"/>
          </p:cNvPicPr>
          <p:nvPr/>
        </p:nvPicPr>
        <p:blipFill>
          <a:blip r:embed="rId3"/>
          <a:stretch>
            <a:fillRect/>
          </a:stretch>
        </p:blipFill>
        <p:spPr>
          <a:xfrm rot="21600000">
            <a:off x="8305800" y="4198619"/>
            <a:ext cx="1982723" cy="1248155"/>
          </a:xfrm>
          <a:prstGeom prst="rect">
            <a:avLst/>
          </a:prstGeom>
        </p:spPr>
      </p:pic>
      <p:pic>
        <p:nvPicPr>
          <p:cNvPr id="1752" name="picture 1752"/>
          <p:cNvPicPr>
            <a:picLocks noChangeAspect="1"/>
          </p:cNvPicPr>
          <p:nvPr/>
        </p:nvPicPr>
        <p:blipFill>
          <a:blip r:embed="rId4"/>
          <a:stretch>
            <a:fillRect/>
          </a:stretch>
        </p:blipFill>
        <p:spPr>
          <a:xfrm rot="21600000">
            <a:off x="8308848" y="5485638"/>
            <a:ext cx="1974659" cy="1147572"/>
          </a:xfrm>
          <a:prstGeom prst="rect">
            <a:avLst/>
          </a:prstGeom>
        </p:spPr>
      </p:pic>
      <p:sp>
        <p:nvSpPr>
          <p:cNvPr id="1754" name="textbox 1754"/>
          <p:cNvSpPr/>
          <p:nvPr/>
        </p:nvSpPr>
        <p:spPr>
          <a:xfrm>
            <a:off x="10369867" y="4776050"/>
            <a:ext cx="1678939" cy="1013460"/>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95250" algn="l" rtl="0" eaLnBrk="0">
              <a:lnSpc>
                <a:spcPct val="100000"/>
              </a:lnSpc>
            </a:pPr>
            <a:r>
              <a:rPr sz="1700" kern="0" spc="90" dirty="0">
                <a:solidFill>
                  <a:srgbClr val="154158">
                    <a:alpha val="100000"/>
                  </a:srgbClr>
                </a:solidFill>
                <a:latin typeface="Times New Roman" panose="02020603050405020304"/>
                <a:ea typeface="Times New Roman" panose="02020603050405020304"/>
                <a:cs typeface="Times New Roman" panose="02020603050405020304"/>
              </a:rPr>
              <a:t>55</a:t>
            </a:r>
            <a:r>
              <a:rPr sz="1700"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寸</a:t>
            </a:r>
            <a:r>
              <a:rPr sz="1700" kern="0" spc="0" dirty="0">
                <a:solidFill>
                  <a:srgbClr val="154158">
                    <a:alpha val="100000"/>
                  </a:srgbClr>
                </a:solidFill>
                <a:latin typeface="Times New Roman" panose="02020603050405020304"/>
                <a:ea typeface="Times New Roman" panose="02020603050405020304"/>
                <a:cs typeface="Times New Roman" panose="02020603050405020304"/>
              </a:rPr>
              <a:t>LCD</a:t>
            </a:r>
            <a:r>
              <a:rPr sz="1700"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屏</a:t>
            </a:r>
            <a:endParaRPr sz="17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33000"/>
              </a:lnSpc>
            </a:pPr>
            <a:endParaRPr sz="1000" dirty="0">
              <a:latin typeface="Arial" panose="020B0604020202020204"/>
              <a:ea typeface="Arial" panose="020B0604020202020204"/>
              <a:cs typeface="Arial" panose="020B0604020202020204"/>
            </a:endParaRPr>
          </a:p>
          <a:p>
            <a:pPr algn="l" rtl="0" eaLnBrk="0">
              <a:lnSpc>
                <a:spcPct val="134000"/>
              </a:lnSpc>
            </a:pPr>
            <a:endParaRPr sz="1000" dirty="0">
              <a:latin typeface="Arial" panose="020B0604020202020204"/>
              <a:ea typeface="Arial" panose="020B0604020202020204"/>
              <a:cs typeface="Arial" panose="020B0604020202020204"/>
            </a:endParaRPr>
          </a:p>
          <a:p>
            <a:pPr algn="l" rtl="0" eaLnBrk="0">
              <a:lnSpc>
                <a:spcPct val="108000"/>
              </a:lnSpc>
            </a:pPr>
            <a:endParaRPr sz="400" dirty="0">
              <a:latin typeface="Arial" panose="020B0604020202020204"/>
              <a:ea typeface="Arial" panose="020B0604020202020204"/>
              <a:cs typeface="Arial" panose="020B0604020202020204"/>
            </a:endParaRPr>
          </a:p>
          <a:p>
            <a:pPr marL="12700" algn="l" rtl="0" eaLnBrk="0">
              <a:lnSpc>
                <a:spcPct val="99000"/>
              </a:lnSpc>
            </a:pPr>
            <a:r>
              <a:rPr sz="1700" kern="0" spc="90" dirty="0">
                <a:solidFill>
                  <a:srgbClr val="154158">
                    <a:alpha val="100000"/>
                  </a:srgbClr>
                </a:solidFill>
                <a:latin typeface="Times New Roman" panose="02020603050405020304"/>
                <a:ea typeface="Times New Roman" panose="02020603050405020304"/>
                <a:cs typeface="Times New Roman" panose="02020603050405020304"/>
              </a:rPr>
              <a:t>P4 </a:t>
            </a:r>
            <a:r>
              <a:rPr sz="1700" kern="0" spc="0" dirty="0">
                <a:solidFill>
                  <a:srgbClr val="154158">
                    <a:alpha val="100000"/>
                  </a:srgbClr>
                </a:solidFill>
                <a:latin typeface="Times New Roman" panose="02020603050405020304"/>
                <a:ea typeface="Times New Roman" panose="02020603050405020304"/>
                <a:cs typeface="Times New Roman" panose="02020603050405020304"/>
              </a:rPr>
              <a:t>LED</a:t>
            </a:r>
            <a:r>
              <a:rPr sz="1700" kern="0" spc="9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户外屏幕</a:t>
            </a:r>
            <a:endParaRPr sz="1700" dirty="0">
              <a:latin typeface="宋体" panose="02010600030101010101" pitchFamily="2" charset="-122"/>
              <a:ea typeface="宋体" panose="02010600030101010101" pitchFamily="2" charset="-122"/>
              <a:cs typeface="宋体" panose="02010600030101010101" pitchFamily="2" charset="-122"/>
            </a:endParaRPr>
          </a:p>
        </p:txBody>
      </p:sp>
      <p:sp>
        <p:nvSpPr>
          <p:cNvPr id="1756" name="textbox 1756"/>
          <p:cNvSpPr/>
          <p:nvPr/>
        </p:nvSpPr>
        <p:spPr>
          <a:xfrm>
            <a:off x="1209154" y="6011062"/>
            <a:ext cx="5532120" cy="325120"/>
          </a:xfrm>
          <a:prstGeom prst="rect">
            <a:avLst/>
          </a:prstGeom>
          <a:noFill/>
          <a:ln w="0" cap="flat">
            <a:noFill/>
            <a:prstDash val="solid"/>
            <a:miter lim="0"/>
          </a:ln>
        </p:spPr>
        <p:txBody>
          <a:bodyPr vert="horz" wrap="square" lIns="0" tIns="0" rIns="0" bIns="0"/>
          <a:lstStyle/>
          <a:p>
            <a:pPr algn="l" rtl="0" eaLnBrk="0">
              <a:lnSpc>
                <a:spcPct val="83000"/>
              </a:lnSpc>
            </a:pPr>
            <a:endParaRPr sz="100" dirty="0">
              <a:latin typeface="Arial" panose="020B0604020202020204"/>
              <a:ea typeface="Arial" panose="020B0604020202020204"/>
              <a:cs typeface="Arial" panose="020B0604020202020204"/>
            </a:endParaRPr>
          </a:p>
          <a:p>
            <a:pPr marL="12700" algn="l" rtl="0" eaLnBrk="0">
              <a:lnSpc>
                <a:spcPts val="2355"/>
              </a:lnSpc>
            </a:pPr>
            <a:r>
              <a:rPr sz="2700" kern="0" spc="30" baseline="7000" dirty="0">
                <a:solidFill>
                  <a:srgbClr val="154158">
                    <a:alpha val="100000"/>
                  </a:srgbClr>
                </a:solidFill>
                <a:latin typeface="Times New Roman" panose="02020603050405020304"/>
                <a:ea typeface="Times New Roman" panose="02020603050405020304"/>
                <a:cs typeface="Times New Roman" panose="02020603050405020304"/>
              </a:rPr>
              <a:t>85</a:t>
            </a:r>
            <a:r>
              <a:rPr sz="2700" kern="0" spc="30" baseline="7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寸一体式显示屏</a:t>
            </a:r>
            <a:r>
              <a:rPr sz="1700" kern="0" spc="3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kern="0" spc="2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2700" kern="0" spc="20" baseline="-5000" dirty="0">
                <a:solidFill>
                  <a:srgbClr val="154158">
                    <a:alpha val="100000"/>
                  </a:srgbClr>
                </a:solidFill>
                <a:latin typeface="Times New Roman" panose="02020603050405020304"/>
                <a:ea typeface="Times New Roman" panose="02020603050405020304"/>
                <a:cs typeface="Times New Roman" panose="02020603050405020304"/>
              </a:rPr>
              <a:t>P2.5</a:t>
            </a:r>
            <a:r>
              <a:rPr sz="1700" kern="0" spc="20" dirty="0">
                <a:solidFill>
                  <a:srgbClr val="154158">
                    <a:alpha val="100000"/>
                  </a:srgbClr>
                </a:solidFill>
                <a:latin typeface="Times New Roman" panose="02020603050405020304"/>
                <a:ea typeface="Times New Roman" panose="02020603050405020304"/>
                <a:cs typeface="Times New Roman" panose="02020603050405020304"/>
              </a:rPr>
              <a:t> </a:t>
            </a:r>
            <a:r>
              <a:rPr sz="2700" kern="0" spc="0" baseline="-5000" dirty="0">
                <a:solidFill>
                  <a:srgbClr val="154158">
                    <a:alpha val="100000"/>
                  </a:srgbClr>
                </a:solidFill>
                <a:latin typeface="Times New Roman" panose="02020603050405020304"/>
                <a:ea typeface="Times New Roman" panose="02020603050405020304"/>
                <a:cs typeface="Times New Roman" panose="02020603050405020304"/>
              </a:rPr>
              <a:t>LED</a:t>
            </a:r>
            <a:r>
              <a:rPr sz="2700" kern="0" spc="20" baseline="-500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屏</a:t>
            </a:r>
            <a:endParaRPr sz="2700" baseline="-5000" dirty="0">
              <a:latin typeface="宋体" panose="02010600030101010101" pitchFamily="2" charset="-122"/>
              <a:ea typeface="宋体" panose="02010600030101010101" pitchFamily="2" charset="-122"/>
              <a:cs typeface="宋体" panose="02010600030101010101" pitchFamily="2" charset="-122"/>
            </a:endParaRPr>
          </a:p>
        </p:txBody>
      </p:sp>
      <p:pic>
        <p:nvPicPr>
          <p:cNvPr id="1758" name="picture 1758"/>
          <p:cNvPicPr>
            <a:picLocks noChangeAspect="1"/>
          </p:cNvPicPr>
          <p:nvPr/>
        </p:nvPicPr>
        <p:blipFill>
          <a:blip r:embed="rId5"/>
          <a:stretch>
            <a:fillRect/>
          </a:stretch>
        </p:blipFill>
        <p:spPr>
          <a:xfrm rot="21600000">
            <a:off x="367237" y="918972"/>
            <a:ext cx="11504769" cy="61721"/>
          </a:xfrm>
          <a:prstGeom prst="rect">
            <a:avLst/>
          </a:prstGeom>
        </p:spPr>
      </p:pic>
      <p:pic>
        <p:nvPicPr>
          <p:cNvPr id="1760" name="picture 1760"/>
          <p:cNvPicPr>
            <a:picLocks noChangeAspect="1"/>
          </p:cNvPicPr>
          <p:nvPr/>
        </p:nvPicPr>
        <p:blipFill>
          <a:blip r:embed="rId6"/>
          <a:stretch>
            <a:fillRect/>
          </a:stretch>
        </p:blipFill>
        <p:spPr>
          <a:xfrm rot="21600000">
            <a:off x="749113" y="215462"/>
            <a:ext cx="734433" cy="643232"/>
          </a:xfrm>
          <a:prstGeom prst="rect">
            <a:avLst/>
          </a:prstGeom>
        </p:spPr>
      </p:pic>
      <p:sp>
        <p:nvSpPr>
          <p:cNvPr id="1762" name="textbox 1762"/>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2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-93-</a:t>
            </a:r>
            <a:endParaRPr sz="1200" dirty="0">
              <a:latin typeface="Arial" panose="020B0604020202020204"/>
              <a:ea typeface="Arial" panose="020B0604020202020204"/>
              <a:cs typeface="Arial" panose="020B0604020202020204"/>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4" name="picture 1764"/>
          <p:cNvPicPr>
            <a:picLocks noChangeAspect="1"/>
          </p:cNvPicPr>
          <p:nvPr/>
        </p:nvPicPr>
        <p:blipFill>
          <a:blip r:embed="rId1"/>
          <a:stretch>
            <a:fillRect/>
          </a:stretch>
        </p:blipFill>
        <p:spPr>
          <a:xfrm rot="21600000">
            <a:off x="914400" y="2286000"/>
            <a:ext cx="6132575" cy="3514344"/>
          </a:xfrm>
          <a:prstGeom prst="rect">
            <a:avLst/>
          </a:prstGeom>
        </p:spPr>
      </p:pic>
      <p:pic>
        <p:nvPicPr>
          <p:cNvPr id="1766" name="picture 1766"/>
          <p:cNvPicPr>
            <a:picLocks noChangeAspect="1"/>
          </p:cNvPicPr>
          <p:nvPr/>
        </p:nvPicPr>
        <p:blipFill>
          <a:blip r:embed="rId2"/>
          <a:stretch>
            <a:fillRect/>
          </a:stretch>
        </p:blipFill>
        <p:spPr>
          <a:xfrm rot="21600000">
            <a:off x="7391400" y="2286000"/>
            <a:ext cx="3212591" cy="3525011"/>
          </a:xfrm>
          <a:prstGeom prst="rect">
            <a:avLst/>
          </a:prstGeom>
        </p:spPr>
      </p:pic>
      <p:sp>
        <p:nvSpPr>
          <p:cNvPr id="1768" name="textbox 1768"/>
          <p:cNvSpPr/>
          <p:nvPr/>
        </p:nvSpPr>
        <p:spPr>
          <a:xfrm>
            <a:off x="688555" y="1156132"/>
            <a:ext cx="7858125" cy="832485"/>
          </a:xfrm>
          <a:prstGeom prst="rect">
            <a:avLst/>
          </a:prstGeom>
          <a:noFill/>
          <a:ln w="0" cap="flat">
            <a:noFill/>
            <a:prstDash val="solid"/>
            <a:miter lim="0"/>
          </a:ln>
        </p:spPr>
        <p:txBody>
          <a:bodyPr vert="horz" wrap="square" lIns="0" tIns="0" rIns="0" bIns="0"/>
          <a:lstStyle/>
          <a:p>
            <a:pPr algn="l" rtl="0" eaLnBrk="0">
              <a:lnSpc>
                <a:spcPct val="77000"/>
              </a:lnSpc>
            </a:pPr>
            <a:endParaRPr sz="100" dirty="0">
              <a:latin typeface="Arial" panose="020B0604020202020204"/>
              <a:ea typeface="Arial" panose="020B0604020202020204"/>
              <a:cs typeface="Arial" panose="020B0604020202020204"/>
            </a:endParaRPr>
          </a:p>
          <a:p>
            <a:pPr marL="12700" algn="l" rtl="0" eaLnBrk="0">
              <a:lnSpc>
                <a:spcPct val="99000"/>
              </a:lnSpc>
            </a:pPr>
            <a:r>
              <a:rPr sz="2300" b="1"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工地大屏</a:t>
            </a:r>
            <a:endParaRPr sz="2300" dirty="0">
              <a:latin typeface="宋体" panose="02010600030101010101" pitchFamily="2" charset="-122"/>
              <a:ea typeface="宋体" panose="02010600030101010101" pitchFamily="2" charset="-122"/>
              <a:cs typeface="宋体" panose="02010600030101010101" pitchFamily="2" charset="-122"/>
            </a:endParaRPr>
          </a:p>
          <a:p>
            <a:pPr algn="l" rtl="0" eaLnBrk="0">
              <a:lnSpc>
                <a:spcPct val="102000"/>
              </a:lnSpc>
            </a:pPr>
            <a:endParaRPr sz="1100" dirty="0">
              <a:latin typeface="Arial" panose="020B0604020202020204"/>
              <a:ea typeface="Arial" panose="020B0604020202020204"/>
              <a:cs typeface="Arial" panose="020B0604020202020204"/>
            </a:endParaRPr>
          </a:p>
          <a:p>
            <a:pPr algn="r" rtl="0" eaLnBrk="0">
              <a:lnSpc>
                <a:spcPct val="95000"/>
              </a:lnSpc>
              <a:spcBef>
                <a:spcPts val="5"/>
              </a:spcBef>
            </a:pPr>
            <a:r>
              <a:rPr sz="2000" b="1" kern="0" spc="-4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临时办公楼大厅</a:t>
            </a:r>
            <a:r>
              <a:rPr sz="2000" b="1" kern="0" spc="-40" dirty="0">
                <a:solidFill>
                  <a:srgbClr val="154158">
                    <a:alpha val="100000"/>
                  </a:srgbClr>
                </a:solidFill>
                <a:latin typeface="Times New Roman" panose="02020603050405020304"/>
                <a:ea typeface="Times New Roman" panose="02020603050405020304"/>
                <a:cs typeface="Times New Roman" panose="02020603050405020304"/>
              </a:rPr>
              <a:t>P1.8</a:t>
            </a:r>
            <a:r>
              <a:rPr sz="2000" b="1" kern="0" spc="-4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小间距</a:t>
            </a:r>
            <a:r>
              <a:rPr sz="2000" b="1" kern="0" spc="-40" dirty="0">
                <a:solidFill>
                  <a:srgbClr val="154158">
                    <a:alpha val="100000"/>
                  </a:srgbClr>
                </a:solidFill>
                <a:latin typeface="Times New Roman" panose="02020603050405020304"/>
                <a:ea typeface="Times New Roman" panose="02020603050405020304"/>
                <a:cs typeface="Times New Roman" panose="02020603050405020304"/>
              </a:rPr>
              <a:t>LED</a:t>
            </a:r>
            <a:r>
              <a:rPr sz="2000" b="1" kern="0" spc="-5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全彩室内显示屏和</a:t>
            </a:r>
            <a:r>
              <a:rPr sz="2000" b="1" kern="0" spc="-50" dirty="0">
                <a:solidFill>
                  <a:srgbClr val="154158">
                    <a:alpha val="100000"/>
                  </a:srgbClr>
                </a:solidFill>
                <a:latin typeface="Times New Roman" panose="02020603050405020304"/>
                <a:ea typeface="Times New Roman" panose="02020603050405020304"/>
                <a:cs typeface="Times New Roman" panose="02020603050405020304"/>
              </a:rPr>
              <a:t>55</a:t>
            </a:r>
            <a:r>
              <a:rPr sz="2000" b="1" kern="0" spc="-5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寸倾斜式触摸屏。</a:t>
            </a:r>
            <a:endParaRPr sz="2000" dirty="0">
              <a:latin typeface="宋体" panose="02010600030101010101" pitchFamily="2" charset="-122"/>
              <a:ea typeface="宋体" panose="02010600030101010101" pitchFamily="2" charset="-122"/>
              <a:cs typeface="宋体" panose="02010600030101010101" pitchFamily="2" charset="-122"/>
            </a:endParaRPr>
          </a:p>
        </p:txBody>
      </p:sp>
      <p:sp>
        <p:nvSpPr>
          <p:cNvPr id="1770" name="textbox 1770"/>
          <p:cNvSpPr/>
          <p:nvPr/>
        </p:nvSpPr>
        <p:spPr>
          <a:xfrm>
            <a:off x="1527657" y="410311"/>
            <a:ext cx="10334625" cy="358140"/>
          </a:xfrm>
          <a:prstGeom prst="rect">
            <a:avLst/>
          </a:prstGeom>
          <a:noFill/>
          <a:ln w="0" cap="flat">
            <a:noFill/>
            <a:prstDash val="solid"/>
            <a:miter lim="0"/>
          </a:ln>
        </p:spPr>
        <p:txBody>
          <a:bodyPr vert="horz" wrap="square" lIns="0" tIns="0" rIns="0" bIns="0"/>
          <a:lstStyle/>
          <a:p>
            <a:pPr algn="l" rtl="0" eaLnBrk="0">
              <a:lnSpc>
                <a:spcPct val="80000"/>
              </a:lnSpc>
            </a:pPr>
            <a:endParaRPr sz="100" dirty="0">
              <a:latin typeface="Arial" panose="020B0604020202020204"/>
              <a:ea typeface="Arial" panose="020B0604020202020204"/>
              <a:cs typeface="Arial" panose="020B0604020202020204"/>
            </a:endParaRPr>
          </a:p>
          <a:p>
            <a:pPr marL="12700" algn="l" rtl="0" eaLnBrk="0">
              <a:lnSpc>
                <a:spcPct val="95000"/>
              </a:lnSpc>
            </a:pPr>
            <a:r>
              <a:rPr sz="2300"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浙能嘉兴电厂四期扩建项目10号机组         </a:t>
            </a:r>
            <a:r>
              <a:rPr sz="2300" b="1" kern="0" spc="80" dirty="0">
                <a:solidFill>
                  <a:srgbClr val="000000">
                    <a:alpha val="100000"/>
                  </a:srgbClr>
                </a:solidFill>
                <a:latin typeface="微软雅黑" panose="020B0503020204020204" charset="-122"/>
                <a:ea typeface="微软雅黑" panose="020B0503020204020204" charset="-122"/>
                <a:cs typeface="微软雅黑" panose="020B0503020204020204" charset="-122"/>
              </a:rPr>
              <a:t>安全生产标准化管理优良工地图册</a:t>
            </a:r>
            <a:endParaRPr sz="2300" dirty="0">
              <a:latin typeface="微软雅黑" panose="020B0503020204020204" charset="-122"/>
              <a:ea typeface="微软雅黑" panose="020B0503020204020204" charset="-122"/>
              <a:cs typeface="微软雅黑" panose="020B0503020204020204" charset="-122"/>
            </a:endParaRPr>
          </a:p>
        </p:txBody>
      </p:sp>
      <p:sp>
        <p:nvSpPr>
          <p:cNvPr id="1772" name="textbox 1772"/>
          <p:cNvSpPr/>
          <p:nvPr/>
        </p:nvSpPr>
        <p:spPr>
          <a:xfrm>
            <a:off x="1677746" y="6122517"/>
            <a:ext cx="8235315" cy="283845"/>
          </a:xfrm>
          <a:prstGeom prst="rect">
            <a:avLst/>
          </a:prstGeom>
          <a:noFill/>
          <a:ln w="0" cap="flat">
            <a:noFill/>
            <a:prstDash val="solid"/>
            <a:miter lim="0"/>
          </a:ln>
        </p:spPr>
        <p:txBody>
          <a:bodyPr vert="horz" wrap="square" lIns="0" tIns="0" rIns="0" bIns="0"/>
          <a:lstStyle/>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100000"/>
              </a:lnSpc>
            </a:pPr>
            <a:r>
              <a:rPr sz="1700" kern="0" spc="70" dirty="0">
                <a:solidFill>
                  <a:srgbClr val="154158">
                    <a:alpha val="100000"/>
                  </a:srgbClr>
                </a:solidFill>
                <a:latin typeface="Times New Roman" panose="02020603050405020304"/>
                <a:ea typeface="Times New Roman" panose="02020603050405020304"/>
                <a:cs typeface="Times New Roman" panose="02020603050405020304"/>
              </a:rPr>
              <a:t>12m</a:t>
            </a:r>
            <a:r>
              <a:rPr sz="1800" kern="0" spc="70" baseline="23000" dirty="0">
                <a:solidFill>
                  <a:srgbClr val="154158">
                    <a:alpha val="100000"/>
                  </a:srgbClr>
                </a:solidFill>
                <a:latin typeface="Times New Roman" panose="02020603050405020304"/>
                <a:ea typeface="Times New Roman" panose="02020603050405020304"/>
                <a:cs typeface="Times New Roman" panose="02020603050405020304"/>
              </a:rPr>
              <a:t>2</a:t>
            </a:r>
            <a:r>
              <a:rPr sz="1100" kern="0" spc="-120" dirty="0">
                <a:solidFill>
                  <a:srgbClr val="154158">
                    <a:alpha val="100000"/>
                  </a:srgbClr>
                </a:solidFill>
                <a:latin typeface="Times New Roman" panose="02020603050405020304"/>
                <a:ea typeface="Times New Roman" panose="02020603050405020304"/>
                <a:cs typeface="Times New Roman" panose="02020603050405020304"/>
              </a:rPr>
              <a:t> </a:t>
            </a:r>
            <a:r>
              <a:rPr sz="17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临时办公楼大厅</a:t>
            </a:r>
            <a:r>
              <a:rPr sz="1700" kern="0" spc="70" dirty="0">
                <a:solidFill>
                  <a:srgbClr val="154158">
                    <a:alpha val="100000"/>
                  </a:srgbClr>
                </a:solidFill>
                <a:latin typeface="Times New Roman" panose="02020603050405020304"/>
                <a:ea typeface="Times New Roman" panose="02020603050405020304"/>
                <a:cs typeface="Times New Roman" panose="02020603050405020304"/>
              </a:rPr>
              <a:t>P1.8</a:t>
            </a:r>
            <a:r>
              <a:rPr sz="1700" kern="0" spc="7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全彩室内显示屏          </a:t>
            </a:r>
            <a:r>
              <a:rPr sz="1700"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          </a:t>
            </a:r>
            <a:r>
              <a:rPr sz="1700" kern="0" spc="60" dirty="0">
                <a:solidFill>
                  <a:srgbClr val="154158">
                    <a:alpha val="100000"/>
                  </a:srgbClr>
                </a:solidFill>
                <a:latin typeface="Times New Roman" panose="02020603050405020304"/>
                <a:ea typeface="Times New Roman" panose="02020603050405020304"/>
                <a:cs typeface="Times New Roman" panose="02020603050405020304"/>
              </a:rPr>
              <a:t>55</a:t>
            </a:r>
            <a:r>
              <a:rPr sz="1700" kern="0" spc="60" dirty="0">
                <a:solidFill>
                  <a:srgbClr val="154158">
                    <a:alpha val="100000"/>
                  </a:srgbClr>
                </a:solidFill>
                <a:latin typeface="宋体" panose="02010600030101010101" pitchFamily="2" charset="-122"/>
                <a:ea typeface="宋体" panose="02010600030101010101" pitchFamily="2" charset="-122"/>
                <a:cs typeface="宋体" panose="02010600030101010101" pitchFamily="2" charset="-122"/>
              </a:rPr>
              <a:t>寸倾斜式触摸屏</a:t>
            </a:r>
            <a:endParaRPr sz="1700" dirty="0">
              <a:latin typeface="宋体" panose="02010600030101010101" pitchFamily="2" charset="-122"/>
              <a:ea typeface="宋体" panose="02010600030101010101" pitchFamily="2" charset="-122"/>
              <a:cs typeface="宋体" panose="02010600030101010101" pitchFamily="2" charset="-122"/>
            </a:endParaRPr>
          </a:p>
        </p:txBody>
      </p:sp>
      <p:pic>
        <p:nvPicPr>
          <p:cNvPr id="1774" name="picture 1774"/>
          <p:cNvPicPr>
            <a:picLocks noChangeAspect="1"/>
          </p:cNvPicPr>
          <p:nvPr/>
        </p:nvPicPr>
        <p:blipFill>
          <a:blip r:embed="rId3"/>
          <a:stretch>
            <a:fillRect/>
          </a:stretch>
        </p:blipFill>
        <p:spPr>
          <a:xfrm rot="21600000">
            <a:off x="367237" y="918972"/>
            <a:ext cx="11504769" cy="61721"/>
          </a:xfrm>
          <a:prstGeom prst="rect">
            <a:avLst/>
          </a:prstGeom>
        </p:spPr>
      </p:pic>
      <p:pic>
        <p:nvPicPr>
          <p:cNvPr id="1776" name="picture 1776"/>
          <p:cNvPicPr>
            <a:picLocks noChangeAspect="1"/>
          </p:cNvPicPr>
          <p:nvPr/>
        </p:nvPicPr>
        <p:blipFill>
          <a:blip r:embed="rId4"/>
          <a:stretch>
            <a:fillRect/>
          </a:stretch>
        </p:blipFill>
        <p:spPr>
          <a:xfrm rot="21600000">
            <a:off x="749113" y="215462"/>
            <a:ext cx="734433" cy="643232"/>
          </a:xfrm>
          <a:prstGeom prst="rect">
            <a:avLst/>
          </a:prstGeom>
        </p:spPr>
      </p:pic>
      <p:sp>
        <p:nvSpPr>
          <p:cNvPr id="1778" name="textbox 1778"/>
          <p:cNvSpPr/>
          <p:nvPr/>
        </p:nvSpPr>
        <p:spPr>
          <a:xfrm>
            <a:off x="5952693" y="6430924"/>
            <a:ext cx="292100" cy="171450"/>
          </a:xfrm>
          <a:prstGeom prst="rect">
            <a:avLst/>
          </a:prstGeom>
          <a:noFill/>
          <a:ln w="0" cap="flat">
            <a:noFill/>
            <a:prstDash val="solid"/>
            <a:miter lim="0"/>
          </a:ln>
        </p:spPr>
        <p:txBody>
          <a:bodyPr vert="horz" wrap="square" lIns="0" tIns="0" rIns="0" bIns="0"/>
          <a:lstStyle/>
          <a:p>
            <a:pPr algn="l" rtl="0" eaLnBrk="0">
              <a:lnSpc>
                <a:spcPct val="81000"/>
              </a:lnSpc>
            </a:pPr>
            <a:endParaRPr sz="100" dirty="0">
              <a:latin typeface="Arial" panose="020B0604020202020204"/>
              <a:ea typeface="Arial" panose="020B0604020202020204"/>
              <a:cs typeface="Arial" panose="020B0604020202020204"/>
            </a:endParaRPr>
          </a:p>
          <a:p>
            <a:pPr marL="12700" algn="l" rtl="0" eaLnBrk="0">
              <a:lnSpc>
                <a:spcPct val="80000"/>
              </a:lnSpc>
            </a:pPr>
            <a:r>
              <a:rPr sz="1200" kern="0" spc="-20" dirty="0">
                <a:solidFill>
                  <a:srgbClr val="000000">
                    <a:alpha val="100000"/>
                  </a:srgbClr>
                </a:solidFill>
                <a:latin typeface="Arial" panose="020B0604020202020204"/>
                <a:ea typeface="Arial" panose="020B0604020202020204"/>
                <a:cs typeface="Arial" panose="020B0604020202020204"/>
              </a:rPr>
              <a:t>-94-</a:t>
            </a:r>
            <a:endParaRPr sz="1200" dirty="0">
              <a:latin typeface="Arial" panose="020B0604020202020204"/>
              <a:ea typeface="Arial" panose="020B0604020202020204"/>
              <a:cs typeface="Arial" panose="020B0604020202020204"/>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35718</Words>
  <Application>WPS 演示</Application>
  <PresentationFormat/>
  <Paragraphs>1488</Paragraphs>
  <Slides>111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111</vt:i4>
      </vt:variant>
    </vt:vector>
  </HeadingPairs>
  <TitlesOfParts>
    <vt:vector size="124" baseType="lpstr">
      <vt:lpstr>Arial</vt:lpstr>
      <vt:lpstr>宋体</vt:lpstr>
      <vt:lpstr>Wingdings</vt:lpstr>
      <vt:lpstr>Arial</vt:lpstr>
      <vt:lpstr>微软雅黑</vt:lpstr>
      <vt:lpstr>Times New Roman</vt:lpstr>
      <vt:lpstr>Wingdings</vt:lpstr>
      <vt:lpstr>Arial Unicode MS</vt:lpstr>
      <vt:lpstr>Calibri</vt:lpstr>
      <vt:lpstr>华文仿宋</vt:lpstr>
      <vt:lpstr>黑体</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王迪</cp:lastModifiedBy>
  <cp:revision>4</cp:revision>
  <dcterms:created xsi:type="dcterms:W3CDTF">2025-08-15T02:42:06Z</dcterms:created>
  <dcterms:modified xsi:type="dcterms:W3CDTF">2025-08-15T02:53:56Z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wqlLaW5nc29mdCBQREYgdG8gV1BTIDEwMA</vt:lpwstr>
  </property>
  <property fmtid="{D5CDD505-2E9C-101B-9397-08002B2CF9AE}" pid="3" name="Created">
    <vt:filetime>2025-08-15T10:38:35Z</vt:filetime>
  </property>
  <property fmtid="{D5CDD505-2E9C-101B-9397-08002B2CF9AE}" pid="4" name="ICV">
    <vt:lpwstr>EE97BE518F9B40819683AC8D5DE29552_12</vt:lpwstr>
  </property>
  <property fmtid="{D5CDD505-2E9C-101B-9397-08002B2CF9AE}" pid="5" name="KSOProductBuildVer">
    <vt:lpwstr>2052-12.1.0.19302</vt:lpwstr>
  </property>
</Properties>
</file>