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xml" ContentType="application/vnd.openxmlformats-officedocument.presentationml.notesSlide+xml"/>
  <Override PartName="/ppt/tags/tag8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12"/>
  </p:notesMasterIdLst>
  <p:handoutMasterIdLst>
    <p:handoutMasterId r:id="rId113"/>
  </p:handoutMasterIdLst>
  <p:sldIdLst>
    <p:sldId id="402" r:id="rId3"/>
    <p:sldId id="403" r:id="rId4"/>
    <p:sldId id="404" r:id="rId5"/>
    <p:sldId id="406" r:id="rId6"/>
    <p:sldId id="407" r:id="rId7"/>
    <p:sldId id="405" r:id="rId8"/>
    <p:sldId id="266" r:id="rId9"/>
    <p:sldId id="262" r:id="rId10"/>
    <p:sldId id="264" r:id="rId11"/>
    <p:sldId id="267" r:id="rId12"/>
    <p:sldId id="268" r:id="rId13"/>
    <p:sldId id="269" r:id="rId14"/>
    <p:sldId id="322" r:id="rId15"/>
    <p:sldId id="270" r:id="rId16"/>
    <p:sldId id="271" r:id="rId17"/>
    <p:sldId id="319" r:id="rId18"/>
    <p:sldId id="272" r:id="rId19"/>
    <p:sldId id="288" r:id="rId20"/>
    <p:sldId id="273" r:id="rId21"/>
    <p:sldId id="274" r:id="rId22"/>
    <p:sldId id="275" r:id="rId23"/>
    <p:sldId id="276" r:id="rId24"/>
    <p:sldId id="308" r:id="rId25"/>
    <p:sldId id="309" r:id="rId26"/>
    <p:sldId id="278" r:id="rId27"/>
    <p:sldId id="277" r:id="rId28"/>
    <p:sldId id="280" r:id="rId29"/>
    <p:sldId id="281" r:id="rId30"/>
    <p:sldId id="284" r:id="rId31"/>
    <p:sldId id="283" r:id="rId32"/>
    <p:sldId id="285" r:id="rId33"/>
    <p:sldId id="324" r:id="rId34"/>
    <p:sldId id="325" r:id="rId35"/>
    <p:sldId id="326" r:id="rId36"/>
    <p:sldId id="327" r:id="rId37"/>
    <p:sldId id="328" r:id="rId38"/>
    <p:sldId id="329" r:id="rId39"/>
    <p:sldId id="330" r:id="rId40"/>
    <p:sldId id="331" r:id="rId41"/>
    <p:sldId id="332" r:id="rId42"/>
    <p:sldId id="333" r:id="rId43"/>
    <p:sldId id="334" r:id="rId44"/>
    <p:sldId id="335" r:id="rId45"/>
    <p:sldId id="336" r:id="rId46"/>
    <p:sldId id="337" r:id="rId47"/>
    <p:sldId id="338" r:id="rId48"/>
    <p:sldId id="339" r:id="rId49"/>
    <p:sldId id="340" r:id="rId50"/>
    <p:sldId id="341" r:id="rId51"/>
    <p:sldId id="342" r:id="rId52"/>
    <p:sldId id="343" r:id="rId53"/>
    <p:sldId id="344" r:id="rId54"/>
    <p:sldId id="345" r:id="rId55"/>
    <p:sldId id="346" r:id="rId56"/>
    <p:sldId id="347" r:id="rId57"/>
    <p:sldId id="348" r:id="rId58"/>
    <p:sldId id="349" r:id="rId59"/>
    <p:sldId id="350" r:id="rId60"/>
    <p:sldId id="351" r:id="rId61"/>
    <p:sldId id="352" r:id="rId62"/>
    <p:sldId id="353" r:id="rId63"/>
    <p:sldId id="354" r:id="rId64"/>
    <p:sldId id="355" r:id="rId65"/>
    <p:sldId id="356" r:id="rId66"/>
    <p:sldId id="357" r:id="rId67"/>
    <p:sldId id="358" r:id="rId68"/>
    <p:sldId id="359" r:id="rId69"/>
    <p:sldId id="360" r:id="rId70"/>
    <p:sldId id="361" r:id="rId71"/>
    <p:sldId id="362" r:id="rId72"/>
    <p:sldId id="363" r:id="rId73"/>
    <p:sldId id="364" r:id="rId74"/>
    <p:sldId id="365" r:id="rId75"/>
    <p:sldId id="366" r:id="rId76"/>
    <p:sldId id="367" r:id="rId77"/>
    <p:sldId id="368" r:id="rId78"/>
    <p:sldId id="369" r:id="rId79"/>
    <p:sldId id="370" r:id="rId80"/>
    <p:sldId id="371" r:id="rId81"/>
    <p:sldId id="372" r:id="rId82"/>
    <p:sldId id="373" r:id="rId83"/>
    <p:sldId id="374" r:id="rId84"/>
    <p:sldId id="375" r:id="rId85"/>
    <p:sldId id="376" r:id="rId86"/>
    <p:sldId id="377" r:id="rId87"/>
    <p:sldId id="378" r:id="rId88"/>
    <p:sldId id="379" r:id="rId89"/>
    <p:sldId id="380" r:id="rId90"/>
    <p:sldId id="381" r:id="rId91"/>
    <p:sldId id="382" r:id="rId92"/>
    <p:sldId id="383" r:id="rId93"/>
    <p:sldId id="384" r:id="rId94"/>
    <p:sldId id="385" r:id="rId95"/>
    <p:sldId id="386" r:id="rId96"/>
    <p:sldId id="387" r:id="rId97"/>
    <p:sldId id="388" r:id="rId98"/>
    <p:sldId id="389" r:id="rId99"/>
    <p:sldId id="390" r:id="rId100"/>
    <p:sldId id="391" r:id="rId101"/>
    <p:sldId id="392" r:id="rId102"/>
    <p:sldId id="393" r:id="rId103"/>
    <p:sldId id="394" r:id="rId104"/>
    <p:sldId id="395" r:id="rId105"/>
    <p:sldId id="396" r:id="rId106"/>
    <p:sldId id="397" r:id="rId107"/>
    <p:sldId id="398" r:id="rId108"/>
    <p:sldId id="399" r:id="rId109"/>
    <p:sldId id="400" r:id="rId110"/>
    <p:sldId id="401" r:id="rId111"/>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993">
          <p15:clr>
            <a:srgbClr val="A4A3A4"/>
          </p15:clr>
        </p15:guide>
        <p15:guide id="2" pos="5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CC"/>
    <a:srgbClr val="D9D9D9"/>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p:restoredTop sz="94660"/>
  </p:normalViewPr>
  <p:slideViewPr>
    <p:cSldViewPr snapToGrid="0" showGuides="1">
      <p:cViewPr>
        <p:scale>
          <a:sx n="75" d="100"/>
          <a:sy n="75" d="100"/>
        </p:scale>
        <p:origin x="42" y="240"/>
      </p:cViewPr>
      <p:guideLst>
        <p:guide orient="horz" pos="993"/>
        <p:guide pos="51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ableStyles" Target="tableStyle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notesMaster" Target="notesMasters/notesMaster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handoutMaster" Target="handoutMasters/handoutMaster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137D7E31-38E2-4ADB-832C-C9BF4273C724}"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2E1E1866-74C0-46FE-9B1B-AF43664FCCB1}"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1"/>
          <p:cNvSpPr>
            <a:spLocks noGrp="1" noRot="1" noChangeAspect="1" noTextEdit="1"/>
          </p:cNvSpPr>
          <p:nvPr>
            <p:ph type="sldImg"/>
          </p:nvPr>
        </p:nvSpPr>
        <p:spPr>
          <a:ln>
            <a:solidFill>
              <a:srgbClr val="000000">
                <a:alpha val="100000"/>
              </a:srgbClr>
            </a:solidFill>
            <a:miter lim="800000"/>
          </a:ln>
        </p:spPr>
      </p:sp>
      <p:sp>
        <p:nvSpPr>
          <p:cNvPr id="13824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3824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89</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1"/>
          <p:cNvSpPr>
            <a:spLocks noGrp="1" noRot="1" noChangeAspect="1" noTextEdit="1"/>
          </p:cNvSpPr>
          <p:nvPr>
            <p:ph type="sldImg"/>
          </p:nvPr>
        </p:nvSpPr>
        <p:spPr>
          <a:ln>
            <a:solidFill>
              <a:srgbClr val="000000">
                <a:alpha val="100000"/>
              </a:srgbClr>
            </a:solidFill>
            <a:miter lim="800000"/>
          </a:ln>
        </p:spPr>
      </p:sp>
      <p:sp>
        <p:nvSpPr>
          <p:cNvPr id="147459"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7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98</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a:ln>
            <a:solidFill>
              <a:srgbClr val="000000">
                <a:alpha val="100000"/>
              </a:srgbClr>
            </a:solidFill>
            <a:miter lim="800000"/>
          </a:ln>
        </p:spPr>
      </p:sp>
      <p:sp>
        <p:nvSpPr>
          <p:cNvPr id="148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8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99</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a:ln>
            <a:solidFill>
              <a:srgbClr val="000000">
                <a:alpha val="100000"/>
              </a:srgbClr>
            </a:solidFill>
            <a:miter lim="800000"/>
          </a:ln>
        </p:spPr>
      </p:sp>
      <p:sp>
        <p:nvSpPr>
          <p:cNvPr id="14950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9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100</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a:ln>
            <a:solidFill>
              <a:srgbClr val="000000">
                <a:alpha val="100000"/>
              </a:srgbClr>
            </a:solidFill>
            <a:miter lim="800000"/>
          </a:ln>
        </p:spPr>
      </p:sp>
      <p:sp>
        <p:nvSpPr>
          <p:cNvPr id="15053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053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101</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p:cNvSpPr>
            <a:spLocks noGrp="1" noRot="1" noChangeAspect="1" noTextEdit="1"/>
          </p:cNvSpPr>
          <p:nvPr>
            <p:ph type="sldImg"/>
          </p:nvPr>
        </p:nvSpPr>
        <p:spPr>
          <a:ln>
            <a:solidFill>
              <a:srgbClr val="000000">
                <a:alpha val="100000"/>
              </a:srgbClr>
            </a:solidFill>
            <a:miter lim="800000"/>
          </a:ln>
        </p:spPr>
      </p:sp>
      <p:sp>
        <p:nvSpPr>
          <p:cNvPr id="15155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1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102</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a:ln>
            <a:solidFill>
              <a:srgbClr val="000000">
                <a:alpha val="100000"/>
              </a:srgbClr>
            </a:solidFill>
            <a:miter lim="800000"/>
          </a:ln>
        </p:spPr>
      </p:sp>
      <p:sp>
        <p:nvSpPr>
          <p:cNvPr id="152579"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258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103</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a:ln>
            <a:solidFill>
              <a:srgbClr val="000000">
                <a:alpha val="100000"/>
              </a:srgbClr>
            </a:solidFill>
            <a:miter lim="800000"/>
          </a:ln>
        </p:spPr>
      </p:sp>
      <p:sp>
        <p:nvSpPr>
          <p:cNvPr id="15360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360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104</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1"/>
          <p:cNvSpPr>
            <a:spLocks noGrp="1" noRot="1" noChangeAspect="1" noTextEdit="1"/>
          </p:cNvSpPr>
          <p:nvPr>
            <p:ph type="sldImg"/>
          </p:nvPr>
        </p:nvSpPr>
        <p:spPr>
          <a:ln>
            <a:solidFill>
              <a:srgbClr val="000000">
                <a:alpha val="100000"/>
              </a:srgbClr>
            </a:solidFill>
            <a:miter lim="800000"/>
          </a:ln>
        </p:spPr>
      </p:sp>
      <p:sp>
        <p:nvSpPr>
          <p:cNvPr id="15462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4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105</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a:ln>
            <a:solidFill>
              <a:srgbClr val="000000">
                <a:alpha val="100000"/>
              </a:srgbClr>
            </a:solidFill>
            <a:miter lim="800000"/>
          </a:ln>
        </p:spPr>
      </p:sp>
      <p:sp>
        <p:nvSpPr>
          <p:cNvPr id="15565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5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106</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幻灯片图像占位符 1"/>
          <p:cNvSpPr>
            <a:spLocks noGrp="1" noRot="1" noChangeAspect="1" noTextEdit="1"/>
          </p:cNvSpPr>
          <p:nvPr>
            <p:ph type="sldImg"/>
          </p:nvPr>
        </p:nvSpPr>
        <p:spPr>
          <a:ln>
            <a:solidFill>
              <a:srgbClr val="000000">
                <a:alpha val="100000"/>
              </a:srgbClr>
            </a:solidFill>
            <a:miter lim="800000"/>
          </a:ln>
        </p:spPr>
      </p:sp>
      <p:sp>
        <p:nvSpPr>
          <p:cNvPr id="15667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667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107</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p:cNvSpPr>
            <a:spLocks noGrp="1" noRot="1" noChangeAspect="1" noTextEdit="1"/>
          </p:cNvSpPr>
          <p:nvPr>
            <p:ph type="sldImg"/>
          </p:nvPr>
        </p:nvSpPr>
        <p:spPr>
          <a:ln>
            <a:solidFill>
              <a:srgbClr val="000000">
                <a:alpha val="100000"/>
              </a:srgbClr>
            </a:solidFill>
            <a:miter lim="800000"/>
          </a:ln>
        </p:spPr>
      </p:sp>
      <p:sp>
        <p:nvSpPr>
          <p:cNvPr id="13926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3926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90</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ln>
            <a:solidFill>
              <a:srgbClr val="000000">
                <a:alpha val="100000"/>
              </a:srgbClr>
            </a:solidFill>
            <a:miter lim="800000"/>
          </a:ln>
        </p:spPr>
      </p:sp>
      <p:sp>
        <p:nvSpPr>
          <p:cNvPr id="157699"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7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108</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幻灯片图像占位符 1"/>
          <p:cNvSpPr>
            <a:spLocks noGrp="1" noRot="1" noChangeAspect="1" noTextEdit="1"/>
          </p:cNvSpPr>
          <p:nvPr>
            <p:ph type="sldImg"/>
          </p:nvPr>
        </p:nvSpPr>
        <p:spPr>
          <a:ln>
            <a:solidFill>
              <a:srgbClr val="000000">
                <a:alpha val="100000"/>
              </a:srgbClr>
            </a:solidFill>
            <a:miter lim="800000"/>
          </a:ln>
        </p:spPr>
      </p:sp>
      <p:sp>
        <p:nvSpPr>
          <p:cNvPr id="15872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5872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109</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1"/>
          <p:cNvSpPr>
            <a:spLocks noGrp="1" noRot="1" noChangeAspect="1" noTextEdit="1"/>
          </p:cNvSpPr>
          <p:nvPr>
            <p:ph type="sldImg"/>
          </p:nvPr>
        </p:nvSpPr>
        <p:spPr>
          <a:ln>
            <a:solidFill>
              <a:srgbClr val="000000">
                <a:alpha val="100000"/>
              </a:srgbClr>
            </a:solidFill>
            <a:miter lim="800000"/>
          </a:ln>
        </p:spPr>
      </p:sp>
      <p:sp>
        <p:nvSpPr>
          <p:cNvPr id="14029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029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91</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幻灯片图像占位符 1"/>
          <p:cNvSpPr>
            <a:spLocks noGrp="1" noRot="1" noChangeAspect="1" noTextEdit="1"/>
          </p:cNvSpPr>
          <p:nvPr>
            <p:ph type="sldImg"/>
          </p:nvPr>
        </p:nvSpPr>
        <p:spPr>
          <a:ln>
            <a:solidFill>
              <a:srgbClr val="000000">
                <a:alpha val="100000"/>
              </a:srgbClr>
            </a:solidFill>
            <a:miter lim="800000"/>
          </a:ln>
        </p:spPr>
      </p:sp>
      <p:sp>
        <p:nvSpPr>
          <p:cNvPr id="141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1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92</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幻灯片图像占位符 1"/>
          <p:cNvSpPr>
            <a:spLocks noGrp="1" noRot="1" noChangeAspect="1" noTextEdit="1"/>
          </p:cNvSpPr>
          <p:nvPr>
            <p:ph type="sldImg"/>
          </p:nvPr>
        </p:nvSpPr>
        <p:spPr>
          <a:ln>
            <a:solidFill>
              <a:srgbClr val="000000">
                <a:alpha val="100000"/>
              </a:srgbClr>
            </a:solidFill>
            <a:miter lim="800000"/>
          </a:ln>
        </p:spPr>
      </p:sp>
      <p:sp>
        <p:nvSpPr>
          <p:cNvPr id="142339"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2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93</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幻灯片图像占位符 1"/>
          <p:cNvSpPr>
            <a:spLocks noGrp="1" noRot="1" noChangeAspect="1" noTextEdit="1"/>
          </p:cNvSpPr>
          <p:nvPr>
            <p:ph type="sldImg"/>
          </p:nvPr>
        </p:nvSpPr>
        <p:spPr>
          <a:ln>
            <a:solidFill>
              <a:srgbClr val="000000">
                <a:alpha val="100000"/>
              </a:srgbClr>
            </a:solidFill>
            <a:miter lim="800000"/>
          </a:ln>
        </p:spPr>
      </p:sp>
      <p:sp>
        <p:nvSpPr>
          <p:cNvPr id="14336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3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94</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1"/>
          <p:cNvSpPr>
            <a:spLocks noGrp="1" noRot="1" noChangeAspect="1" noTextEdit="1"/>
          </p:cNvSpPr>
          <p:nvPr>
            <p:ph type="sldImg"/>
          </p:nvPr>
        </p:nvSpPr>
        <p:spPr>
          <a:ln>
            <a:solidFill>
              <a:srgbClr val="000000">
                <a:alpha val="100000"/>
              </a:srgbClr>
            </a:solidFill>
            <a:miter lim="800000"/>
          </a:ln>
        </p:spPr>
      </p:sp>
      <p:sp>
        <p:nvSpPr>
          <p:cNvPr id="14438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4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95</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1"/>
          <p:cNvSpPr>
            <a:spLocks noGrp="1" noRot="1" noChangeAspect="1" noTextEdit="1"/>
          </p:cNvSpPr>
          <p:nvPr>
            <p:ph type="sldImg"/>
          </p:nvPr>
        </p:nvSpPr>
        <p:spPr>
          <a:ln>
            <a:solidFill>
              <a:srgbClr val="000000">
                <a:alpha val="100000"/>
              </a:srgbClr>
            </a:solidFill>
            <a:miter lim="800000"/>
          </a:ln>
        </p:spPr>
      </p:sp>
      <p:sp>
        <p:nvSpPr>
          <p:cNvPr id="14541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5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96</a:t>
            </a:fld>
            <a:endParaRPr lang="zh-CN" altLang="en-US" sz="1200" dirty="0">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幻灯片图像占位符 1"/>
          <p:cNvSpPr>
            <a:spLocks noGrp="1" noRot="1" noChangeAspect="1" noTextEdit="1"/>
          </p:cNvSpPr>
          <p:nvPr>
            <p:ph type="sldImg"/>
          </p:nvPr>
        </p:nvSpPr>
        <p:spPr>
          <a:ln>
            <a:solidFill>
              <a:srgbClr val="000000">
                <a:alpha val="100000"/>
              </a:srgbClr>
            </a:solidFill>
            <a:miter lim="800000"/>
          </a:ln>
        </p:spPr>
      </p:sp>
      <p:sp>
        <p:nvSpPr>
          <p:cNvPr id="14643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146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Calibri" panose="020F0502020204030204" pitchFamily="34" charset="0"/>
              </a:rPr>
              <a:t>97</a:t>
            </a:fld>
            <a:endParaRPr lang="zh-CN" altLang="en-US" sz="1200" dirty="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98800" y="914400"/>
            <a:ext cx="9799200" cy="2570400"/>
          </a:xfrm>
        </p:spPr>
        <p:txBody>
          <a:bodyPr lIns="90000" tIns="46800" rIns="90000" bIns="46800" anchor="b"/>
          <a:lstStyle>
            <a:lvl1pPr algn="ctr">
              <a:defRPr sz="6000"/>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198800" y="3560400"/>
            <a:ext cx="9799200" cy="1472400"/>
          </a:xfrm>
        </p:spPr>
        <p:txBody>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日期占位符 1"/>
          <p:cNvSpPr>
            <a:spLocks noGrp="1"/>
          </p:cNvSpPr>
          <p:nvPr>
            <p:ph type="dt" sz="half"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5"/>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6"/>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p:nvPr>
        </p:nvSpPr>
        <p:spPr>
          <a:xfrm>
            <a:off x="1198800" y="2484000"/>
            <a:ext cx="9799200" cy="1018800"/>
          </a:xfrm>
        </p:spPr>
        <p:txBody>
          <a:bodyPr lIns="90000" tIns="46800" rIns="90000" bIns="46800" anchor="t"/>
          <a:lstStyle>
            <a:lvl1pPr algn="ctr">
              <a:defRPr sz="6000"/>
            </a:lvl1pPr>
          </a:lstStyle>
          <a:p>
            <a:pPr lvl="0"/>
            <a:r>
              <a:rPr lang="zh-CN" altLang="en-US">
                <a:sym typeface="+mn-ea"/>
              </a:rPr>
              <a:t>单击此处编辑母版标题样式</a:t>
            </a:r>
            <a:endParaRPr>
              <a:sym typeface="+mn-ea"/>
            </a:endParaRPr>
          </a:p>
        </p:txBody>
      </p:sp>
      <p:sp>
        <p:nvSpPr>
          <p:cNvPr id="7" name="文本占位符 6"/>
          <p:cNvSpPr>
            <a:spLocks noGrp="1"/>
          </p:cNvSpPr>
          <p:nvPr>
            <p:ph type="body" sz="quarter" idx="13"/>
          </p:nvPr>
        </p:nvSpPr>
        <p:spPr>
          <a:xfrm>
            <a:off x="1198800" y="3560400"/>
            <a:ext cx="9799200" cy="471600"/>
          </a:xfrm>
        </p:spPr>
        <p:txBody>
          <a:bodyPr/>
          <a:lstStyle>
            <a:lvl1pPr algn="ctr">
              <a:lnSpc>
                <a:spcPct val="110000"/>
              </a:lnSpc>
              <a:buNone/>
              <a:defRPr sz="2400" spc="200"/>
            </a:lvl1pPr>
          </a:lstStyle>
          <a:p>
            <a:pPr lvl="0"/>
            <a:r>
              <a:rPr lang="zh-CN" altLang="en-US" dirty="0"/>
              <a:t>单击此处编辑母版文本样式</a:t>
            </a:r>
          </a:p>
        </p:txBody>
      </p:sp>
      <p:sp>
        <p:nvSpPr>
          <p:cNvPr id="3" name="日期占位符 2"/>
          <p:cNvSpPr>
            <a:spLocks noGrp="1"/>
          </p:cNvSpPr>
          <p:nvPr>
            <p:ph type="dt" sz="half"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5"/>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6"/>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9966A9C-F52C-4A5A-A9C6-912F975FD685}"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dirty="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r>
              <a:rPr lang="en-US" altLang="zh-CN" dirty="0"/>
              <a:t>/104</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p>
            <a:pPr lvl="0"/>
            <a:r>
              <a:rPr dirty="0">
                <a:sym typeface="+mn-ea"/>
              </a:rPr>
              <a:t>单击此处编辑母版标题样式</a:t>
            </a:r>
          </a:p>
        </p:txBody>
      </p:sp>
      <p:sp>
        <p:nvSpPr>
          <p:cNvPr id="3" name="内容占位符 2"/>
          <p:cNvSpPr>
            <a:spLocks noGrp="1"/>
          </p:cNvSpPr>
          <p:nvPr>
            <p:ph idx="1"/>
          </p:nvPr>
        </p:nvSpPr>
        <p:spPr>
          <a:xfrm>
            <a:off x="608400" y="1490400"/>
            <a:ext cx="10969200" cy="4759200"/>
          </a:xfrm>
        </p:spPr>
        <p:txBody>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grpSp>
        <p:nvGrpSpPr>
          <p:cNvPr id="4098" name="组合 6"/>
          <p:cNvGrpSpPr/>
          <p:nvPr userDrawn="1"/>
        </p:nvGrpSpPr>
        <p:grpSpPr>
          <a:xfrm>
            <a:off x="650875" y="117475"/>
            <a:ext cx="3076575" cy="898525"/>
            <a:chOff x="1785" y="186"/>
            <a:chExt cx="4845" cy="1414"/>
          </a:xfrm>
        </p:grpSpPr>
        <p:pic>
          <p:nvPicPr>
            <p:cNvPr id="4105"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D9A6B9D-FBA3-4016-9F61-762E48665CDD}"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grpSp>
        <p:nvGrpSpPr>
          <p:cNvPr id="5122" name="组合 6"/>
          <p:cNvGrpSpPr/>
          <p:nvPr userDrawn="1"/>
        </p:nvGrpSpPr>
        <p:grpSpPr>
          <a:xfrm>
            <a:off x="650875" y="117475"/>
            <a:ext cx="3076575" cy="898525"/>
            <a:chOff x="1785" y="186"/>
            <a:chExt cx="4845" cy="1414"/>
          </a:xfrm>
        </p:grpSpPr>
        <p:pic>
          <p:nvPicPr>
            <p:cNvPr id="5129"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E9F06DE7-6D84-4BCD-9B45-7F39E33D0C66}"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幻灯片">
    <p:bg>
      <p:bgPr>
        <a:solidFill>
          <a:schemeClr val="bg1"/>
        </a:solidFill>
        <a:effectLst/>
      </p:bgPr>
    </p:bg>
    <p:spTree>
      <p:nvGrpSpPr>
        <p:cNvPr id="1" name=""/>
        <p:cNvGrpSpPr/>
        <p:nvPr/>
      </p:nvGrpSpPr>
      <p:grpSpPr>
        <a:xfrm>
          <a:off x="0" y="0"/>
          <a:ext cx="0" cy="0"/>
          <a:chOff x="0" y="0"/>
          <a:chExt cx="0" cy="0"/>
        </a:xfrm>
      </p:grpSpPr>
      <p:grpSp>
        <p:nvGrpSpPr>
          <p:cNvPr id="6146" name="组合 6"/>
          <p:cNvGrpSpPr/>
          <p:nvPr userDrawn="1"/>
        </p:nvGrpSpPr>
        <p:grpSpPr>
          <a:xfrm>
            <a:off x="650875" y="117475"/>
            <a:ext cx="3076575" cy="898525"/>
            <a:chOff x="1785" y="186"/>
            <a:chExt cx="4845" cy="1414"/>
          </a:xfrm>
        </p:grpSpPr>
        <p:pic>
          <p:nvPicPr>
            <p:cNvPr id="6153"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2271586-B983-4430-8739-26D4B94363BA}"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幻灯片">
    <p:bg>
      <p:bgPr>
        <a:solidFill>
          <a:schemeClr val="bg1"/>
        </a:solidFill>
        <a:effectLst/>
      </p:bgPr>
    </p:bg>
    <p:spTree>
      <p:nvGrpSpPr>
        <p:cNvPr id="1" name=""/>
        <p:cNvGrpSpPr/>
        <p:nvPr/>
      </p:nvGrpSpPr>
      <p:grpSpPr>
        <a:xfrm>
          <a:off x="0" y="0"/>
          <a:ext cx="0" cy="0"/>
          <a:chOff x="0" y="0"/>
          <a:chExt cx="0" cy="0"/>
        </a:xfrm>
      </p:grpSpPr>
      <p:grpSp>
        <p:nvGrpSpPr>
          <p:cNvPr id="7170" name="组合 6"/>
          <p:cNvGrpSpPr/>
          <p:nvPr userDrawn="1"/>
        </p:nvGrpSpPr>
        <p:grpSpPr>
          <a:xfrm>
            <a:off x="650875" y="117475"/>
            <a:ext cx="3076575" cy="898525"/>
            <a:chOff x="1785" y="186"/>
            <a:chExt cx="4845" cy="1414"/>
          </a:xfrm>
        </p:grpSpPr>
        <p:pic>
          <p:nvPicPr>
            <p:cNvPr id="7177"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35BB2BF-1371-433A-BE36-DF88F4D1EAD3}"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幻灯片">
    <p:bg>
      <p:bgPr>
        <a:solidFill>
          <a:schemeClr val="bg1"/>
        </a:solidFill>
        <a:effectLst/>
      </p:bgPr>
    </p:bg>
    <p:spTree>
      <p:nvGrpSpPr>
        <p:cNvPr id="1" name=""/>
        <p:cNvGrpSpPr/>
        <p:nvPr/>
      </p:nvGrpSpPr>
      <p:grpSpPr>
        <a:xfrm>
          <a:off x="0" y="0"/>
          <a:ext cx="0" cy="0"/>
          <a:chOff x="0" y="0"/>
          <a:chExt cx="0" cy="0"/>
        </a:xfrm>
      </p:grpSpPr>
      <p:grpSp>
        <p:nvGrpSpPr>
          <p:cNvPr id="8194" name="组合 6"/>
          <p:cNvGrpSpPr/>
          <p:nvPr userDrawn="1"/>
        </p:nvGrpSpPr>
        <p:grpSpPr>
          <a:xfrm>
            <a:off x="650875" y="117475"/>
            <a:ext cx="3076575" cy="898525"/>
            <a:chOff x="1785" y="186"/>
            <a:chExt cx="4845" cy="1414"/>
          </a:xfrm>
        </p:grpSpPr>
        <p:pic>
          <p:nvPicPr>
            <p:cNvPr id="8201"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245BEA2-337D-422B-B6AC-D3B23DDB3D30}"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幻灯片">
    <p:bg>
      <p:bgPr>
        <a:solidFill>
          <a:schemeClr val="bg1"/>
        </a:solidFill>
        <a:effectLst/>
      </p:bgPr>
    </p:bg>
    <p:spTree>
      <p:nvGrpSpPr>
        <p:cNvPr id="1" name=""/>
        <p:cNvGrpSpPr/>
        <p:nvPr/>
      </p:nvGrpSpPr>
      <p:grpSpPr>
        <a:xfrm>
          <a:off x="0" y="0"/>
          <a:ext cx="0" cy="0"/>
          <a:chOff x="0" y="0"/>
          <a:chExt cx="0" cy="0"/>
        </a:xfrm>
      </p:grpSpPr>
      <p:grpSp>
        <p:nvGrpSpPr>
          <p:cNvPr id="9218" name="组合 6"/>
          <p:cNvGrpSpPr/>
          <p:nvPr userDrawn="1"/>
        </p:nvGrpSpPr>
        <p:grpSpPr>
          <a:xfrm>
            <a:off x="650875" y="117475"/>
            <a:ext cx="3076575" cy="898525"/>
            <a:chOff x="1785" y="186"/>
            <a:chExt cx="4845" cy="1414"/>
          </a:xfrm>
        </p:grpSpPr>
        <p:pic>
          <p:nvPicPr>
            <p:cNvPr id="9225"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C04B74B-AF8D-44ED-B84A-56BBA805B8B6}"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幻灯片">
    <p:bg>
      <p:bgPr>
        <a:solidFill>
          <a:schemeClr val="bg1"/>
        </a:solidFill>
        <a:effectLst/>
      </p:bgPr>
    </p:bg>
    <p:spTree>
      <p:nvGrpSpPr>
        <p:cNvPr id="1" name=""/>
        <p:cNvGrpSpPr/>
        <p:nvPr/>
      </p:nvGrpSpPr>
      <p:grpSpPr>
        <a:xfrm>
          <a:off x="0" y="0"/>
          <a:ext cx="0" cy="0"/>
          <a:chOff x="0" y="0"/>
          <a:chExt cx="0" cy="0"/>
        </a:xfrm>
      </p:grpSpPr>
      <p:grpSp>
        <p:nvGrpSpPr>
          <p:cNvPr id="10242" name="组合 6"/>
          <p:cNvGrpSpPr/>
          <p:nvPr userDrawn="1"/>
        </p:nvGrpSpPr>
        <p:grpSpPr>
          <a:xfrm>
            <a:off x="650875" y="117475"/>
            <a:ext cx="3076575" cy="898525"/>
            <a:chOff x="1785" y="186"/>
            <a:chExt cx="4845" cy="1414"/>
          </a:xfrm>
        </p:grpSpPr>
        <p:pic>
          <p:nvPicPr>
            <p:cNvPr id="10249"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02E1A30-14D0-4D05-A476-0453B86E10AE}"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90800" y="3848400"/>
            <a:ext cx="7768800" cy="766800"/>
          </a:xfrm>
        </p:spPr>
        <p:txBody>
          <a:bodyPr lIns="90000" tIns="46800" rIns="90000" bIns="46800" anchor="b"/>
          <a:lstStyle>
            <a:lvl1pPr>
              <a:defRPr sz="4400"/>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1990800" y="4615200"/>
            <a:ext cx="7768800" cy="867600"/>
          </a:xfrm>
        </p:spPr>
        <p:txBody>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幻灯片">
    <p:bg>
      <p:bgPr>
        <a:solidFill>
          <a:schemeClr val="bg1"/>
        </a:solidFill>
        <a:effectLst/>
      </p:bgPr>
    </p:bg>
    <p:spTree>
      <p:nvGrpSpPr>
        <p:cNvPr id="1" name=""/>
        <p:cNvGrpSpPr/>
        <p:nvPr/>
      </p:nvGrpSpPr>
      <p:grpSpPr>
        <a:xfrm>
          <a:off x="0" y="0"/>
          <a:ext cx="0" cy="0"/>
          <a:chOff x="0" y="0"/>
          <a:chExt cx="0" cy="0"/>
        </a:xfrm>
      </p:grpSpPr>
      <p:grpSp>
        <p:nvGrpSpPr>
          <p:cNvPr id="11266" name="组合 6"/>
          <p:cNvGrpSpPr/>
          <p:nvPr userDrawn="1"/>
        </p:nvGrpSpPr>
        <p:grpSpPr>
          <a:xfrm>
            <a:off x="650875" y="117475"/>
            <a:ext cx="3076575" cy="898525"/>
            <a:chOff x="1785" y="186"/>
            <a:chExt cx="4845" cy="1414"/>
          </a:xfrm>
        </p:grpSpPr>
        <p:pic>
          <p:nvPicPr>
            <p:cNvPr id="11273"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83A137DA-0539-411E-8AEC-AABF5FEDD058}"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幻灯片">
    <p:bg>
      <p:bgPr>
        <a:solidFill>
          <a:schemeClr val="bg1"/>
        </a:solidFill>
        <a:effectLst/>
      </p:bgPr>
    </p:bg>
    <p:spTree>
      <p:nvGrpSpPr>
        <p:cNvPr id="1" name=""/>
        <p:cNvGrpSpPr/>
        <p:nvPr/>
      </p:nvGrpSpPr>
      <p:grpSpPr>
        <a:xfrm>
          <a:off x="0" y="0"/>
          <a:ext cx="0" cy="0"/>
          <a:chOff x="0" y="0"/>
          <a:chExt cx="0" cy="0"/>
        </a:xfrm>
      </p:grpSpPr>
      <p:grpSp>
        <p:nvGrpSpPr>
          <p:cNvPr id="12290" name="组合 6"/>
          <p:cNvGrpSpPr/>
          <p:nvPr userDrawn="1"/>
        </p:nvGrpSpPr>
        <p:grpSpPr>
          <a:xfrm>
            <a:off x="650875" y="117475"/>
            <a:ext cx="3076575" cy="898525"/>
            <a:chOff x="1785" y="186"/>
            <a:chExt cx="4845" cy="1414"/>
          </a:xfrm>
        </p:grpSpPr>
        <p:pic>
          <p:nvPicPr>
            <p:cNvPr id="12297"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8EB1A25-2F1C-45DB-A372-F033357F253A}"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幻灯片">
    <p:bg>
      <p:bgPr>
        <a:solidFill>
          <a:schemeClr val="bg1"/>
        </a:solidFill>
        <a:effectLst/>
      </p:bgPr>
    </p:bg>
    <p:spTree>
      <p:nvGrpSpPr>
        <p:cNvPr id="1" name=""/>
        <p:cNvGrpSpPr/>
        <p:nvPr/>
      </p:nvGrpSpPr>
      <p:grpSpPr>
        <a:xfrm>
          <a:off x="0" y="0"/>
          <a:ext cx="0" cy="0"/>
          <a:chOff x="0" y="0"/>
          <a:chExt cx="0" cy="0"/>
        </a:xfrm>
      </p:grpSpPr>
      <p:grpSp>
        <p:nvGrpSpPr>
          <p:cNvPr id="13314" name="组合 6"/>
          <p:cNvGrpSpPr/>
          <p:nvPr userDrawn="1"/>
        </p:nvGrpSpPr>
        <p:grpSpPr>
          <a:xfrm>
            <a:off x="650875" y="117475"/>
            <a:ext cx="3076575" cy="898525"/>
            <a:chOff x="1785" y="186"/>
            <a:chExt cx="4845" cy="1414"/>
          </a:xfrm>
        </p:grpSpPr>
        <p:pic>
          <p:nvPicPr>
            <p:cNvPr id="13321"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81036739-0FDE-4C32-873B-E4ACB8929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幻灯片">
    <p:bg>
      <p:bgPr>
        <a:solidFill>
          <a:schemeClr val="bg1"/>
        </a:solidFill>
        <a:effectLst/>
      </p:bgPr>
    </p:bg>
    <p:spTree>
      <p:nvGrpSpPr>
        <p:cNvPr id="1" name=""/>
        <p:cNvGrpSpPr/>
        <p:nvPr/>
      </p:nvGrpSpPr>
      <p:grpSpPr>
        <a:xfrm>
          <a:off x="0" y="0"/>
          <a:ext cx="0" cy="0"/>
          <a:chOff x="0" y="0"/>
          <a:chExt cx="0" cy="0"/>
        </a:xfrm>
      </p:grpSpPr>
      <p:grpSp>
        <p:nvGrpSpPr>
          <p:cNvPr id="14338" name="组合 6"/>
          <p:cNvGrpSpPr/>
          <p:nvPr userDrawn="1"/>
        </p:nvGrpSpPr>
        <p:grpSpPr>
          <a:xfrm>
            <a:off x="650875" y="117475"/>
            <a:ext cx="3076575" cy="898525"/>
            <a:chOff x="1785" y="186"/>
            <a:chExt cx="4845" cy="1414"/>
          </a:xfrm>
        </p:grpSpPr>
        <p:pic>
          <p:nvPicPr>
            <p:cNvPr id="14345"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FED5FFA9-BCE6-46C1-878F-A1FFCFCFE651}"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幻灯片">
    <p:bg>
      <p:bgPr>
        <a:solidFill>
          <a:schemeClr val="bg1"/>
        </a:solidFill>
        <a:effectLst/>
      </p:bgPr>
    </p:bg>
    <p:spTree>
      <p:nvGrpSpPr>
        <p:cNvPr id="1" name=""/>
        <p:cNvGrpSpPr/>
        <p:nvPr/>
      </p:nvGrpSpPr>
      <p:grpSpPr>
        <a:xfrm>
          <a:off x="0" y="0"/>
          <a:ext cx="0" cy="0"/>
          <a:chOff x="0" y="0"/>
          <a:chExt cx="0" cy="0"/>
        </a:xfrm>
      </p:grpSpPr>
      <p:grpSp>
        <p:nvGrpSpPr>
          <p:cNvPr id="15362" name="组合 6"/>
          <p:cNvGrpSpPr/>
          <p:nvPr userDrawn="1"/>
        </p:nvGrpSpPr>
        <p:grpSpPr>
          <a:xfrm>
            <a:off x="650875" y="117475"/>
            <a:ext cx="3076575" cy="898525"/>
            <a:chOff x="1785" y="186"/>
            <a:chExt cx="4845" cy="1414"/>
          </a:xfrm>
        </p:grpSpPr>
        <p:pic>
          <p:nvPicPr>
            <p:cNvPr id="15369"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7ED4B13-3F5D-450F-96C7-F576A91705E5}"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幻灯片">
    <p:bg>
      <p:bgPr>
        <a:solidFill>
          <a:schemeClr val="bg1"/>
        </a:solidFill>
        <a:effectLst/>
      </p:bgPr>
    </p:bg>
    <p:spTree>
      <p:nvGrpSpPr>
        <p:cNvPr id="1" name=""/>
        <p:cNvGrpSpPr/>
        <p:nvPr/>
      </p:nvGrpSpPr>
      <p:grpSpPr>
        <a:xfrm>
          <a:off x="0" y="0"/>
          <a:ext cx="0" cy="0"/>
          <a:chOff x="0" y="0"/>
          <a:chExt cx="0" cy="0"/>
        </a:xfrm>
      </p:grpSpPr>
      <p:grpSp>
        <p:nvGrpSpPr>
          <p:cNvPr id="16386" name="组合 6"/>
          <p:cNvGrpSpPr/>
          <p:nvPr userDrawn="1"/>
        </p:nvGrpSpPr>
        <p:grpSpPr>
          <a:xfrm>
            <a:off x="650875" y="117475"/>
            <a:ext cx="3076575" cy="898525"/>
            <a:chOff x="1785" y="186"/>
            <a:chExt cx="4845" cy="1414"/>
          </a:xfrm>
        </p:grpSpPr>
        <p:pic>
          <p:nvPicPr>
            <p:cNvPr id="16393"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46FB448-3F59-4FDA-AEA3-50357C811B7B}"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幻灯片">
    <p:bg>
      <p:bgPr>
        <a:solidFill>
          <a:schemeClr val="bg1"/>
        </a:solidFill>
        <a:effectLst/>
      </p:bgPr>
    </p:bg>
    <p:spTree>
      <p:nvGrpSpPr>
        <p:cNvPr id="1" name=""/>
        <p:cNvGrpSpPr/>
        <p:nvPr/>
      </p:nvGrpSpPr>
      <p:grpSpPr>
        <a:xfrm>
          <a:off x="0" y="0"/>
          <a:ext cx="0" cy="0"/>
          <a:chOff x="0" y="0"/>
          <a:chExt cx="0" cy="0"/>
        </a:xfrm>
      </p:grpSpPr>
      <p:grpSp>
        <p:nvGrpSpPr>
          <p:cNvPr id="17410" name="组合 6"/>
          <p:cNvGrpSpPr/>
          <p:nvPr userDrawn="1"/>
        </p:nvGrpSpPr>
        <p:grpSpPr>
          <a:xfrm>
            <a:off x="650875" y="117475"/>
            <a:ext cx="3076575" cy="898525"/>
            <a:chOff x="1785" y="186"/>
            <a:chExt cx="4845" cy="1414"/>
          </a:xfrm>
        </p:grpSpPr>
        <p:pic>
          <p:nvPicPr>
            <p:cNvPr id="17417"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BBDA976-83DB-43F3-AAE3-9CF69131E970}"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幻灯片">
    <p:bg>
      <p:bgPr>
        <a:solidFill>
          <a:schemeClr val="bg1"/>
        </a:solidFill>
        <a:effectLst/>
      </p:bgPr>
    </p:bg>
    <p:spTree>
      <p:nvGrpSpPr>
        <p:cNvPr id="1" name=""/>
        <p:cNvGrpSpPr/>
        <p:nvPr/>
      </p:nvGrpSpPr>
      <p:grpSpPr>
        <a:xfrm>
          <a:off x="0" y="0"/>
          <a:ext cx="0" cy="0"/>
          <a:chOff x="0" y="0"/>
          <a:chExt cx="0" cy="0"/>
        </a:xfrm>
      </p:grpSpPr>
      <p:grpSp>
        <p:nvGrpSpPr>
          <p:cNvPr id="18434" name="组合 6"/>
          <p:cNvGrpSpPr/>
          <p:nvPr userDrawn="1"/>
        </p:nvGrpSpPr>
        <p:grpSpPr>
          <a:xfrm>
            <a:off x="650875" y="117475"/>
            <a:ext cx="3076575" cy="898525"/>
            <a:chOff x="1785" y="186"/>
            <a:chExt cx="4845" cy="1414"/>
          </a:xfrm>
        </p:grpSpPr>
        <p:pic>
          <p:nvPicPr>
            <p:cNvPr id="18441"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78A63F8-2781-4314-9B99-C20FB5973838}"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幻灯片">
    <p:bg>
      <p:bgPr>
        <a:solidFill>
          <a:schemeClr val="bg1"/>
        </a:solidFill>
        <a:effectLst/>
      </p:bgPr>
    </p:bg>
    <p:spTree>
      <p:nvGrpSpPr>
        <p:cNvPr id="1" name=""/>
        <p:cNvGrpSpPr/>
        <p:nvPr/>
      </p:nvGrpSpPr>
      <p:grpSpPr>
        <a:xfrm>
          <a:off x="0" y="0"/>
          <a:ext cx="0" cy="0"/>
          <a:chOff x="0" y="0"/>
          <a:chExt cx="0" cy="0"/>
        </a:xfrm>
      </p:grpSpPr>
      <p:grpSp>
        <p:nvGrpSpPr>
          <p:cNvPr id="19458" name="组合 6"/>
          <p:cNvGrpSpPr/>
          <p:nvPr userDrawn="1"/>
        </p:nvGrpSpPr>
        <p:grpSpPr>
          <a:xfrm>
            <a:off x="650875" y="117475"/>
            <a:ext cx="3076575" cy="898525"/>
            <a:chOff x="1785" y="186"/>
            <a:chExt cx="4845" cy="1414"/>
          </a:xfrm>
        </p:grpSpPr>
        <p:pic>
          <p:nvPicPr>
            <p:cNvPr id="19465"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58956BE-7CF3-48C8-8779-47AE58DBAD6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幻灯片">
    <p:bg>
      <p:bgPr>
        <a:solidFill>
          <a:schemeClr val="bg1"/>
        </a:solidFill>
        <a:effectLst/>
      </p:bgPr>
    </p:bg>
    <p:spTree>
      <p:nvGrpSpPr>
        <p:cNvPr id="1" name=""/>
        <p:cNvGrpSpPr/>
        <p:nvPr/>
      </p:nvGrpSpPr>
      <p:grpSpPr>
        <a:xfrm>
          <a:off x="0" y="0"/>
          <a:ext cx="0" cy="0"/>
          <a:chOff x="0" y="0"/>
          <a:chExt cx="0" cy="0"/>
        </a:xfrm>
      </p:grpSpPr>
      <p:grpSp>
        <p:nvGrpSpPr>
          <p:cNvPr id="20482" name="组合 6"/>
          <p:cNvGrpSpPr/>
          <p:nvPr userDrawn="1"/>
        </p:nvGrpSpPr>
        <p:grpSpPr>
          <a:xfrm>
            <a:off x="650875" y="117475"/>
            <a:ext cx="3076575" cy="898525"/>
            <a:chOff x="1785" y="186"/>
            <a:chExt cx="4845" cy="1414"/>
          </a:xfrm>
        </p:grpSpPr>
        <p:pic>
          <p:nvPicPr>
            <p:cNvPr id="20489"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49C9993-61C3-4DD4-8A23-5909E848568B}"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p>
            <a:pPr lvl="0"/>
            <a:r>
              <a:rPr dirty="0">
                <a:sym typeface="+mn-ea"/>
              </a:rPr>
              <a:t>单击此处编辑母版标题样式</a:t>
            </a:r>
          </a:p>
        </p:txBody>
      </p:sp>
      <p:sp>
        <p:nvSpPr>
          <p:cNvPr id="3" name="内容占位符 2"/>
          <p:cNvSpPr>
            <a:spLocks noGrp="1"/>
          </p:cNvSpPr>
          <p:nvPr>
            <p:ph sz="half" idx="1"/>
          </p:nvPr>
        </p:nvSpPr>
        <p:spPr>
          <a:xfrm>
            <a:off x="608400" y="1501200"/>
            <a:ext cx="5176800" cy="4748400"/>
          </a:xfrm>
        </p:spPr>
        <p:txBody>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nvPr>
        </p:nvSpPr>
        <p:spPr>
          <a:xfrm>
            <a:off x="6411600" y="1501200"/>
            <a:ext cx="5176800" cy="47484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幻灯片">
    <p:bg>
      <p:bgPr>
        <a:solidFill>
          <a:schemeClr val="bg1"/>
        </a:solidFill>
        <a:effectLst/>
      </p:bgPr>
    </p:bg>
    <p:spTree>
      <p:nvGrpSpPr>
        <p:cNvPr id="1" name=""/>
        <p:cNvGrpSpPr/>
        <p:nvPr/>
      </p:nvGrpSpPr>
      <p:grpSpPr>
        <a:xfrm>
          <a:off x="0" y="0"/>
          <a:ext cx="0" cy="0"/>
          <a:chOff x="0" y="0"/>
          <a:chExt cx="0" cy="0"/>
        </a:xfrm>
      </p:grpSpPr>
      <p:grpSp>
        <p:nvGrpSpPr>
          <p:cNvPr id="21506" name="组合 6"/>
          <p:cNvGrpSpPr/>
          <p:nvPr userDrawn="1"/>
        </p:nvGrpSpPr>
        <p:grpSpPr>
          <a:xfrm>
            <a:off x="650875" y="117475"/>
            <a:ext cx="3076575" cy="898525"/>
            <a:chOff x="1785" y="186"/>
            <a:chExt cx="4845" cy="1414"/>
          </a:xfrm>
        </p:grpSpPr>
        <p:pic>
          <p:nvPicPr>
            <p:cNvPr id="21513"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C6CB233-D481-4F62-8D61-C325A0E51B75}"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幻灯片">
    <p:bg>
      <p:bgPr>
        <a:solidFill>
          <a:schemeClr val="bg1"/>
        </a:solidFill>
        <a:effectLst/>
      </p:bgPr>
    </p:bg>
    <p:spTree>
      <p:nvGrpSpPr>
        <p:cNvPr id="1" name=""/>
        <p:cNvGrpSpPr/>
        <p:nvPr/>
      </p:nvGrpSpPr>
      <p:grpSpPr>
        <a:xfrm>
          <a:off x="0" y="0"/>
          <a:ext cx="0" cy="0"/>
          <a:chOff x="0" y="0"/>
          <a:chExt cx="0" cy="0"/>
        </a:xfrm>
      </p:grpSpPr>
      <p:grpSp>
        <p:nvGrpSpPr>
          <p:cNvPr id="22530" name="组合 6"/>
          <p:cNvGrpSpPr/>
          <p:nvPr userDrawn="1"/>
        </p:nvGrpSpPr>
        <p:grpSpPr>
          <a:xfrm>
            <a:off x="650875" y="117475"/>
            <a:ext cx="3076575" cy="898525"/>
            <a:chOff x="1785" y="186"/>
            <a:chExt cx="4845" cy="1414"/>
          </a:xfrm>
        </p:grpSpPr>
        <p:pic>
          <p:nvPicPr>
            <p:cNvPr id="22537"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2DE3213-F1FC-49FF-BDB9-426F09D01710}"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幻灯片">
    <p:bg>
      <p:bgPr>
        <a:solidFill>
          <a:schemeClr val="bg1"/>
        </a:solidFill>
        <a:effectLst/>
      </p:bgPr>
    </p:bg>
    <p:spTree>
      <p:nvGrpSpPr>
        <p:cNvPr id="1" name=""/>
        <p:cNvGrpSpPr/>
        <p:nvPr/>
      </p:nvGrpSpPr>
      <p:grpSpPr>
        <a:xfrm>
          <a:off x="0" y="0"/>
          <a:ext cx="0" cy="0"/>
          <a:chOff x="0" y="0"/>
          <a:chExt cx="0" cy="0"/>
        </a:xfrm>
      </p:grpSpPr>
      <p:grpSp>
        <p:nvGrpSpPr>
          <p:cNvPr id="23554" name="组合 6"/>
          <p:cNvGrpSpPr/>
          <p:nvPr userDrawn="1"/>
        </p:nvGrpSpPr>
        <p:grpSpPr>
          <a:xfrm>
            <a:off x="650875" y="117475"/>
            <a:ext cx="3076575" cy="898525"/>
            <a:chOff x="1785" y="186"/>
            <a:chExt cx="4845" cy="1414"/>
          </a:xfrm>
        </p:grpSpPr>
        <p:pic>
          <p:nvPicPr>
            <p:cNvPr id="23561"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8A14CD5-64D8-49D1-9E62-86A8A648CF47}"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幻灯片">
    <p:bg>
      <p:bgPr>
        <a:solidFill>
          <a:schemeClr val="bg1"/>
        </a:solidFill>
        <a:effectLst/>
      </p:bgPr>
    </p:bg>
    <p:spTree>
      <p:nvGrpSpPr>
        <p:cNvPr id="1" name=""/>
        <p:cNvGrpSpPr/>
        <p:nvPr/>
      </p:nvGrpSpPr>
      <p:grpSpPr>
        <a:xfrm>
          <a:off x="0" y="0"/>
          <a:ext cx="0" cy="0"/>
          <a:chOff x="0" y="0"/>
          <a:chExt cx="0" cy="0"/>
        </a:xfrm>
      </p:grpSpPr>
      <p:grpSp>
        <p:nvGrpSpPr>
          <p:cNvPr id="24578" name="组合 6"/>
          <p:cNvGrpSpPr/>
          <p:nvPr userDrawn="1"/>
        </p:nvGrpSpPr>
        <p:grpSpPr>
          <a:xfrm>
            <a:off x="650875" y="117475"/>
            <a:ext cx="3076575" cy="898525"/>
            <a:chOff x="1785" y="186"/>
            <a:chExt cx="4845" cy="1414"/>
          </a:xfrm>
        </p:grpSpPr>
        <p:pic>
          <p:nvPicPr>
            <p:cNvPr id="24585"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9" name="TextBox 8"/>
            <p:cNvSpPr txBox="1">
              <a:spLocks noChangeArrowheads="1"/>
            </p:cNvSpPr>
            <p:nvPr/>
          </p:nvSpPr>
          <p:spPr bwMode="auto">
            <a:xfrm>
              <a:off x="3033" y="1068"/>
              <a:ext cx="3597" cy="532"/>
            </a:xfrm>
            <a:prstGeom prst="rect">
              <a:avLst/>
            </a:prstGeom>
            <a:noFill/>
            <a:ln>
              <a:noFill/>
            </a:ln>
          </p:spPr>
          <p:txBody>
            <a:bodyPr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Arial Unicode MS" panose="020B0604020202020204" pitchFamily="34" charset="-122"/>
                <a:ea typeface="Arial Unicode MS" panose="020B0604020202020204" pitchFamily="34" charset="-122"/>
                <a:cs typeface="+mn-cs"/>
              </a:endParaRPr>
            </a:p>
          </p:txBody>
        </p:sp>
        <p:sp>
          <p:nvSpPr>
            <p:cNvPr id="10" name="文本框 7"/>
            <p:cNvSpPr txBox="1">
              <a:spLocks noChangeArrowheads="1"/>
            </p:cNvSpPr>
            <p:nvPr/>
          </p:nvSpPr>
          <p:spPr bwMode="auto">
            <a:xfrm>
              <a:off x="3248" y="186"/>
              <a:ext cx="3165" cy="137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浙江能源</a:t>
              </a:r>
              <a:endParaRPr kumimoji="0" lang="zh-CN" altLang="en-US"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base" latinLnBrk="0" hangingPunct="1">
                <a:lnSpc>
                  <a:spcPct val="11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ZHE JIANG ENERGY</a:t>
              </a:r>
            </a:p>
          </p:txBody>
        </p:sp>
      </p:grpSp>
      <p:cxnSp>
        <p:nvCxnSpPr>
          <p:cNvPr id="11" name="直接连接符 10"/>
          <p:cNvCxnSpPr/>
          <p:nvPr/>
        </p:nvCxnSpPr>
        <p:spPr>
          <a:xfrm>
            <a:off x="313692" y="9874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16152AE-48EC-44EF-BDB3-6DD01787201D}"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08332" y="1555115"/>
            <a:ext cx="5233035" cy="4608195"/>
          </a:xfrm>
        </p:spPr>
        <p:txBody>
          <a:bodyPr vert="horz" wrap="square" lIns="91440" tIns="45720" rIns="91440" bIns="45720" numCol="1" rtlCol="0" anchor="t" anchorCtr="0" compatLnSpc="1">
            <a:normAutofit/>
          </a:bodyPr>
          <a:lstStyle>
            <a:lvl1pPr>
              <a:buNone/>
              <a:defRPr sz="1600"/>
            </a:lvl1p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sz="16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4" name="文本占位符 3"/>
          <p:cNvSpPr>
            <a:spLocks noGrp="1"/>
          </p:cNvSpPr>
          <p:nvPr>
            <p:ph type="body" sz="half" idx="2"/>
          </p:nvPr>
        </p:nvSpPr>
        <p:spPr>
          <a:xfrm>
            <a:off x="6350400" y="1555200"/>
            <a:ext cx="5227200" cy="4608000"/>
          </a:xfrm>
        </p:spPr>
        <p:txBody>
          <a:bodyPr/>
          <a:lstStyle>
            <a:lvl1pPr>
              <a:buNone/>
              <a:defRPr sz="1600"/>
            </a:lvl1pPr>
          </a:lstStyle>
          <a:p>
            <a:pPr lvl="0"/>
            <a:r>
              <a:rPr dirty="0">
                <a:sym typeface="+mn-ea"/>
              </a:rPr>
              <a:t>单击此处编辑母版文本样式</a:t>
            </a:r>
          </a:p>
        </p:txBody>
      </p:sp>
      <p:sp>
        <p:nvSpPr>
          <p:cNvPr id="9" name="标题 8"/>
          <p:cNvSpPr>
            <a:spLocks noGrp="1"/>
          </p:cNvSpPr>
          <p:nvPr>
            <p:ph type="title"/>
          </p:nvPr>
        </p:nvSpPr>
        <p:spPr/>
        <p:txBody>
          <a:bodyPr/>
          <a:lstStyle/>
          <a:p>
            <a:r>
              <a:rPr lang="zh-CN" altLang="en-US"/>
              <a:t>单击此处编辑母版标题样式</a:t>
            </a:r>
          </a:p>
        </p:txBody>
      </p:sp>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日期占位符 1"/>
          <p:cNvSpPr>
            <a:spLocks noGrp="1"/>
          </p:cNvSpPr>
          <p:nvPr>
            <p:ph type="dt" sz="half" idx="1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5"/>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p:nvPr>
        </p:nvSpPr>
        <p:spPr>
          <a:xfrm>
            <a:off x="1198800" y="2484000"/>
            <a:ext cx="9799200" cy="1018800"/>
          </a:xfrm>
        </p:spPr>
        <p:txBody>
          <a:bodyPr lIns="90000" tIns="46800" rIns="90000" bIns="46800" anchor="t"/>
          <a:lstStyle>
            <a:lvl1pPr algn="ctr">
              <a:defRPr sz="6000"/>
            </a:lvl1pPr>
          </a:lstStyle>
          <a:p>
            <a:pPr lvl="0"/>
            <a:r>
              <a:rPr lang="zh-CN" altLang="en-US">
                <a:sym typeface="+mn-ea"/>
              </a:rPr>
              <a:t>单击此处编辑母版标题样式</a:t>
            </a:r>
            <a:endParaRPr>
              <a:sym typeface="+mn-ea"/>
            </a:endParaRPr>
          </a:p>
        </p:txBody>
      </p:sp>
      <p:sp>
        <p:nvSpPr>
          <p:cNvPr id="7" name="文本占位符 6"/>
          <p:cNvSpPr>
            <a:spLocks noGrp="1"/>
          </p:cNvSpPr>
          <p:nvPr>
            <p:ph type="body" sz="quarter" idx="13"/>
          </p:nvPr>
        </p:nvSpPr>
        <p:spPr>
          <a:xfrm>
            <a:off x="1198800" y="3560400"/>
            <a:ext cx="9799200" cy="471600"/>
          </a:xfrm>
        </p:spPr>
        <p:txBody>
          <a:bodyPr/>
          <a:lstStyle>
            <a:lvl1pPr algn="ctr">
              <a:lnSpc>
                <a:spcPct val="110000"/>
              </a:lnSpc>
              <a:buNone/>
              <a:defRPr sz="2400" spc="200"/>
            </a:lvl1pPr>
          </a:lstStyle>
          <a:p>
            <a:pPr lvl="0"/>
            <a:r>
              <a:rPr lang="zh-CN" altLang="en-US" dirty="0"/>
              <a:t>单击此处编辑母版文本样式</a:t>
            </a:r>
          </a:p>
        </p:txBody>
      </p:sp>
      <p:sp>
        <p:nvSpPr>
          <p:cNvPr id="3" name="日期占位符 2"/>
          <p:cNvSpPr>
            <a:spLocks noGrp="1"/>
          </p:cNvSpPr>
          <p:nvPr>
            <p:ph type="dt" sz="half" idx="1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p>
            <a:pPr lvl="0"/>
            <a:r>
              <a:rPr dirty="0">
                <a:sym typeface="+mn-ea"/>
              </a:rPr>
              <a:t>单击此处编辑母版标题样式</a:t>
            </a:r>
          </a:p>
        </p:txBody>
      </p:sp>
      <p:sp>
        <p:nvSpPr>
          <p:cNvPr id="3" name="文本占位符 2"/>
          <p:cNvSpPr>
            <a:spLocks noGrp="1"/>
          </p:cNvSpPr>
          <p:nvPr>
            <p:ph type="body" idx="1"/>
          </p:nvPr>
        </p:nvSpPr>
        <p:spPr>
          <a:xfrm>
            <a:off x="608400" y="1429200"/>
            <a:ext cx="5342400" cy="381600"/>
          </a:xfrm>
        </p:spPr>
        <p:txBody>
          <a:bodyPr lIns="101600" tIns="38100" rIns="76200" bIns="38100" anchor="t" anchorCtr="0"/>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8400" y="1854000"/>
            <a:ext cx="5342400" cy="4395600"/>
          </a:xfrm>
        </p:spPr>
        <p:txBody>
          <a:bodyPr lIns="101600" tIns="0" rIns="82550" bIns="0"/>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p:nvPr>
        </p:nvSpPr>
        <p:spPr>
          <a:xfrm>
            <a:off x="6235751" y="1421729"/>
            <a:ext cx="5342400" cy="381600"/>
          </a:xfrm>
        </p:spPr>
        <p:txBody>
          <a:bodyPr lIns="101600" tIns="38100" rIns="76200" bIns="38100" anchor="t" anchorCtr="0"/>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sym typeface="+mn-ea"/>
              </a:rPr>
              <a:t>单击此处编辑母版文本样式</a:t>
            </a:r>
          </a:p>
        </p:txBody>
      </p:sp>
      <p:sp>
        <p:nvSpPr>
          <p:cNvPr id="6" name="内容占位符 5"/>
          <p:cNvSpPr>
            <a:spLocks noGrp="1"/>
          </p:cNvSpPr>
          <p:nvPr>
            <p:ph sz="quarter" idx="4"/>
          </p:nvPr>
        </p:nvSpPr>
        <p:spPr>
          <a:xfrm>
            <a:off x="6235751" y="1854000"/>
            <a:ext cx="5342400" cy="4395600"/>
          </a:xfrm>
        </p:spPr>
        <p:txBody>
          <a:bodyPr lIns="101600" tIns="0" rIns="82550" bIns="0"/>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p>
            <a:pPr lvl="0"/>
            <a:r>
              <a:rPr>
                <a:sym typeface="+mn-ea"/>
              </a:rPr>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08332" y="1555115"/>
            <a:ext cx="5233035" cy="4608195"/>
          </a:xfrm>
        </p:spPr>
        <p:txBody>
          <a:bodyPr vert="horz" lIns="90000" tIns="46800" rIns="90000" bIns="46800" rtlCol="0">
            <a:normAutofit/>
          </a:bodyPr>
          <a:lstStyle>
            <a:lvl1pPr>
              <a:buNone/>
              <a:defRPr sz="1600"/>
            </a:lvl1pPr>
          </a:lstStyle>
          <a:p>
            <a:pPr marL="228600" marR="0" lvl="0" indent="-228600" algn="l" defTabSz="914400" rtl="0" eaLnBrk="0" fontAlgn="base" latinLnBrk="0" hangingPunct="0">
              <a:lnSpc>
                <a:spcPct val="130000"/>
              </a:lnSpc>
              <a:spcBef>
                <a:spcPct val="0"/>
              </a:spcBef>
              <a:spcAft>
                <a:spcPts val="1000"/>
              </a:spcAft>
              <a:buClrTx/>
              <a:buSzTx/>
              <a:buFont typeface="Arial" panose="020B0604020202020204" pitchFamily="34" charset="0"/>
              <a:buNone/>
              <a:defRPr/>
            </a:pPr>
            <a:endParaRPr kumimoji="0" sz="1600" b="0" i="0" u="none" strike="noStrike" kern="1200" cap="none" spc="150" normalizeH="0" baseline="0" noProof="0" dirty="0">
              <a:ln>
                <a:noFill/>
              </a:ln>
              <a:solidFill>
                <a:srgbClr val="595959"/>
              </a:solidFill>
              <a:effectLst/>
              <a:uLnTx/>
              <a:uFillTx/>
              <a:latin typeface="Arial" panose="020B0604020202020204" pitchFamily="34" charset="0"/>
              <a:ea typeface="微软雅黑" panose="020B0503020204020204" pitchFamily="34" charset="-122"/>
              <a:cs typeface="+mn-cs"/>
              <a:sym typeface="+mn-ea"/>
            </a:endParaRPr>
          </a:p>
        </p:txBody>
      </p:sp>
      <p:sp>
        <p:nvSpPr>
          <p:cNvPr id="4" name="文本占位符 3"/>
          <p:cNvSpPr>
            <a:spLocks noGrp="1"/>
          </p:cNvSpPr>
          <p:nvPr>
            <p:ph type="body" sz="half" idx="2"/>
          </p:nvPr>
        </p:nvSpPr>
        <p:spPr>
          <a:xfrm>
            <a:off x="6350400" y="1555200"/>
            <a:ext cx="5227200" cy="4608000"/>
          </a:xfrm>
        </p:spPr>
        <p:txBody>
          <a:bodyPr/>
          <a:lstStyle>
            <a:lvl1pPr>
              <a:buNone/>
              <a:defRPr sz="1600"/>
            </a:lvl1pPr>
          </a:lstStyle>
          <a:p>
            <a:pPr lvl="0"/>
            <a:r>
              <a:rPr dirty="0">
                <a:sym typeface="+mn-ea"/>
              </a:rPr>
              <a:t>单击此处编辑母版文本样式</a:t>
            </a:r>
          </a:p>
        </p:txBody>
      </p:sp>
      <p:sp>
        <p:nvSpPr>
          <p:cNvPr id="9" name="标题 8"/>
          <p:cNvSpPr>
            <a:spLocks noGrp="1"/>
          </p:cNvSpPr>
          <p:nvPr>
            <p:ph type="title"/>
          </p:nvPr>
        </p:nvSpPr>
        <p:spPr/>
        <p:txBody>
          <a:bodyPr/>
          <a:lstStyle/>
          <a:p>
            <a:r>
              <a:rPr lang="zh-CN" altLang="en-US"/>
              <a:t>单击此处编辑母版标题样式</a:t>
            </a:r>
          </a:p>
        </p:txBody>
      </p:sp>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234800" y="914400"/>
            <a:ext cx="1044000" cy="5029200"/>
          </a:xfrm>
        </p:spPr>
        <p:txBody>
          <a:bodyPr vert="eaVert" lIns="90000" tIns="46800" rIns="90000" bIns="46800"/>
          <a:lstStyle>
            <a:lvl1pPr>
              <a:buNone/>
              <a:defRPr sz="2800"/>
            </a:lvl1pPr>
          </a:lstStyle>
          <a:p>
            <a:pPr lvl="0"/>
            <a:r>
              <a:rPr lang="zh-CN" altLang="en-US">
                <a:sym typeface="+mn-ea"/>
              </a:rPr>
              <a:t>单击此处编辑母版标题样式</a:t>
            </a:r>
            <a:endParaRPr dirty="0">
              <a:sym typeface="+mn-ea"/>
            </a:endParaRPr>
          </a:p>
        </p:txBody>
      </p:sp>
      <p:sp>
        <p:nvSpPr>
          <p:cNvPr id="3" name="竖排文字占位符 2"/>
          <p:cNvSpPr>
            <a:spLocks noGrp="1"/>
          </p:cNvSpPr>
          <p:nvPr>
            <p:ph type="body" orient="vert" idx="1"/>
          </p:nvPr>
        </p:nvSpPr>
        <p:spPr>
          <a:xfrm>
            <a:off x="914400" y="914400"/>
            <a:ext cx="9169200" cy="5029200"/>
          </a:xfrm>
        </p:spPr>
        <p:txBody>
          <a:bodyPr vert="eaVert" lIns="46800" r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theme" Target="../theme/theme2.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9D9D9"/>
            </a:gs>
          </a:gsLst>
          <a:lin ang="540000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013" y="608013"/>
            <a:ext cx="10969625" cy="706438"/>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013" y="1490663"/>
            <a:ext cx="10969625" cy="4759325"/>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775" y="6315075"/>
            <a:ext cx="2698750" cy="315913"/>
          </a:xfrm>
          <a:prstGeom prst="rect">
            <a:avLst/>
          </a:prstGeom>
        </p:spPr>
        <p:txBody>
          <a:bodyPr vert="horz" lIns="91440" tIns="45720" rIns="91440" bIns="45720" rtlCol="0" anchor="ctr">
            <a:normAutofit/>
          </a:bodyPr>
          <a:lstStyle>
            <a:lvl1pPr algn="l" eaLnBrk="1" fontAlgn="auto" hangingPunct="1">
              <a:spcBef>
                <a:spcPts val="0"/>
              </a:spcBef>
              <a:spcAft>
                <a:spcPts val="0"/>
              </a:spcAft>
              <a:defRPr sz="1000" baseline="0">
                <a:solidFill>
                  <a:schemeClr val="tx1">
                    <a:tint val="7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78B6491-9902-4E8E-AC28-3EA8328BCC5C}" type="datetime1">
              <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t>2021-6-30</a:t>
            </a:fld>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17"/>
            </p:custDataLst>
          </p:nvPr>
        </p:nvSpPr>
        <p:spPr>
          <a:xfrm>
            <a:off x="4116388" y="6315075"/>
            <a:ext cx="3959225" cy="315913"/>
          </a:xfrm>
          <a:prstGeom prst="rect">
            <a:avLst/>
          </a:prstGeom>
        </p:spPr>
        <p:txBody>
          <a:bodyPr vert="horz" lIns="91440" tIns="45720" rIns="91440" bIns="45720" rtlCol="0" anchor="ctr">
            <a:normAutofit/>
          </a:bodyPr>
          <a:lstStyle>
            <a:lvl1pPr algn="ctr" eaLnBrk="1" fontAlgn="auto" hangingPunct="1">
              <a:spcBef>
                <a:spcPts val="0"/>
              </a:spcBef>
              <a:spcAft>
                <a:spcPts val="0"/>
              </a:spcAft>
              <a:defRPr sz="1000" baseline="0">
                <a:solidFill>
                  <a:schemeClr val="tx1">
                    <a:tint val="75000"/>
                  </a:schemeClr>
                </a:solidFill>
                <a:latin typeface="Arial" panose="020B0604020202020204" pitchFamily="34" charset="0"/>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custDataLst>
              <p:tags r:id="rId18"/>
            </p:custDataLst>
          </p:nvPr>
        </p:nvSpPr>
        <p:spPr>
          <a:xfrm>
            <a:off x="8877300" y="6315075"/>
            <a:ext cx="2700338" cy="315913"/>
          </a:xfrm>
          <a:prstGeom prst="rect">
            <a:avLst/>
          </a:prstGeom>
        </p:spPr>
        <p:txBody>
          <a:bodyPr vert="horz" wrap="square" lIns="91440" tIns="45720" rIns="91440" bIns="45720" numCol="1" anchor="ctr" anchorCtr="0" compatLnSpc="1"/>
          <a:lstStyle>
            <a:lvl1pPr algn="r">
              <a:defRPr sz="1000">
                <a:solidFill>
                  <a:srgbClr val="898989"/>
                </a:solidFill>
                <a:ea typeface="微软雅黑" panose="020B0503020204020204" pitchFamily="34" charset="-122"/>
              </a:defRPr>
            </a:lvl1p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600" b="1" kern="1200" spc="300">
          <a:solidFill>
            <a:srgbClr val="262626"/>
          </a:solidFill>
          <a:latin typeface="Arial" panose="020B0604020202020204" pitchFamily="34" charset="0"/>
          <a:ea typeface="微软雅黑" panose="020B0503020204020204" pitchFamily="34" charset="-122"/>
          <a:cs typeface="+mj-cs"/>
        </a:defRPr>
      </a:lvl1pPr>
      <a:lvl2pPr algn="l" rtl="0" eaLnBrk="0" fontAlgn="base" hangingPunct="0">
        <a:spcBef>
          <a:spcPct val="0"/>
        </a:spcBef>
        <a:spcAft>
          <a:spcPct val="0"/>
        </a:spcAft>
        <a:defRPr sz="3600" b="1">
          <a:solidFill>
            <a:srgbClr val="262626"/>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3600" b="1">
          <a:solidFill>
            <a:srgbClr val="262626"/>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3600" b="1">
          <a:solidFill>
            <a:srgbClr val="262626"/>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3600" b="1">
          <a:solidFill>
            <a:srgbClr val="262626"/>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3600" b="1">
          <a:solidFill>
            <a:srgbClr val="262626"/>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3600" b="1">
          <a:solidFill>
            <a:srgbClr val="262626"/>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3600" b="1">
          <a:solidFill>
            <a:srgbClr val="262626"/>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3600" b="1">
          <a:solidFill>
            <a:srgbClr val="262626"/>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130000"/>
        </a:lnSpc>
        <a:spcBef>
          <a:spcPct val="0"/>
        </a:spcBef>
        <a:spcAft>
          <a:spcPts val="1000"/>
        </a:spcAft>
        <a:buFont typeface="Arial" panose="020B0604020202020204" pitchFamily="34" charset="0"/>
        <a:buChar char="●"/>
        <a:defRPr sz="3200" kern="1200" spc="150">
          <a:solidFill>
            <a:srgbClr val="595959"/>
          </a:solidFill>
          <a:latin typeface="Arial" panose="020B0604020202020204" pitchFamily="34" charset="0"/>
          <a:ea typeface="微软雅黑" panose="020B0503020204020204" pitchFamily="34" charset="-122"/>
          <a:cs typeface="+mn-cs"/>
        </a:defRPr>
      </a:lvl1pPr>
      <a:lvl2pPr marL="685800" indent="-228600" algn="l" rtl="0" eaLnBrk="0" fontAlgn="base" hangingPunct="0">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Arial" panose="020B0604020202020204" pitchFamily="34" charset="0"/>
          <a:ea typeface="微软雅黑" panose="020B0503020204020204" pitchFamily="34" charset="-122"/>
          <a:cs typeface="+mn-cs"/>
        </a:defRPr>
      </a:lvl2pPr>
      <a:lvl3pPr marL="1143000" indent="-228600" algn="l" rtl="0" eaLnBrk="0" fontAlgn="base" hangingPunct="0">
        <a:lnSpc>
          <a:spcPct val="120000"/>
        </a:lnSpc>
        <a:spcBef>
          <a:spcPct val="0"/>
        </a:spcBef>
        <a:spcAft>
          <a:spcPts val="600"/>
        </a:spcAft>
        <a:buFont typeface="Arial" panose="020B0604020202020204" pitchFamily="34" charset="0"/>
        <a:buChar char="●"/>
        <a:defRPr sz="1600" kern="1200" spc="150">
          <a:solidFill>
            <a:srgbClr val="595959"/>
          </a:solidFill>
          <a:latin typeface="Arial" panose="020B0604020202020204" pitchFamily="34" charset="0"/>
          <a:ea typeface="微软雅黑" panose="020B0503020204020204" pitchFamily="34" charset="-122"/>
          <a:cs typeface="+mn-cs"/>
        </a:defRPr>
      </a:lvl3pPr>
      <a:lvl4pPr marL="1600200" indent="-228600" algn="l" rtl="0" eaLnBrk="0" fontAlgn="base" hangingPunct="0">
        <a:lnSpc>
          <a:spcPct val="120000"/>
        </a:lnSpc>
        <a:spcBef>
          <a:spcPct val="0"/>
        </a:spcBef>
        <a:spcAft>
          <a:spcPts val="300"/>
        </a:spcAft>
        <a:buFont typeface="Wingdings" panose="05000000000000000000" pitchFamily="2" charset="2"/>
        <a:buChar char=""/>
        <a:defRPr sz="1400" kern="1200" spc="150">
          <a:solidFill>
            <a:srgbClr val="595959"/>
          </a:solidFill>
          <a:latin typeface="Arial" panose="020B0604020202020204" pitchFamily="34" charset="0"/>
          <a:ea typeface="微软雅黑" panose="020B0503020204020204" pitchFamily="34" charset="-122"/>
          <a:cs typeface="+mn-cs"/>
        </a:defRPr>
      </a:lvl4pPr>
      <a:lvl5pPr marL="2057400" indent="-228600" algn="l" rtl="0" eaLnBrk="0" fontAlgn="base" hangingPunct="0">
        <a:lnSpc>
          <a:spcPct val="120000"/>
        </a:lnSpc>
        <a:spcBef>
          <a:spcPct val="0"/>
        </a:spcBef>
        <a:spcAft>
          <a:spcPts val="300"/>
        </a:spcAft>
        <a:buFont typeface="Arial" panose="020B0604020202020204" pitchFamily="34" charset="0"/>
        <a:buChar char="•"/>
        <a:defRPr sz="1400" kern="1200" spc="150">
          <a:solidFill>
            <a:srgbClr val="595959"/>
          </a:solidFill>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dirty="0"/>
              <a:t>单击此处编辑母版标题样式</a:t>
            </a:r>
          </a:p>
        </p:txBody>
      </p:sp>
      <p:sp>
        <p:nvSpPr>
          <p:cNvPr id="2051" name="文本占位符 2"/>
          <p:cNvSpPr>
            <a:spLocks noGrp="1"/>
          </p:cNvSpPr>
          <p:nvPr>
            <p:ph type="body" idx="1"/>
          </p:nvPr>
        </p:nvSpPr>
        <p:spPr>
          <a:xfrm>
            <a:off x="609600" y="1600200"/>
            <a:ext cx="109728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78E12DC-EE8A-4D02-AA3B-7E25740942B4}"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2021-6-30</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defRPr>
            </a:lvl1pPr>
          </a:lstStyle>
          <a:p>
            <a:pPr lvl="0">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0.xml"/><Relationship Id="rId5" Type="http://schemas.openxmlformats.org/officeDocument/2006/relationships/image" Target="../media/image7.jpeg"/><Relationship Id="rId4" Type="http://schemas.openxmlformats.org/officeDocument/2006/relationships/image" Target="../media/image6.png"/></Relationships>
</file>

<file path=ppt/slides/_rels/slide10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0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02.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4.xml"/><Relationship Id="rId1" Type="http://schemas.openxmlformats.org/officeDocument/2006/relationships/slideLayout" Target="../slideLayouts/slideLayout36.xml"/><Relationship Id="rId4" Type="http://schemas.openxmlformats.org/officeDocument/2006/relationships/image" Target="../media/image188.png"/></Relationships>
</file>

<file path=ppt/slides/_rels/slide103.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15.xml"/><Relationship Id="rId1" Type="http://schemas.openxmlformats.org/officeDocument/2006/relationships/slideLayout" Target="../slideLayouts/slideLayout37.xml"/><Relationship Id="rId4" Type="http://schemas.openxmlformats.org/officeDocument/2006/relationships/image" Target="../media/image190.jpeg"/></Relationships>
</file>

<file path=ppt/slides/_rels/slide104.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6.xml"/><Relationship Id="rId1" Type="http://schemas.openxmlformats.org/officeDocument/2006/relationships/slideLayout" Target="../slideLayouts/slideLayout38.xml"/><Relationship Id="rId4" Type="http://schemas.openxmlformats.org/officeDocument/2006/relationships/image" Target="../media/image192.png"/></Relationships>
</file>

<file path=ppt/slides/_rels/slide10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06.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18.xml"/><Relationship Id="rId1" Type="http://schemas.openxmlformats.org/officeDocument/2006/relationships/slideLayout" Target="../slideLayouts/slideLayout40.xml"/><Relationship Id="rId4" Type="http://schemas.openxmlformats.org/officeDocument/2006/relationships/image" Target="../media/image195.png"/></Relationships>
</file>

<file path=ppt/slides/_rels/slide107.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19.xml"/><Relationship Id="rId1" Type="http://schemas.openxmlformats.org/officeDocument/2006/relationships/slideLayout" Target="../slideLayouts/slideLayout41.xml"/><Relationship Id="rId4" Type="http://schemas.openxmlformats.org/officeDocument/2006/relationships/image" Target="../media/image197.png"/></Relationships>
</file>

<file path=ppt/slides/_rels/slide108.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20.xml"/><Relationship Id="rId1" Type="http://schemas.openxmlformats.org/officeDocument/2006/relationships/slideLayout" Target="../slideLayouts/slideLayout42.xml"/></Relationships>
</file>

<file path=ppt/slides/_rels/slide109.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200.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1.xml"/><Relationship Id="rId5" Type="http://schemas.openxmlformats.org/officeDocument/2006/relationships/image" Target="../media/image9.jpe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6.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7.xml"/><Relationship Id="rId5" Type="http://schemas.openxmlformats.org/officeDocument/2006/relationships/image" Target="../media/image21.jpe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8.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9.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0.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1.xml"/><Relationship Id="rId5" Type="http://schemas.openxmlformats.org/officeDocument/2006/relationships/image" Target="../media/image29.pn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4.xml"/><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5.xml"/><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jpeg"/><Relationship Id="rId2" Type="http://schemas.openxmlformats.org/officeDocument/2006/relationships/slideLayout" Target="../slideLayouts/slideLayout12.xml"/><Relationship Id="rId1" Type="http://schemas.openxmlformats.org/officeDocument/2006/relationships/tags" Target="../tags/tag26.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7.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8.xml"/><Relationship Id="rId5" Type="http://schemas.openxmlformats.org/officeDocument/2006/relationships/image" Target="../media/image44.emf"/><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9.xml"/><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0.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3.jpeg"/><Relationship Id="rId2" Type="http://schemas.openxmlformats.org/officeDocument/2006/relationships/slideLayout" Target="../slideLayouts/slideLayout12.xml"/><Relationship Id="rId1" Type="http://schemas.openxmlformats.org/officeDocument/2006/relationships/tags" Target="../tags/tag31.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emf"/></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2.xml"/><Relationship Id="rId5" Type="http://schemas.openxmlformats.org/officeDocument/2006/relationships/image" Target="../media/image55.jpeg"/><Relationship Id="rId4" Type="http://schemas.openxmlformats.org/officeDocument/2006/relationships/image" Target="../media/image54.jpe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9.jpeg"/><Relationship Id="rId2" Type="http://schemas.openxmlformats.org/officeDocument/2006/relationships/slideLayout" Target="../slideLayouts/slideLayout12.xml"/><Relationship Id="rId1" Type="http://schemas.openxmlformats.org/officeDocument/2006/relationships/tags" Target="../tags/tag33.xml"/><Relationship Id="rId6" Type="http://schemas.openxmlformats.org/officeDocument/2006/relationships/image" Target="../media/image58.jpeg"/><Relationship Id="rId5" Type="http://schemas.openxmlformats.org/officeDocument/2006/relationships/image" Target="../media/image57.emf"/><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4.xml"/><Relationship Id="rId5" Type="http://schemas.openxmlformats.org/officeDocument/2006/relationships/image" Target="../media/image61.emf"/><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5.xml"/><Relationship Id="rId5" Type="http://schemas.openxmlformats.org/officeDocument/2006/relationships/image" Target="../media/image63.emf"/><Relationship Id="rId4" Type="http://schemas.openxmlformats.org/officeDocument/2006/relationships/image" Target="../media/image62.emf"/></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6.xml"/><Relationship Id="rId5" Type="http://schemas.openxmlformats.org/officeDocument/2006/relationships/image" Target="../media/image65.emf"/><Relationship Id="rId4" Type="http://schemas.openxmlformats.org/officeDocument/2006/relationships/image" Target="../media/image64.emf"/></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7.xml"/><Relationship Id="rId5" Type="http://schemas.openxmlformats.org/officeDocument/2006/relationships/image" Target="../media/image67.jpeg"/><Relationship Id="rId4" Type="http://schemas.openxmlformats.org/officeDocument/2006/relationships/image" Target="../media/image66.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8.xml"/><Relationship Id="rId4" Type="http://schemas.openxmlformats.org/officeDocument/2006/relationships/image" Target="../media/image68.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9.xml"/><Relationship Id="rId5" Type="http://schemas.openxmlformats.org/officeDocument/2006/relationships/image" Target="../media/image70.png"/><Relationship Id="rId4" Type="http://schemas.openxmlformats.org/officeDocument/2006/relationships/image" Target="../media/image69.jpe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0.xml"/><Relationship Id="rId5" Type="http://schemas.openxmlformats.org/officeDocument/2006/relationships/image" Target="../media/image72.jpeg"/><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1.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73.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3.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4.xml"/><Relationship Id="rId5" Type="http://schemas.openxmlformats.org/officeDocument/2006/relationships/image" Target="../media/image83.png"/><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5.xml"/><Relationship Id="rId4" Type="http://schemas.openxmlformats.org/officeDocument/2006/relationships/image" Target="../media/image84.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6.xml"/><Relationship Id="rId5" Type="http://schemas.openxmlformats.org/officeDocument/2006/relationships/image" Target="../media/image86.png"/><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0.jpeg"/><Relationship Id="rId2" Type="http://schemas.openxmlformats.org/officeDocument/2006/relationships/slideLayout" Target="../slideLayouts/slideLayout12.xml"/><Relationship Id="rId1" Type="http://schemas.openxmlformats.org/officeDocument/2006/relationships/tags" Target="../tags/tag47.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8.xml"/><Relationship Id="rId5" Type="http://schemas.openxmlformats.org/officeDocument/2006/relationships/image" Target="../media/image92.jpeg"/><Relationship Id="rId4" Type="http://schemas.openxmlformats.org/officeDocument/2006/relationships/image" Target="../media/image91.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49.xml"/><Relationship Id="rId4" Type="http://schemas.openxmlformats.org/officeDocument/2006/relationships/image" Target="../media/image93.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0.xml"/><Relationship Id="rId5" Type="http://schemas.openxmlformats.org/officeDocument/2006/relationships/image" Target="../media/image95.png"/><Relationship Id="rId4" Type="http://schemas.openxmlformats.org/officeDocument/2006/relationships/image" Target="../media/image94.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1.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2.xml"/><Relationship Id="rId5" Type="http://schemas.openxmlformats.org/officeDocument/2006/relationships/image" Target="../media/image100.png"/><Relationship Id="rId4" Type="http://schemas.openxmlformats.org/officeDocument/2006/relationships/image" Target="../media/image99.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3.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4.xml"/><Relationship Id="rId6" Type="http://schemas.openxmlformats.org/officeDocument/2006/relationships/image" Target="../media/image106.jpeg"/><Relationship Id="rId5" Type="http://schemas.openxmlformats.org/officeDocument/2006/relationships/image" Target="../media/image105.png"/><Relationship Id="rId4" Type="http://schemas.openxmlformats.org/officeDocument/2006/relationships/image" Target="../media/image104.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5.xml"/><Relationship Id="rId5" Type="http://schemas.openxmlformats.org/officeDocument/2006/relationships/image" Target="../media/image108.jpeg"/><Relationship Id="rId4" Type="http://schemas.openxmlformats.org/officeDocument/2006/relationships/image" Target="../media/image107.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6.xml"/><Relationship Id="rId5" Type="http://schemas.openxmlformats.org/officeDocument/2006/relationships/image" Target="../media/image110.png"/><Relationship Id="rId4" Type="http://schemas.openxmlformats.org/officeDocument/2006/relationships/image" Target="../media/image109.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4.jpeg"/><Relationship Id="rId2" Type="http://schemas.openxmlformats.org/officeDocument/2006/relationships/slideLayout" Target="../slideLayouts/slideLayout12.xml"/><Relationship Id="rId1" Type="http://schemas.openxmlformats.org/officeDocument/2006/relationships/tags" Target="../tags/tag57.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8.xml"/><Relationship Id="rId6" Type="http://schemas.openxmlformats.org/officeDocument/2006/relationships/image" Target="../media/image117.jpeg"/><Relationship Id="rId5" Type="http://schemas.openxmlformats.org/officeDocument/2006/relationships/image" Target="../media/image116.emf"/><Relationship Id="rId4" Type="http://schemas.openxmlformats.org/officeDocument/2006/relationships/image" Target="../media/image115.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59.xml"/><Relationship Id="rId5" Type="http://schemas.openxmlformats.org/officeDocument/2006/relationships/image" Target="../media/image119.jpeg"/><Relationship Id="rId4" Type="http://schemas.openxmlformats.org/officeDocument/2006/relationships/image" Target="../media/image118.jpe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0.xml"/><Relationship Id="rId6" Type="http://schemas.openxmlformats.org/officeDocument/2006/relationships/image" Target="../media/image122.jpeg"/><Relationship Id="rId5" Type="http://schemas.openxmlformats.org/officeDocument/2006/relationships/image" Target="../media/image121.emf"/><Relationship Id="rId4" Type="http://schemas.openxmlformats.org/officeDocument/2006/relationships/image" Target="../media/image120.emf"/></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1.xml"/><Relationship Id="rId4" Type="http://schemas.openxmlformats.org/officeDocument/2006/relationships/image" Target="../media/image123.emf"/></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2.xml"/><Relationship Id="rId5" Type="http://schemas.openxmlformats.org/officeDocument/2006/relationships/image" Target="../media/image125.png"/><Relationship Id="rId4" Type="http://schemas.openxmlformats.org/officeDocument/2006/relationships/image" Target="../media/image124.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3.xml"/><Relationship Id="rId5" Type="http://schemas.openxmlformats.org/officeDocument/2006/relationships/image" Target="../media/image127.jpeg"/><Relationship Id="rId4" Type="http://schemas.openxmlformats.org/officeDocument/2006/relationships/image" Target="../media/image126.jpe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4.xml"/><Relationship Id="rId4" Type="http://schemas.openxmlformats.org/officeDocument/2006/relationships/image" Target="../media/image128.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5.xml"/><Relationship Id="rId5" Type="http://schemas.openxmlformats.org/officeDocument/2006/relationships/image" Target="../media/image130.emf"/><Relationship Id="rId4" Type="http://schemas.openxmlformats.org/officeDocument/2006/relationships/image" Target="../media/image129.emf"/></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6.xml"/><Relationship Id="rId5" Type="http://schemas.openxmlformats.org/officeDocument/2006/relationships/image" Target="../media/image132.emf"/><Relationship Id="rId4" Type="http://schemas.openxmlformats.org/officeDocument/2006/relationships/image" Target="../media/image131.emf"/></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7.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8.xml"/><Relationship Id="rId5" Type="http://schemas.openxmlformats.org/officeDocument/2006/relationships/image" Target="../media/image134.jpeg"/><Relationship Id="rId4" Type="http://schemas.openxmlformats.org/officeDocument/2006/relationships/image" Target="../media/image133.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8.emf"/><Relationship Id="rId2" Type="http://schemas.openxmlformats.org/officeDocument/2006/relationships/slideLayout" Target="../slideLayouts/slideLayout12.xml"/><Relationship Id="rId1" Type="http://schemas.openxmlformats.org/officeDocument/2006/relationships/tags" Target="../tags/tag69.xml"/><Relationship Id="rId6" Type="http://schemas.openxmlformats.org/officeDocument/2006/relationships/image" Target="../media/image137.jpeg"/><Relationship Id="rId5" Type="http://schemas.openxmlformats.org/officeDocument/2006/relationships/image" Target="../media/image136.png"/><Relationship Id="rId4" Type="http://schemas.openxmlformats.org/officeDocument/2006/relationships/image" Target="../media/image135.pn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0.xml"/><Relationship Id="rId5" Type="http://schemas.openxmlformats.org/officeDocument/2006/relationships/image" Target="../media/image140.jpeg"/><Relationship Id="rId4" Type="http://schemas.openxmlformats.org/officeDocument/2006/relationships/image" Target="../media/image139.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1.xml"/><Relationship Id="rId4" Type="http://schemas.openxmlformats.org/officeDocument/2006/relationships/image" Target="../media/image141.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2.xml"/><Relationship Id="rId6" Type="http://schemas.openxmlformats.org/officeDocument/2006/relationships/image" Target="../media/image144.emf"/><Relationship Id="rId5" Type="http://schemas.openxmlformats.org/officeDocument/2006/relationships/image" Target="../media/image143.png"/><Relationship Id="rId4" Type="http://schemas.openxmlformats.org/officeDocument/2006/relationships/image" Target="../media/image142.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3.xml"/><Relationship Id="rId5" Type="http://schemas.openxmlformats.org/officeDocument/2006/relationships/image" Target="../media/image146.png"/><Relationship Id="rId4" Type="http://schemas.openxmlformats.org/officeDocument/2006/relationships/image" Target="../media/image145.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4.xml"/><Relationship Id="rId4" Type="http://schemas.openxmlformats.org/officeDocument/2006/relationships/image" Target="../media/image147.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5.xml"/></Relationships>
</file>

<file path=ppt/slides/_rels/slide79.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png"/><Relationship Id="rId7" Type="http://schemas.openxmlformats.org/officeDocument/2006/relationships/image" Target="../media/image151.png"/><Relationship Id="rId2" Type="http://schemas.openxmlformats.org/officeDocument/2006/relationships/slideLayout" Target="../slideLayouts/slideLayout12.xml"/><Relationship Id="rId1" Type="http://schemas.openxmlformats.org/officeDocument/2006/relationships/tags" Target="../tags/tag76.xml"/><Relationship Id="rId6" Type="http://schemas.openxmlformats.org/officeDocument/2006/relationships/image" Target="../media/image150.png"/><Relationship Id="rId5" Type="http://schemas.openxmlformats.org/officeDocument/2006/relationships/image" Target="../media/image149.png"/><Relationship Id="rId4" Type="http://schemas.openxmlformats.org/officeDocument/2006/relationships/image" Target="../media/image148.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7.xml"/><Relationship Id="rId5" Type="http://schemas.openxmlformats.org/officeDocument/2006/relationships/image" Target="../media/image154.png"/><Relationship Id="rId4" Type="http://schemas.openxmlformats.org/officeDocument/2006/relationships/image" Target="../media/image153.pn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8.xml"/><Relationship Id="rId5" Type="http://schemas.openxmlformats.org/officeDocument/2006/relationships/image" Target="../media/image156.png"/><Relationship Id="rId4" Type="http://schemas.openxmlformats.org/officeDocument/2006/relationships/image" Target="../media/image155.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79.xml"/><Relationship Id="rId5" Type="http://schemas.openxmlformats.org/officeDocument/2006/relationships/image" Target="../media/image158.jpeg"/><Relationship Id="rId4" Type="http://schemas.openxmlformats.org/officeDocument/2006/relationships/image" Target="../media/image157.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80.xml"/><Relationship Id="rId4" Type="http://schemas.openxmlformats.org/officeDocument/2006/relationships/image" Target="../media/image159.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81.xml"/><Relationship Id="rId5" Type="http://schemas.openxmlformats.org/officeDocument/2006/relationships/image" Target="../media/image161.png"/><Relationship Id="rId4" Type="http://schemas.openxmlformats.org/officeDocument/2006/relationships/image" Target="../media/image160.pn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5.jpeg"/><Relationship Id="rId2" Type="http://schemas.openxmlformats.org/officeDocument/2006/relationships/slideLayout" Target="../slideLayouts/slideLayout12.xml"/><Relationship Id="rId1" Type="http://schemas.openxmlformats.org/officeDocument/2006/relationships/tags" Target="../tags/tag82.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2.pn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83.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jpe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2.png"/><Relationship Id="rId2" Type="http://schemas.openxmlformats.org/officeDocument/2006/relationships/slideLayout" Target="../slideLayouts/slideLayout12.xml"/><Relationship Id="rId1" Type="http://schemas.openxmlformats.org/officeDocument/2006/relationships/tags" Target="../tags/tag84.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png"/></Relationships>
</file>

<file path=ppt/slides/_rels/slide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7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9.xml"/><Relationship Id="rId5" Type="http://schemas.openxmlformats.org/officeDocument/2006/relationships/image" Target="../media/image5.jpeg"/><Relationship Id="rId4" Type="http://schemas.openxmlformats.org/officeDocument/2006/relationships/image" Target="../media/image4.jpe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85.xml"/><Relationship Id="rId4" Type="http://schemas.openxmlformats.org/officeDocument/2006/relationships/image" Target="../media/image175.jpeg"/></Relationships>
</file>

<file path=ppt/slides/_rels/slide9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77.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9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95.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7.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98.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10.xml"/><Relationship Id="rId1" Type="http://schemas.openxmlformats.org/officeDocument/2006/relationships/slideLayout" Target="../slideLayouts/slideLayout32.xml"/><Relationship Id="rId4" Type="http://schemas.openxmlformats.org/officeDocument/2006/relationships/image" Target="../media/image182.png"/></Relationships>
</file>

<file path=ppt/slides/_rels/slide9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1.xml"/><Relationship Id="rId1" Type="http://schemas.openxmlformats.org/officeDocument/2006/relationships/slideLayout" Target="../slideLayouts/slideLayout33.xml"/><Relationship Id="rId4" Type="http://schemas.openxmlformats.org/officeDocument/2006/relationships/image" Target="../media/image18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417638"/>
            <a:ext cx="10969625" cy="4832350"/>
          </a:xfrm>
        </p:spPr>
        <p:txBody>
          <a:bodyPr vert="horz" wrap="square" lIns="91440" tIns="45720" rIns="91440" bIns="45720" numCol="1" rtlCol="0" anchor="t" anchorCtr="0" compatLnSpc="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zh-CN" sz="4600" b="1"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安全生产</a:t>
            </a:r>
            <a:r>
              <a:rPr kumimoji="0" lang="zh-CN" altLang="zh-CN" sz="4600" b="1"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标准化管理优良工地</a:t>
            </a:r>
            <a:r>
              <a:rPr kumimoji="0" lang="zh-CN" altLang="zh-CN" sz="4600" b="1"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图册</a:t>
            </a:r>
            <a:endParaRPr kumimoji="0" lang="en-US" altLang="zh-CN" sz="4600" b="1"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endParaRPr kumimoji="0" lang="en-US" altLang="zh-CN" sz="2200" b="1" i="0" u="none" strike="noStrike" kern="100" cap="all"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endParaRPr kumimoji="0" lang="en-US" altLang="zh-CN" sz="1800" b="1" i="0" u="none" strike="noStrike" kern="100" cap="all"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endParaRPr kumimoji="0" lang="en-US" altLang="zh-CN" sz="1800" b="1" i="0" u="none" strike="noStrike" kern="100" cap="all"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endParaRPr kumimoji="0" lang="en-US" altLang="zh-CN" sz="1800" b="1" i="0" u="none" strike="noStrike" kern="100" cap="all" spc="0" normalizeH="0" baseline="0" noProof="0" dirty="0">
              <a:ln>
                <a:noFill/>
              </a:ln>
              <a:solidFill>
                <a:schemeClr val="tx1"/>
              </a:solidFill>
              <a:effectLst/>
              <a:uLnTx/>
              <a:uFillTx/>
              <a:latin typeface="Times New Roman" panose="02020603050405020304" pitchFamily="18"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zh-CN" sz="2000" b="1" i="0" u="none" strike="noStrike" kern="100" cap="all" spc="0" normalizeH="0" baseline="0" noProof="0" dirty="0">
                <a:ln>
                  <a:noFill/>
                </a:ln>
                <a:solidFill>
                  <a:schemeClr val="tx1"/>
                </a:solidFill>
                <a:effectLst/>
                <a:uLnTx/>
                <a:uFillTx/>
                <a:latin typeface="+mn-ea"/>
                <a:ea typeface="+mn-ea"/>
                <a:cs typeface="+mn-cs"/>
              </a:rPr>
              <a:t>浙江省能源集团</a:t>
            </a:r>
            <a:r>
              <a:rPr kumimoji="0" lang="zh-CN" altLang="zh-CN" sz="2000" b="1" i="0" u="none" strike="noStrike" kern="100" cap="all" spc="0" normalizeH="0" baseline="0" noProof="0" dirty="0" smtClean="0">
                <a:ln>
                  <a:noFill/>
                </a:ln>
                <a:solidFill>
                  <a:schemeClr val="tx1"/>
                </a:solidFill>
                <a:effectLst/>
                <a:uLnTx/>
                <a:uFillTx/>
                <a:latin typeface="+mn-ea"/>
                <a:ea typeface="+mn-ea"/>
                <a:cs typeface="+mn-cs"/>
              </a:rPr>
              <a:t>有限公司</a:t>
            </a:r>
            <a:endParaRPr kumimoji="0" lang="en-US" altLang="zh-CN" sz="2000" b="1" i="0" u="none" strike="noStrike" kern="100" cap="all"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2000" b="1" i="0" u="none" strike="noStrike" kern="100" cap="all" spc="0" normalizeH="0" baseline="0" noProof="0" dirty="0" smtClean="0">
                <a:ln>
                  <a:noFill/>
                </a:ln>
                <a:solidFill>
                  <a:schemeClr val="tx1"/>
                </a:solidFill>
                <a:effectLst/>
                <a:uLnTx/>
                <a:uFillTx/>
                <a:latin typeface="+mn-ea"/>
                <a:ea typeface="+mn-ea"/>
                <a:cs typeface="+mn-cs"/>
              </a:rPr>
              <a:t>2021</a:t>
            </a:r>
            <a:r>
              <a:rPr kumimoji="0" lang="zh-CN" altLang="en-US" sz="2000" b="1" i="0" u="none" strike="noStrike" kern="100" cap="all" spc="0" normalizeH="0" baseline="0" noProof="0" dirty="0" smtClean="0">
                <a:ln>
                  <a:noFill/>
                </a:ln>
                <a:solidFill>
                  <a:schemeClr val="tx1"/>
                </a:solidFill>
                <a:effectLst/>
                <a:uLnTx/>
                <a:uFillTx/>
                <a:latin typeface="+mn-ea"/>
                <a:ea typeface="+mn-ea"/>
                <a:cs typeface="+mn-cs"/>
              </a:rPr>
              <a:t>年</a:t>
            </a:r>
            <a:r>
              <a:rPr kumimoji="0" lang="en-US" altLang="zh-CN" sz="2000" b="1" i="0" u="none" strike="noStrike" kern="100" cap="all" spc="0" normalizeH="0" baseline="0" noProof="0" dirty="0" smtClean="0">
                <a:ln>
                  <a:noFill/>
                </a:ln>
                <a:solidFill>
                  <a:schemeClr val="tx1"/>
                </a:solidFill>
                <a:effectLst/>
                <a:uLnTx/>
                <a:uFillTx/>
                <a:latin typeface="+mn-ea"/>
                <a:ea typeface="+mn-ea"/>
                <a:cs typeface="+mn-cs"/>
              </a:rPr>
              <a:t>6</a:t>
            </a:r>
            <a:r>
              <a:rPr kumimoji="0" lang="zh-CN" altLang="en-US" sz="2000" b="1" i="0" u="none" strike="noStrike" kern="100" cap="all" spc="0" normalizeH="0" baseline="0" noProof="0" dirty="0" smtClean="0">
                <a:ln>
                  <a:noFill/>
                </a:ln>
                <a:solidFill>
                  <a:schemeClr val="tx1"/>
                </a:solidFill>
                <a:effectLst/>
                <a:uLnTx/>
                <a:uFillTx/>
                <a:latin typeface="+mn-ea"/>
                <a:ea typeface="+mn-ea"/>
                <a:cs typeface="+mn-cs"/>
              </a:rPr>
              <a:t>月</a:t>
            </a:r>
            <a:endParaRPr kumimoji="0" lang="zh-CN" altLang="zh-CN" sz="2000" b="0" i="0" u="none" strike="noStrike" kern="1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1800" b="1" i="0" u="none" strike="noStrike" kern="100" cap="all" spc="0" normalizeH="0" baseline="0" noProof="0" dirty="0">
                <a:ln>
                  <a:noFill/>
                </a:ln>
                <a:solidFill>
                  <a:schemeClr val="tx1"/>
                </a:solidFill>
                <a:effectLst/>
                <a:uLnTx/>
                <a:uFillTx/>
                <a:latin typeface="Times New Roman" panose="02020603050405020304" pitchFamily="18" charset="0"/>
                <a:ea typeface="+mn-ea"/>
                <a:cs typeface="+mn-cs"/>
              </a:rPr>
              <a:t/>
            </a:r>
            <a:br>
              <a:rPr kumimoji="0" lang="en-US" altLang="zh-CN" sz="1800" b="1" i="0" u="none" strike="noStrike" kern="100" cap="all" spc="0" normalizeH="0" baseline="0" noProof="0" dirty="0">
                <a:ln>
                  <a:noFill/>
                </a:ln>
                <a:solidFill>
                  <a:schemeClr val="tx1"/>
                </a:solidFill>
                <a:effectLst/>
                <a:uLnTx/>
                <a:uFillTx/>
                <a:latin typeface="Times New Roman" panose="02020603050405020304" pitchFamily="18" charset="0"/>
                <a:ea typeface="+mn-ea"/>
                <a:cs typeface="+mn-cs"/>
              </a:rPr>
            </a:br>
            <a:endParaRPr kumimoji="0" lang="zh-CN" altLang="zh-CN" sz="2000" b="0" i="0" u="none" strike="noStrike" kern="100" cap="none" spc="0" normalizeH="0" baseline="0" noProof="0" dirty="0">
              <a:ln>
                <a:noFill/>
              </a:ln>
              <a:solidFill>
                <a:schemeClr val="tx1"/>
              </a:solidFill>
              <a:effectLst/>
              <a:uLnTx/>
              <a:uFillTx/>
              <a:latin typeface="微软雅黑" panose="020B0503020204020204" pitchFamily="34" charset="-122"/>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25603" name="组合 8"/>
          <p:cNvGrpSpPr/>
          <p:nvPr/>
        </p:nvGrpSpPr>
        <p:grpSpPr>
          <a:xfrm>
            <a:off x="485775" y="46038"/>
            <a:ext cx="3076575" cy="898525"/>
            <a:chOff x="1785" y="186"/>
            <a:chExt cx="4845" cy="1414"/>
          </a:xfrm>
        </p:grpSpPr>
        <p:pic>
          <p:nvPicPr>
            <p:cNvPr id="25604"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25605"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2560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4819" name="组合 8"/>
          <p:cNvGrpSpPr/>
          <p:nvPr/>
        </p:nvGrpSpPr>
        <p:grpSpPr>
          <a:xfrm>
            <a:off x="552450" y="7938"/>
            <a:ext cx="3076575" cy="898525"/>
            <a:chOff x="1785" y="186"/>
            <a:chExt cx="4845" cy="1414"/>
          </a:xfrm>
        </p:grpSpPr>
        <p:pic>
          <p:nvPicPr>
            <p:cNvPr id="34825"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4826"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4827"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4820" name="文本框 9"/>
          <p:cNvSpPr txBox="1"/>
          <p:nvPr/>
        </p:nvSpPr>
        <p:spPr>
          <a:xfrm>
            <a:off x="741363" y="1492250"/>
            <a:ext cx="2247900"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1.4 </a:t>
            </a:r>
            <a:r>
              <a:rPr lang="zh-CN" altLang="zh-CN" sz="2000" dirty="0">
                <a:latin typeface="微软雅黑" panose="020B0503020204020204" pitchFamily="34" charset="-122"/>
                <a:ea typeface="微软雅黑" panose="020B0503020204020204" pitchFamily="34" charset="-122"/>
              </a:rPr>
              <a:t>显示屏</a:t>
            </a:r>
          </a:p>
        </p:txBody>
      </p:sp>
      <p:sp>
        <p:nvSpPr>
          <p:cNvPr id="6149" name="文本框 3"/>
          <p:cNvSpPr txBox="1"/>
          <p:nvPr/>
        </p:nvSpPr>
        <p:spPr>
          <a:xfrm>
            <a:off x="854075" y="2036763"/>
            <a:ext cx="3952875" cy="2192020"/>
          </a:xfrm>
          <a:prstGeom prst="rect">
            <a:avLst/>
          </a:prstGeom>
          <a:noFill/>
          <a:ln w="9525">
            <a:noFill/>
          </a:ln>
        </p:spPr>
        <p:txBody>
          <a:bodyPr>
            <a:spAutoFit/>
          </a:bodyPr>
          <a:lstStyle/>
          <a:p>
            <a:pPr marR="0" indent="360045" algn="just" defTabSz="914400" eaLnBrk="1" hangingPunct="1">
              <a:lnSpc>
                <a:spcPct val="150000"/>
              </a:lnSpc>
              <a:buClrTx/>
              <a:buSzTx/>
              <a:buFontTx/>
              <a:buNone/>
              <a:defRPr/>
            </a:pPr>
            <a:r>
              <a:rPr kumimoji="0" lang="zh-CN" altLang="en-US" sz="1300" kern="1200" cap="none" spc="0" normalizeH="0" baseline="0" noProof="0" dirty="0">
                <a:latin typeface="微软雅黑" panose="020B0503020204020204" pitchFamily="34" charset="-122"/>
                <a:ea typeface="微软雅黑" panose="020B0503020204020204" pitchFamily="34" charset="-122"/>
                <a:cs typeface="+mn-cs"/>
              </a:rPr>
              <a:t>大门入口两侧分别设置智慧显示大屏及环境监测显示屏。</a:t>
            </a:r>
            <a:r>
              <a:rPr kumimoji="0" lang="zh-CN" altLang="en-US" sz="1300" i="1" kern="1200" cap="none" spc="0" normalizeH="0" baseline="0" noProof="0" dirty="0">
                <a:latin typeface="微软雅黑" panose="020B0503020204020204" pitchFamily="34" charset="-122"/>
                <a:ea typeface="微软雅黑" panose="020B0503020204020204" pitchFamily="34" charset="-122"/>
                <a:cs typeface="+mn-cs"/>
              </a:rPr>
              <a:t>智慧显示大屏</a:t>
            </a:r>
            <a:r>
              <a:rPr kumimoji="0" lang="zh-CN" altLang="en-US" sz="1300" i="1"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lt"/>
              </a:rPr>
              <a:t>建议</a:t>
            </a:r>
            <a:r>
              <a:rPr kumimoji="0" lang="zh-CN" altLang="en-US" sz="1300" i="1"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ea"/>
              </a:rPr>
              <a:t>6块46寸LCD屏组成， 2</a:t>
            </a:r>
            <a:r>
              <a:rPr kumimoji="0" lang="zh-CN" altLang="zh-CN" sz="1300" i="1" kern="1200" cap="none" spc="0" normalizeH="0" baseline="0" noProof="0" dirty="0">
                <a:latin typeface="微软雅黑" panose="020B0503020204020204" pitchFamily="34" charset="-122"/>
                <a:ea typeface="微软雅黑" panose="020B0503020204020204" pitchFamily="34" charset="-122"/>
                <a:cs typeface="+mn-cs"/>
                <a:sym typeface="+mn-ea"/>
              </a:rPr>
              <a:t>×</a:t>
            </a:r>
            <a:r>
              <a:rPr kumimoji="0" lang="zh-CN" altLang="en-US" sz="1300" i="1"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ea"/>
              </a:rPr>
              <a:t>3 方式布置，LED像素点间距＜1.88mm;像素密度＞280000点/㎡</a:t>
            </a:r>
            <a:r>
              <a:rPr kumimoji="0" lang="zh-CN" altLang="en-US" sz="1300"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ea"/>
              </a:rPr>
              <a:t>。</a:t>
            </a:r>
            <a:r>
              <a:rPr kumimoji="0" lang="zh-CN" altLang="en-US" sz="1300" kern="1200" cap="none" spc="0" normalizeH="0" baseline="0" noProof="0" dirty="0">
                <a:latin typeface="微软雅黑" panose="020B0503020204020204" pitchFamily="34" charset="-122"/>
                <a:ea typeface="微软雅黑" panose="020B0503020204020204" pitchFamily="34" charset="-122"/>
                <a:cs typeface="+mn-cs"/>
              </a:rPr>
              <a:t>环境监测显示屏可播放现场环境监测信息，此外宜在临时办公楼入口设置信息显示屏一块。</a:t>
            </a:r>
          </a:p>
          <a:p>
            <a:pPr marR="0" indent="360045" algn="just" defTabSz="914400" eaLnBrk="1" hangingPunct="1">
              <a:lnSpc>
                <a:spcPct val="150000"/>
              </a:lnSpc>
              <a:buClrTx/>
              <a:buSzTx/>
              <a:buFontTx/>
              <a:buNone/>
              <a:defRPr/>
            </a:pPr>
            <a:r>
              <a:rPr kumimoji="0" lang="zh-CN" altLang="en-US" sz="1300" kern="1200" cap="none" spc="0" normalizeH="0" baseline="0" noProof="0" dirty="0">
                <a:latin typeface="微软雅黑" panose="020B0503020204020204" pitchFamily="34" charset="-122"/>
                <a:ea typeface="微软雅黑" panose="020B0503020204020204" pitchFamily="34" charset="-122"/>
                <a:cs typeface="+mn-cs"/>
              </a:rPr>
              <a:t>智慧显示屏等应在主体工程开工前完成。</a:t>
            </a:r>
          </a:p>
        </p:txBody>
      </p:sp>
      <p:sp>
        <p:nvSpPr>
          <p:cNvPr id="34822" name="文本框 2"/>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34823" name="图片 3" descr="屏幕截图 2021-05-20 150233"/>
          <p:cNvPicPr>
            <a:picLocks noChangeAspect="1"/>
          </p:cNvPicPr>
          <p:nvPr/>
        </p:nvPicPr>
        <p:blipFill>
          <a:blip r:embed="rId4"/>
          <a:stretch>
            <a:fillRect/>
          </a:stretch>
        </p:blipFill>
        <p:spPr>
          <a:xfrm>
            <a:off x="6594475" y="4518025"/>
            <a:ext cx="3978275" cy="1731963"/>
          </a:xfrm>
          <a:prstGeom prst="rect">
            <a:avLst/>
          </a:prstGeom>
          <a:noFill/>
          <a:ln w="9525">
            <a:noFill/>
          </a:ln>
        </p:spPr>
      </p:pic>
      <p:pic>
        <p:nvPicPr>
          <p:cNvPr id="34824" name="图片 2" descr="3"/>
          <p:cNvPicPr>
            <a:picLocks noChangeAspect="1"/>
          </p:cNvPicPr>
          <p:nvPr/>
        </p:nvPicPr>
        <p:blipFill>
          <a:blip r:embed="rId5"/>
          <a:stretch>
            <a:fillRect/>
          </a:stretch>
        </p:blipFill>
        <p:spPr>
          <a:xfrm>
            <a:off x="6594475" y="1387475"/>
            <a:ext cx="3978275" cy="2857500"/>
          </a:xfrm>
          <a:prstGeom prst="rect">
            <a:avLst/>
          </a:prstGeom>
          <a:noFill/>
          <a:ln w="9525">
            <a:noFill/>
          </a:ln>
        </p:spPr>
      </p:pic>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文本框 4"/>
          <p:cNvSpPr txBox="1"/>
          <p:nvPr/>
        </p:nvSpPr>
        <p:spPr>
          <a:xfrm>
            <a:off x="1706563" y="5200650"/>
            <a:ext cx="9067800" cy="957263"/>
          </a:xfrm>
          <a:prstGeom prst="rect">
            <a:avLst/>
          </a:prstGeom>
          <a:noFill/>
          <a:ln w="9525">
            <a:noFill/>
          </a:ln>
        </p:spPr>
        <p:txBody>
          <a:bodyPr>
            <a:spAutoFit/>
          </a:bodyPr>
          <a:lstStyle/>
          <a:p>
            <a:pPr eaLnBrk="1" hangingPunct="1">
              <a:lnSpc>
                <a:spcPct val="150000"/>
              </a:lnSpc>
            </a:pPr>
            <a:r>
              <a:rPr lang="zh-CN" altLang="en-US" sz="1300" dirty="0">
                <a:latin typeface="微软雅黑" panose="020B0503020204020204" pitchFamily="34" charset="-122"/>
                <a:ea typeface="微软雅黑" panose="020B0503020204020204" pitchFamily="34" charset="-122"/>
                <a:sym typeface="+mn-lt"/>
              </a:rPr>
              <a:t>安全教育：</a:t>
            </a:r>
            <a:r>
              <a:rPr lang="zh-CN" altLang="en-US" sz="1300" dirty="0">
                <a:latin typeface="微软雅黑" panose="020B0503020204020204" pitchFamily="34" charset="-122"/>
                <a:ea typeface="微软雅黑" panose="020B0503020204020204" pitchFamily="34" charset="-122"/>
              </a:rPr>
              <a:t>通过电脑端、手机端进行在线安全教育培训，并提供完善的课程和试题；</a:t>
            </a:r>
          </a:p>
          <a:p>
            <a:pPr eaLnBrk="1" hangingPunct="1">
              <a:lnSpc>
                <a:spcPct val="150000"/>
              </a:lnSpc>
            </a:pPr>
            <a:r>
              <a:rPr lang="zh-CN" altLang="en-US" sz="1300" dirty="0">
                <a:latin typeface="微软雅黑" panose="020B0503020204020204" pitchFamily="34" charset="-122"/>
                <a:ea typeface="微软雅黑" panose="020B0503020204020204" pitchFamily="34" charset="-122"/>
              </a:rPr>
              <a:t>安全教育培训的内容应与行业监管部门在线教育学习的内容对接；系统对教育学习计划、执行情况以及考核情况进行全过程记录和查询。</a:t>
            </a:r>
          </a:p>
        </p:txBody>
      </p:sp>
      <p:pic>
        <p:nvPicPr>
          <p:cNvPr id="126979" name="图片 5" descr="安全学习"/>
          <p:cNvPicPr>
            <a:picLocks noChangeAspect="1"/>
          </p:cNvPicPr>
          <p:nvPr/>
        </p:nvPicPr>
        <p:blipFill>
          <a:blip r:embed="rId3"/>
          <a:stretch>
            <a:fillRect/>
          </a:stretch>
        </p:blipFill>
        <p:spPr>
          <a:xfrm>
            <a:off x="2241550" y="1182688"/>
            <a:ext cx="7996238" cy="3724275"/>
          </a:xfrm>
          <a:prstGeom prst="rect">
            <a:avLst/>
          </a:prstGeom>
          <a:noFill/>
          <a:ln w="9525">
            <a:noFill/>
          </a:ln>
        </p:spPr>
      </p:pic>
      <p:sp>
        <p:nvSpPr>
          <p:cNvPr id="126980"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图片 1" descr="违章监控"/>
          <p:cNvPicPr>
            <a:picLocks noChangeAspect="1"/>
          </p:cNvPicPr>
          <p:nvPr/>
        </p:nvPicPr>
        <p:blipFill>
          <a:blip r:embed="rId3"/>
          <a:stretch>
            <a:fillRect/>
          </a:stretch>
        </p:blipFill>
        <p:spPr>
          <a:xfrm>
            <a:off x="984250" y="1114425"/>
            <a:ext cx="9988550" cy="4681538"/>
          </a:xfrm>
          <a:prstGeom prst="rect">
            <a:avLst/>
          </a:prstGeom>
          <a:noFill/>
          <a:ln w="9525">
            <a:noFill/>
          </a:ln>
        </p:spPr>
      </p:pic>
      <p:sp>
        <p:nvSpPr>
          <p:cNvPr id="128003" name="文本框 99"/>
          <p:cNvSpPr txBox="1"/>
          <p:nvPr/>
        </p:nvSpPr>
        <p:spPr>
          <a:xfrm>
            <a:off x="911225" y="5795963"/>
            <a:ext cx="10134600" cy="693737"/>
          </a:xfrm>
          <a:prstGeom prst="rect">
            <a:avLst/>
          </a:prstGeom>
          <a:noFill/>
          <a:ln w="9525">
            <a:noFill/>
          </a:ln>
        </p:spPr>
        <p:txBody>
          <a:bodyPr>
            <a:spAutoFit/>
          </a:bodyPr>
          <a:lstStyle/>
          <a:p>
            <a:pPr eaLnBrk="1" hangingPunct="1">
              <a:lnSpc>
                <a:spcPts val="2500"/>
              </a:lnSpc>
            </a:pPr>
            <a:r>
              <a:rPr lang="zh-CN" altLang="en-US" sz="1300" dirty="0">
                <a:latin typeface="微软雅黑" panose="020B0503020204020204" pitchFamily="34" charset="-122"/>
                <a:ea typeface="微软雅黑" panose="020B0503020204020204" pitchFamily="34" charset="-122"/>
                <a:sym typeface="+mn-lt"/>
              </a:rPr>
              <a:t>违章识别：图像识别技术是系统违章告警数据的来源和报警功能的依据。针对工地内的监控设备进行功能配置，功能包括：安全帽检测、着装检测、明火检测、禁入区域检测等。监控根据配置的功能对实时视频进行检测。</a:t>
            </a:r>
          </a:p>
        </p:txBody>
      </p:sp>
      <p:sp>
        <p:nvSpPr>
          <p:cNvPr id="128004"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图片 7" descr="设备信息管理"/>
          <p:cNvPicPr>
            <a:picLocks noChangeAspect="1"/>
          </p:cNvPicPr>
          <p:nvPr/>
        </p:nvPicPr>
        <p:blipFill>
          <a:blip r:embed="rId3"/>
          <a:stretch>
            <a:fillRect/>
          </a:stretch>
        </p:blipFill>
        <p:spPr>
          <a:xfrm>
            <a:off x="0" y="3079750"/>
            <a:ext cx="8074025" cy="3778250"/>
          </a:xfrm>
          <a:prstGeom prst="rect">
            <a:avLst/>
          </a:prstGeom>
          <a:noFill/>
          <a:ln w="9525">
            <a:noFill/>
          </a:ln>
        </p:spPr>
      </p:pic>
      <p:pic>
        <p:nvPicPr>
          <p:cNvPr id="129027" name="图片 2" descr="设备安全"/>
          <p:cNvPicPr>
            <a:picLocks noChangeAspect="1"/>
          </p:cNvPicPr>
          <p:nvPr/>
        </p:nvPicPr>
        <p:blipFill>
          <a:blip r:embed="rId4"/>
          <a:stretch>
            <a:fillRect/>
          </a:stretch>
        </p:blipFill>
        <p:spPr>
          <a:xfrm>
            <a:off x="4125913" y="1335088"/>
            <a:ext cx="7940675" cy="3713162"/>
          </a:xfrm>
          <a:prstGeom prst="rect">
            <a:avLst/>
          </a:prstGeom>
          <a:noFill/>
          <a:ln w="9525">
            <a:noFill/>
          </a:ln>
        </p:spPr>
      </p:pic>
      <p:sp>
        <p:nvSpPr>
          <p:cNvPr id="2" name="文本框 1"/>
          <p:cNvSpPr txBox="1"/>
          <p:nvPr/>
        </p:nvSpPr>
        <p:spPr>
          <a:xfrm>
            <a:off x="188913" y="1335088"/>
            <a:ext cx="3848100" cy="1616075"/>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4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7.3.3.2 </a:t>
            </a:r>
            <a:r>
              <a:rPr kumimoji="0" lang="zh-CN" altLang="en-US" sz="14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设备管理</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重要</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机械安全管理：通过对设备定期检验（是否超期）、维护保养、是否在场、设备台账等管理，保证管理人员对设备情况的及时了解，尽可能提前发现设备故障、事故隐患等</a:t>
            </a:r>
            <a:r>
              <a:rPr kumimoji="0" lang="zh-CN" altLang="en-US" sz="13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a:t>
            </a:r>
            <a:endPar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9029"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文本框 100"/>
          <p:cNvSpPr txBox="1"/>
          <p:nvPr/>
        </p:nvSpPr>
        <p:spPr>
          <a:xfrm>
            <a:off x="1247775" y="1212850"/>
            <a:ext cx="9115425" cy="655638"/>
          </a:xfrm>
          <a:prstGeom prst="rect">
            <a:avLst/>
          </a:prstGeom>
          <a:noFill/>
          <a:ln w="9525">
            <a:noFill/>
          </a:ln>
        </p:spPr>
        <p:txBody>
          <a:bodyPr>
            <a:spAutoFit/>
          </a:bodyPr>
          <a:lstStyle/>
          <a:p>
            <a:pPr eaLnBrk="1" hangingPunct="1">
              <a:lnSpc>
                <a:spcPct val="150000"/>
              </a:lnSpc>
            </a:pPr>
            <a:r>
              <a:rPr lang="zh-CN" altLang="en-US" sz="1300" dirty="0">
                <a:solidFill>
                  <a:srgbClr val="000000"/>
                </a:solidFill>
                <a:latin typeface="微软雅黑" panose="020B0503020204020204" pitchFamily="34" charset="-122"/>
                <a:ea typeface="微软雅黑" panose="020B0503020204020204" pitchFamily="34" charset="-122"/>
                <a:sym typeface="+mn-lt"/>
              </a:rPr>
              <a:t>车辆管理：在工地入口视频监控车辆的出场状态并自动采集出入车辆图片信息，辅以全景高清监控球机，实现车辆的可视化管理，真正做到出入记录、取证抓拍。</a:t>
            </a:r>
          </a:p>
        </p:txBody>
      </p:sp>
      <p:pic>
        <p:nvPicPr>
          <p:cNvPr id="130051" name="图片 2"/>
          <p:cNvPicPr>
            <a:picLocks noChangeAspect="1"/>
          </p:cNvPicPr>
          <p:nvPr/>
        </p:nvPicPr>
        <p:blipFill>
          <a:blip r:embed="rId3"/>
          <a:srcRect l="18355"/>
          <a:stretch>
            <a:fillRect/>
          </a:stretch>
        </p:blipFill>
        <p:spPr>
          <a:xfrm>
            <a:off x="6240463" y="2100263"/>
            <a:ext cx="2171700" cy="3546475"/>
          </a:xfrm>
          <a:prstGeom prst="rect">
            <a:avLst/>
          </a:prstGeom>
          <a:noFill/>
          <a:ln w="9525">
            <a:noFill/>
          </a:ln>
        </p:spPr>
      </p:pic>
      <p:pic>
        <p:nvPicPr>
          <p:cNvPr id="130052" name="图片 5"/>
          <p:cNvPicPr>
            <a:picLocks noChangeAspect="1"/>
          </p:cNvPicPr>
          <p:nvPr/>
        </p:nvPicPr>
        <p:blipFill>
          <a:blip r:embed="rId4"/>
          <a:stretch>
            <a:fillRect/>
          </a:stretch>
        </p:blipFill>
        <p:spPr>
          <a:xfrm>
            <a:off x="2624138" y="2100263"/>
            <a:ext cx="2212975" cy="3403600"/>
          </a:xfrm>
          <a:prstGeom prst="rect">
            <a:avLst/>
          </a:prstGeom>
          <a:noFill/>
          <a:ln w="9525">
            <a:noFill/>
          </a:ln>
        </p:spPr>
      </p:pic>
      <p:sp>
        <p:nvSpPr>
          <p:cNvPr id="130053" name="ísḷídè"/>
          <p:cNvSpPr/>
          <p:nvPr/>
        </p:nvSpPr>
        <p:spPr>
          <a:xfrm>
            <a:off x="2316163" y="5842000"/>
            <a:ext cx="2825750" cy="360363"/>
          </a:xfrm>
          <a:prstGeom prst="rect">
            <a:avLst/>
          </a:prstGeom>
          <a:noFill/>
          <a:ln w="9525">
            <a:noFill/>
          </a:ln>
        </p:spPr>
        <p:txBody>
          <a:bodyPr/>
          <a:lstStyle/>
          <a:p>
            <a:pPr defTabSz="913130" eaLnBrk="1" hangingPunct="1">
              <a:lnSpc>
                <a:spcPct val="120000"/>
              </a:lnSpc>
            </a:pPr>
            <a:r>
              <a:rPr lang="zh-CN" altLang="zh-CN" sz="1300" dirty="0">
                <a:latin typeface="微软雅黑" panose="020B0503020204020204" pitchFamily="34" charset="-122"/>
                <a:ea typeface="微软雅黑" panose="020B0503020204020204" pitchFamily="34" charset="-122"/>
              </a:rPr>
              <a:t>渣土车、工程车、材料车进出状态</a:t>
            </a:r>
          </a:p>
        </p:txBody>
      </p:sp>
      <p:sp>
        <p:nvSpPr>
          <p:cNvPr id="9" name="isļïḋè"/>
          <p:cNvSpPr/>
          <p:nvPr/>
        </p:nvSpPr>
        <p:spPr>
          <a:xfrm>
            <a:off x="2776538" y="5300663"/>
            <a:ext cx="1906588" cy="404813"/>
          </a:xfrm>
          <a:prstGeom prst="roundRect">
            <a:avLst>
              <a:gd name="adj" fmla="val 50000"/>
            </a:avLst>
          </a:prstGeom>
          <a:solidFill>
            <a:srgbClr val="0080C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出入留图</a:t>
            </a:r>
            <a:endParaRPr kumimoji="0" 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30055" name="ísḷídè"/>
          <p:cNvSpPr/>
          <p:nvPr/>
        </p:nvSpPr>
        <p:spPr>
          <a:xfrm>
            <a:off x="5827713" y="5830888"/>
            <a:ext cx="2997200" cy="741362"/>
          </a:xfrm>
          <a:prstGeom prst="rect">
            <a:avLst/>
          </a:prstGeom>
          <a:noFill/>
          <a:ln w="9525">
            <a:noFill/>
          </a:ln>
        </p:spPr>
        <p:txBody>
          <a:bodyPr/>
          <a:lstStyle/>
          <a:p>
            <a:pPr defTabSz="913130" eaLnBrk="1" hangingPunct="1">
              <a:lnSpc>
                <a:spcPct val="120000"/>
              </a:lnSpc>
            </a:pPr>
            <a:r>
              <a:rPr lang="zh-CN" altLang="zh-CN" sz="1300" dirty="0">
                <a:latin typeface="微软雅黑" panose="020B0503020204020204" pitchFamily="34" charset="-122"/>
                <a:ea typeface="微软雅黑" panose="020B0503020204020204" pitchFamily="34" charset="-122"/>
              </a:rPr>
              <a:t>自动识别进出车辆车牌，记录进出时间</a:t>
            </a:r>
          </a:p>
        </p:txBody>
      </p:sp>
      <p:sp>
        <p:nvSpPr>
          <p:cNvPr id="12" name="isļïḋè"/>
          <p:cNvSpPr/>
          <p:nvPr/>
        </p:nvSpPr>
        <p:spPr>
          <a:xfrm>
            <a:off x="6372225" y="5349875"/>
            <a:ext cx="1906588" cy="403225"/>
          </a:xfrm>
          <a:prstGeom prst="roundRect">
            <a:avLst>
              <a:gd name="adj" fmla="val 50000"/>
            </a:avLst>
          </a:prstGeom>
          <a:solidFill>
            <a:srgbClr val="0080C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base" latinLnBrk="0" hangingPunct="1">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车牌识别</a:t>
            </a:r>
            <a:endParaRPr kumimoji="0" 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30057"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文本框 101"/>
          <p:cNvSpPr txBox="1">
            <a:spLocks noChangeArrowheads="1"/>
          </p:cNvSpPr>
          <p:nvPr/>
        </p:nvSpPr>
        <p:spPr bwMode="auto">
          <a:xfrm>
            <a:off x="8658225" y="1565275"/>
            <a:ext cx="2759075" cy="1916113"/>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7.3.3.3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物料管理</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rgbClr val="000000"/>
                </a:solidFill>
                <a:effectLst/>
                <a:uLnTx/>
                <a:uFillTx/>
                <a:latin typeface="Century Gothic" panose="020B0502020202020204" pitchFamily="34" charset="0"/>
                <a:ea typeface="微软雅黑" panose="020B0503020204020204" pitchFamily="34" charset="-122"/>
                <a:cs typeface="+mn-cs"/>
                <a:sym typeface="+mn-lt"/>
              </a:rPr>
              <a:t>物料管理内容应包括采购管理、出入库管理、使用管理、库存管理等。对出、入库物料进行台账记录和管理，具备库存剩余提醒并预警等功能。</a:t>
            </a:r>
          </a:p>
        </p:txBody>
      </p:sp>
      <p:pic>
        <p:nvPicPr>
          <p:cNvPr id="131075" name="图片 2" descr="src=http___cos.solepic.com_20190727_b_691170_201907271430026438.jpg&amp;refer=http___cos.solepic"/>
          <p:cNvPicPr>
            <a:picLocks noChangeAspect="1"/>
          </p:cNvPicPr>
          <p:nvPr/>
        </p:nvPicPr>
        <p:blipFill>
          <a:blip r:embed="rId3"/>
          <a:stretch>
            <a:fillRect/>
          </a:stretch>
        </p:blipFill>
        <p:spPr>
          <a:xfrm>
            <a:off x="557213" y="1139825"/>
            <a:ext cx="7612062" cy="3763963"/>
          </a:xfrm>
          <a:prstGeom prst="rect">
            <a:avLst/>
          </a:prstGeom>
          <a:noFill/>
          <a:ln w="9525">
            <a:noFill/>
          </a:ln>
        </p:spPr>
      </p:pic>
      <p:pic>
        <p:nvPicPr>
          <p:cNvPr id="131076" name="图片 5" descr="src=http___zhimo.yuanzhumuban.cc_file_tupian_20181125_150Sb000-79.jpg&amp;refer=http___zhimo.yuanzhumuban"/>
          <p:cNvPicPr>
            <a:picLocks noChangeAspect="1"/>
          </p:cNvPicPr>
          <p:nvPr/>
        </p:nvPicPr>
        <p:blipFill>
          <a:blip r:embed="rId4"/>
          <a:stretch>
            <a:fillRect/>
          </a:stretch>
        </p:blipFill>
        <p:spPr>
          <a:xfrm>
            <a:off x="557213" y="3184525"/>
            <a:ext cx="4635500" cy="3438525"/>
          </a:xfrm>
          <a:prstGeom prst="rect">
            <a:avLst/>
          </a:prstGeom>
          <a:noFill/>
          <a:ln w="9525">
            <a:noFill/>
          </a:ln>
        </p:spPr>
      </p:pic>
      <p:sp>
        <p:nvSpPr>
          <p:cNvPr id="131077"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图片 1" descr="施工方案"/>
          <p:cNvPicPr>
            <a:picLocks noChangeAspect="1"/>
          </p:cNvPicPr>
          <p:nvPr/>
        </p:nvPicPr>
        <p:blipFill>
          <a:blip r:embed="rId3"/>
          <a:stretch>
            <a:fillRect/>
          </a:stretch>
        </p:blipFill>
        <p:spPr>
          <a:xfrm>
            <a:off x="952500" y="1473200"/>
            <a:ext cx="9961563" cy="4656138"/>
          </a:xfrm>
          <a:prstGeom prst="rect">
            <a:avLst/>
          </a:prstGeom>
          <a:noFill/>
          <a:ln w="9525">
            <a:noFill/>
          </a:ln>
        </p:spPr>
      </p:pic>
      <p:sp>
        <p:nvSpPr>
          <p:cNvPr id="100" name="文本框 99"/>
          <p:cNvSpPr txBox="1"/>
          <p:nvPr/>
        </p:nvSpPr>
        <p:spPr>
          <a:xfrm>
            <a:off x="534988" y="6142038"/>
            <a:ext cx="10748963" cy="657225"/>
          </a:xfrm>
          <a:prstGeom prst="rect">
            <a:avLst/>
          </a:prstGeom>
          <a:noFill/>
          <a:ln w="9525">
            <a:noFill/>
          </a:ln>
        </p:spPr>
        <p:txBody>
          <a:bodyPr>
            <a:spAutoFit/>
          </a:bodyPr>
          <a:lstStyle/>
          <a:p>
            <a:pPr marR="0" indent="360045" defTabSz="914400" eaLnBrk="1" hangingPunct="1">
              <a:lnSpc>
                <a:spcPct val="150000"/>
              </a:lnSpc>
              <a:buClrTx/>
              <a:buSzTx/>
              <a:buFontTx/>
              <a:buNone/>
              <a:defRPr/>
            </a:pPr>
            <a:r>
              <a:rPr kumimoji="0" lang="zh-CN" altLang="en-US" sz="1300" kern="1200" cap="none" spc="-5" normalizeH="0" baseline="0" noProof="0" dirty="0">
                <a:solidFill>
                  <a:srgbClr val="000000"/>
                </a:solidFill>
                <a:latin typeface="微软雅黑" panose="020B0503020204020204" pitchFamily="34" charset="-122"/>
                <a:ea typeface="微软雅黑" panose="020B0503020204020204" pitchFamily="34" charset="-122"/>
                <a:cs typeface="+mn-cs"/>
                <a:sym typeface="+mn-lt"/>
              </a:rPr>
              <a:t>安全技术管理内容包括各类安全管理制度、施工技术管理、施工质量管理、隐患管理等。可采用影像记录方式将现场检查发现问题在线上生成电子整改通知单，指定责任人、明确整改期限，并自动提示。</a:t>
            </a:r>
          </a:p>
        </p:txBody>
      </p:sp>
      <p:sp>
        <p:nvSpPr>
          <p:cNvPr id="132100"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7" name="矩形 6"/>
          <p:cNvSpPr/>
          <p:nvPr/>
        </p:nvSpPr>
        <p:spPr>
          <a:xfrm>
            <a:off x="331788" y="1073150"/>
            <a:ext cx="1736725" cy="2921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7.3.3.4 </a:t>
            </a:r>
            <a:r>
              <a:rPr kumimoji="0" lang="zh-CN" altLang="en-US"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安全技术管理</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图片 1" descr="环境限值"/>
          <p:cNvPicPr>
            <a:picLocks noChangeAspect="1"/>
          </p:cNvPicPr>
          <p:nvPr/>
        </p:nvPicPr>
        <p:blipFill>
          <a:blip r:embed="rId3"/>
          <a:stretch>
            <a:fillRect/>
          </a:stretch>
        </p:blipFill>
        <p:spPr>
          <a:xfrm>
            <a:off x="44450" y="1506538"/>
            <a:ext cx="8759825" cy="4043362"/>
          </a:xfrm>
          <a:prstGeom prst="rect">
            <a:avLst/>
          </a:prstGeom>
          <a:noFill/>
          <a:ln w="9525">
            <a:noFill/>
          </a:ln>
        </p:spPr>
      </p:pic>
      <p:pic>
        <p:nvPicPr>
          <p:cNvPr id="133123" name="图片 2" descr="屏幕截图 2021-05-17 190138"/>
          <p:cNvPicPr>
            <a:picLocks noChangeAspect="1"/>
          </p:cNvPicPr>
          <p:nvPr/>
        </p:nvPicPr>
        <p:blipFill>
          <a:blip r:embed="rId4"/>
          <a:stretch>
            <a:fillRect/>
          </a:stretch>
        </p:blipFill>
        <p:spPr>
          <a:xfrm>
            <a:off x="8759825" y="1500188"/>
            <a:ext cx="3432175" cy="1770062"/>
          </a:xfrm>
          <a:prstGeom prst="rect">
            <a:avLst/>
          </a:prstGeom>
          <a:noFill/>
          <a:ln w="9525">
            <a:noFill/>
          </a:ln>
        </p:spPr>
      </p:pic>
      <p:sp>
        <p:nvSpPr>
          <p:cNvPr id="100" name="文本框 99"/>
          <p:cNvSpPr txBox="1"/>
          <p:nvPr/>
        </p:nvSpPr>
        <p:spPr>
          <a:xfrm>
            <a:off x="1400175" y="5664200"/>
            <a:ext cx="8953500" cy="657225"/>
          </a:xfrm>
          <a:prstGeom prst="rect">
            <a:avLst/>
          </a:prstGeom>
          <a:noFill/>
          <a:ln w="9525">
            <a:noFill/>
          </a:ln>
        </p:spPr>
        <p:txBody>
          <a:bodyPr>
            <a:spAutoFit/>
          </a:bodyPr>
          <a:lstStyle/>
          <a:p>
            <a:pPr marR="0" indent="360045" algn="just" defTabSz="914400" eaLnBrk="1" fontAlgn="auto" hangingPunct="1">
              <a:lnSpc>
                <a:spcPct val="150000"/>
              </a:lnSpc>
              <a:buClrTx/>
              <a:buSzTx/>
              <a:buFontTx/>
              <a:buNone/>
              <a:defRPr/>
            </a:pPr>
            <a:r>
              <a:rPr kumimoji="0" lang="zh-CN" altLang="en-US" sz="1300" kern="1200" cap="none" spc="-5" normalizeH="0" baseline="0" noProof="0" dirty="0">
                <a:solidFill>
                  <a:srgbClr val="000000"/>
                </a:solidFill>
                <a:latin typeface="Arial" panose="020B0604020202020204"/>
                <a:ea typeface="微软雅黑" panose="020B0503020204020204" pitchFamily="34" charset="-122"/>
                <a:cs typeface="+mn-cs"/>
                <a:sym typeface="+mn-lt"/>
              </a:rPr>
              <a:t>环境管理功能要求通过环境监测设备对温度、湿度、风速、噪音、粉尘的监测、收集和报警联动及</a:t>
            </a:r>
            <a:r>
              <a:rPr kumimoji="0" lang="zh-CN" altLang="en-US" sz="1300" kern="1200" cap="none" spc="-5" normalizeH="0" baseline="0" noProof="0" dirty="0">
                <a:solidFill>
                  <a:srgbClr val="000000"/>
                </a:solidFill>
                <a:latin typeface="Arial" panose="020B0604020202020204"/>
                <a:ea typeface="微软雅黑" panose="020B0503020204020204" pitchFamily="34" charset="-122"/>
                <a:cs typeface="+mn-cs"/>
                <a:sym typeface="+mn-ea"/>
              </a:rPr>
              <a:t>对数据的极值限制</a:t>
            </a:r>
            <a:r>
              <a:rPr kumimoji="0" lang="zh-CN" altLang="en-US" sz="1300" kern="1200" cap="none" spc="-5" normalizeH="0" baseline="0" noProof="0" dirty="0">
                <a:solidFill>
                  <a:srgbClr val="000000"/>
                </a:solidFill>
                <a:latin typeface="Arial" panose="020B0604020202020204"/>
                <a:ea typeface="微软雅黑" panose="020B0503020204020204" pitchFamily="34" charset="-122"/>
                <a:cs typeface="+mn-cs"/>
                <a:sym typeface="+mn-lt"/>
              </a:rPr>
              <a:t>等功能对监测的数据进行统计、分析，出现异常进行预警提示，并将信息推送给主要干系人。</a:t>
            </a:r>
          </a:p>
        </p:txBody>
      </p:sp>
      <p:sp>
        <p:nvSpPr>
          <p:cNvPr id="133125"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10" name="矩形 9"/>
          <p:cNvSpPr/>
          <p:nvPr/>
        </p:nvSpPr>
        <p:spPr>
          <a:xfrm>
            <a:off x="406400" y="1125538"/>
            <a:ext cx="1404938" cy="2921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7.3.3.5 </a:t>
            </a:r>
            <a:r>
              <a:rPr kumimoji="0" lang="zh-CN" altLang="en-US"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环境管理</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图片 2" descr="安全考核"/>
          <p:cNvPicPr>
            <a:picLocks noChangeAspect="1"/>
          </p:cNvPicPr>
          <p:nvPr/>
        </p:nvPicPr>
        <p:blipFill>
          <a:blip r:embed="rId3"/>
          <a:stretch>
            <a:fillRect/>
          </a:stretch>
        </p:blipFill>
        <p:spPr>
          <a:xfrm>
            <a:off x="3284538" y="1112838"/>
            <a:ext cx="8301037" cy="3883025"/>
          </a:xfrm>
          <a:prstGeom prst="rect">
            <a:avLst/>
          </a:prstGeom>
          <a:noFill/>
          <a:ln w="9525">
            <a:noFill/>
          </a:ln>
        </p:spPr>
      </p:pic>
      <p:pic>
        <p:nvPicPr>
          <p:cNvPr id="134147" name="图片 1" descr="安全分析"/>
          <p:cNvPicPr>
            <a:picLocks noChangeAspect="1"/>
          </p:cNvPicPr>
          <p:nvPr/>
        </p:nvPicPr>
        <p:blipFill>
          <a:blip r:embed="rId4"/>
          <a:stretch>
            <a:fillRect/>
          </a:stretch>
        </p:blipFill>
        <p:spPr>
          <a:xfrm>
            <a:off x="3338513" y="3105150"/>
            <a:ext cx="8253412" cy="3517900"/>
          </a:xfrm>
          <a:prstGeom prst="rect">
            <a:avLst/>
          </a:prstGeom>
          <a:noFill/>
          <a:ln w="9525">
            <a:noFill/>
          </a:ln>
        </p:spPr>
      </p:pic>
      <p:sp>
        <p:nvSpPr>
          <p:cNvPr id="100" name="文本框 99"/>
          <p:cNvSpPr txBox="1"/>
          <p:nvPr/>
        </p:nvSpPr>
        <p:spPr>
          <a:xfrm>
            <a:off x="465138" y="1568450"/>
            <a:ext cx="2651125" cy="3716338"/>
          </a:xfrm>
          <a:prstGeom prst="rect">
            <a:avLst/>
          </a:prstGeom>
          <a:noFill/>
          <a:ln w="9525">
            <a:noFill/>
          </a:ln>
        </p:spPr>
        <p:txBody>
          <a:bodyPr>
            <a:spAutoFit/>
          </a:bodyPr>
          <a:lstStyle/>
          <a:p>
            <a:pPr marR="0" indent="360045" algn="just" defTabSz="914400" eaLnBrk="1" hangingPunct="1">
              <a:lnSpc>
                <a:spcPct val="150000"/>
              </a:lnSpc>
              <a:buClrTx/>
              <a:buSzTx/>
              <a:buFontTx/>
              <a:buNone/>
              <a:defRPr/>
            </a:pPr>
            <a:r>
              <a:rPr kumimoji="0" lang="en-US" altLang="zh-CN" sz="1400"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lt"/>
              </a:rPr>
              <a:t>7.3.3.6 </a:t>
            </a:r>
            <a:r>
              <a:rPr kumimoji="0" lang="zh-CN" altLang="en-US" sz="1400"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lt"/>
              </a:rPr>
              <a:t>安全分析与考核</a:t>
            </a:r>
          </a:p>
          <a:p>
            <a:pPr marR="0" indent="360045" algn="just" defTabSz="914400" eaLnBrk="1" hangingPunct="1">
              <a:lnSpc>
                <a:spcPct val="150000"/>
              </a:lnSpc>
              <a:buClrTx/>
              <a:buSzTx/>
              <a:buFontTx/>
              <a:buNone/>
              <a:defRPr/>
            </a:pPr>
            <a:r>
              <a:rPr kumimoji="0" lang="zh-CN" altLang="en-US" sz="1300" kern="1200" cap="none" spc="-5" normalizeH="0" baseline="0" noProof="0" dirty="0">
                <a:solidFill>
                  <a:srgbClr val="000000"/>
                </a:solidFill>
                <a:latin typeface="微软雅黑" panose="020B0503020204020204" pitchFamily="34" charset="-122"/>
                <a:ea typeface="微软雅黑" panose="020B0503020204020204" pitchFamily="34" charset="-122"/>
                <a:cs typeface="+mn-cs"/>
                <a:sym typeface="+mn-lt"/>
              </a:rPr>
              <a:t>安全分析是根据人员、设备、环境、制度等将系统中各类数据按进行细分成持证超期、防疫超温、隐患管理、违章情况、安全考核、作业施工、设备故障、设备超期、检验保养、环境温度、环境风速等评分项。月底根据系统中当月的数据进行统计生成各评分项的最终得分，并计算总分，以此作为该项目当月整体安全状况的考量，从而为下月安全生产改进提供参考。</a:t>
            </a:r>
          </a:p>
        </p:txBody>
      </p:sp>
      <p:sp>
        <p:nvSpPr>
          <p:cNvPr id="134149"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图片 1" descr="C:/Users/DELL/AppData/Local/Temp/picturescale_20210517191948/output_20210517191949.pngoutput_20210517191949"/>
          <p:cNvPicPr>
            <a:picLocks noChangeAspect="1"/>
          </p:cNvPicPr>
          <p:nvPr/>
        </p:nvPicPr>
        <p:blipFill>
          <a:blip r:embed="rId3"/>
          <a:stretch>
            <a:fillRect/>
          </a:stretch>
        </p:blipFill>
        <p:spPr>
          <a:xfrm>
            <a:off x="809625" y="1522413"/>
            <a:ext cx="9820275" cy="4606925"/>
          </a:xfrm>
          <a:prstGeom prst="rect">
            <a:avLst/>
          </a:prstGeom>
          <a:noFill/>
          <a:ln w="9525">
            <a:noFill/>
          </a:ln>
        </p:spPr>
      </p:pic>
      <p:sp>
        <p:nvSpPr>
          <p:cNvPr id="4" name="矩形 3"/>
          <p:cNvSpPr/>
          <p:nvPr/>
        </p:nvSpPr>
        <p:spPr>
          <a:xfrm>
            <a:off x="769938" y="6135688"/>
            <a:ext cx="9859963" cy="657225"/>
          </a:xfrm>
          <a:prstGeom prst="rect">
            <a:avLst/>
          </a:prstGeom>
        </p:spPr>
        <p:txBody>
          <a:bodyPr>
            <a:spAutoFit/>
          </a:bodyPr>
          <a:lstStyle/>
          <a:p>
            <a:pPr marL="0" marR="0" lvl="0" indent="360045" algn="l"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视频监控应包括智智慧工地管理平台的远程预览和远程控制功能，具有视频采集、视频查看、视频控制、数据存储、设备管理、权限管理、联动报警、监控中心等功能，视频存储时间不低于</a:t>
            </a:r>
            <a:r>
              <a:rPr kumimoji="0" lang="en-US" altLang="en-US"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60</a:t>
            </a:r>
            <a:r>
              <a:rPr kumimoji="0" lang="zh-CN" altLang="en-US"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天。</a:t>
            </a:r>
          </a:p>
        </p:txBody>
      </p:sp>
      <p:sp>
        <p:nvSpPr>
          <p:cNvPr id="6" name="文本框 4"/>
          <p:cNvSpPr txBox="1"/>
          <p:nvPr/>
        </p:nvSpPr>
        <p:spPr>
          <a:xfrm>
            <a:off x="403225" y="1103313"/>
            <a:ext cx="1425575" cy="292100"/>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7.3.3.7 </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视频监控</a:t>
            </a:r>
          </a:p>
        </p:txBody>
      </p:sp>
      <p:sp>
        <p:nvSpPr>
          <p:cNvPr id="135173"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图片 1" descr="微信图片_20210518160028"/>
          <p:cNvPicPr>
            <a:picLocks noChangeAspect="1"/>
          </p:cNvPicPr>
          <p:nvPr/>
        </p:nvPicPr>
        <p:blipFill>
          <a:blip r:embed="rId3"/>
          <a:stretch>
            <a:fillRect/>
          </a:stretch>
        </p:blipFill>
        <p:spPr>
          <a:xfrm>
            <a:off x="4872038" y="1109663"/>
            <a:ext cx="2714625" cy="5362575"/>
          </a:xfrm>
          <a:prstGeom prst="rect">
            <a:avLst/>
          </a:prstGeom>
          <a:noFill/>
          <a:ln w="9525">
            <a:noFill/>
          </a:ln>
        </p:spPr>
      </p:pic>
      <p:pic>
        <p:nvPicPr>
          <p:cNvPr id="136195" name="图片 2" descr="微信图片_20210518160031"/>
          <p:cNvPicPr>
            <a:picLocks noChangeAspect="1"/>
          </p:cNvPicPr>
          <p:nvPr/>
        </p:nvPicPr>
        <p:blipFill>
          <a:blip r:embed="rId4"/>
          <a:stretch>
            <a:fillRect/>
          </a:stretch>
        </p:blipFill>
        <p:spPr>
          <a:xfrm>
            <a:off x="7739063" y="1108075"/>
            <a:ext cx="2603500" cy="5337175"/>
          </a:xfrm>
          <a:prstGeom prst="rect">
            <a:avLst/>
          </a:prstGeom>
          <a:noFill/>
          <a:ln w="9525">
            <a:noFill/>
          </a:ln>
        </p:spPr>
      </p:pic>
      <p:sp>
        <p:nvSpPr>
          <p:cNvPr id="100" name="文本框 99"/>
          <p:cNvSpPr txBox="1"/>
          <p:nvPr/>
        </p:nvSpPr>
        <p:spPr>
          <a:xfrm>
            <a:off x="854075" y="1565275"/>
            <a:ext cx="3417888" cy="1916113"/>
          </a:xfrm>
          <a:prstGeom prst="rect">
            <a:avLst/>
          </a:prstGeom>
          <a:noFill/>
          <a:ln w="9525">
            <a:noFill/>
          </a:ln>
        </p:spPr>
        <p:txBody>
          <a:bodyPr>
            <a:spAutoFit/>
          </a:bodyPr>
          <a:lstStyle/>
          <a:p>
            <a:pPr marR="0" indent="360045" algn="just" defTabSz="914400" eaLnBrk="1" fontAlgn="auto" hangingPunct="1">
              <a:lnSpc>
                <a:spcPct val="150000"/>
              </a:lnSpc>
              <a:buClrTx/>
              <a:buSzTx/>
              <a:buFontTx/>
              <a:buNone/>
              <a:defRPr/>
            </a:pPr>
            <a:r>
              <a:rPr kumimoji="0" lang="en-US" altLang="zh-CN" sz="1400"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lt"/>
              </a:rPr>
              <a:t>7.3.4 </a:t>
            </a:r>
            <a:r>
              <a:rPr kumimoji="0" lang="zh-CN" altLang="en-US" sz="1400"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lt"/>
              </a:rPr>
              <a:t>移动端应用</a:t>
            </a:r>
          </a:p>
          <a:p>
            <a:pPr marR="0" indent="360045" algn="just" defTabSz="914400" eaLnBrk="1" fontAlgn="auto" hangingPunct="1">
              <a:lnSpc>
                <a:spcPct val="150000"/>
              </a:lnSpc>
              <a:buClrTx/>
              <a:buSzTx/>
              <a:buFontTx/>
              <a:buNone/>
              <a:defRPr/>
            </a:pPr>
            <a:r>
              <a:rPr kumimoji="0" lang="zh-CN" altLang="en-US" sz="1300" kern="1200" cap="none" spc="-5" normalizeH="0" baseline="0" noProof="0" dirty="0">
                <a:solidFill>
                  <a:srgbClr val="000000"/>
                </a:solidFill>
                <a:latin typeface="微软雅黑" panose="020B0503020204020204" pitchFamily="34" charset="-122"/>
                <a:ea typeface="微软雅黑" panose="020B0503020204020204" pitchFamily="34" charset="-122"/>
                <a:cs typeface="+mn-cs"/>
                <a:sym typeface="+mn-lt"/>
              </a:rPr>
              <a:t>移动端应能展示重要数据，实现信息共享；具备流程申请及审批功能；实现安全隐患上报、安全考核、安全台帐、重大作业提示、工作票流程审批、公告通知等功能，实现流程快速的线上线下流转。</a:t>
            </a:r>
          </a:p>
        </p:txBody>
      </p:sp>
      <p:sp>
        <p:nvSpPr>
          <p:cNvPr id="136197"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5843" name="组合 8"/>
          <p:cNvGrpSpPr/>
          <p:nvPr/>
        </p:nvGrpSpPr>
        <p:grpSpPr>
          <a:xfrm>
            <a:off x="439738" y="11113"/>
            <a:ext cx="3076575" cy="898525"/>
            <a:chOff x="1785" y="186"/>
            <a:chExt cx="4845" cy="1414"/>
          </a:xfrm>
        </p:grpSpPr>
        <p:pic>
          <p:nvPicPr>
            <p:cNvPr id="35848"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5849"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585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5844" name="文本框 9"/>
          <p:cNvSpPr txBox="1">
            <a:spLocks noChangeArrowheads="1"/>
          </p:cNvSpPr>
          <p:nvPr/>
        </p:nvSpPr>
        <p:spPr bwMode="auto">
          <a:xfrm>
            <a:off x="835025" y="1574800"/>
            <a:ext cx="3241675" cy="310769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1.5 </a:t>
            </a: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五牌二图</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沿进场道路右侧布置五牌：工程概貌、工程组织结构、职业健康安全与环境管理方针和目标、安全文明施工纪律、工程里程碑计划；二图：施工总平面图、安全文明施工区划分图，尺寸根据项目大小分为</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7m</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（长</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×宽）</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或</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2.5m</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1.5m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（长</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×宽）</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。五图二牌应在各单位进场后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15</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天内完成。</a:t>
            </a:r>
          </a:p>
        </p:txBody>
      </p:sp>
      <p:sp>
        <p:nvSpPr>
          <p:cNvPr id="35845" name="文本框 2"/>
          <p:cNvSpPr txBox="1"/>
          <p:nvPr/>
        </p:nvSpPr>
        <p:spPr>
          <a:xfrm>
            <a:off x="6980238" y="460375"/>
            <a:ext cx="48307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35846" name="图片 1" descr="图片4"/>
          <p:cNvPicPr>
            <a:picLocks noChangeAspect="1"/>
          </p:cNvPicPr>
          <p:nvPr/>
        </p:nvPicPr>
        <p:blipFill>
          <a:blip r:embed="rId4"/>
          <a:stretch>
            <a:fillRect/>
          </a:stretch>
        </p:blipFill>
        <p:spPr>
          <a:xfrm>
            <a:off x="4691063" y="1196975"/>
            <a:ext cx="7202487" cy="2097088"/>
          </a:xfrm>
          <a:prstGeom prst="rect">
            <a:avLst/>
          </a:prstGeom>
          <a:noFill/>
          <a:ln w="9525">
            <a:noFill/>
          </a:ln>
        </p:spPr>
      </p:pic>
      <p:pic>
        <p:nvPicPr>
          <p:cNvPr id="35847" name="图片 3" descr="C:\Users\lenovo\Desktop\更改图.jpg更改图"/>
          <p:cNvPicPr>
            <a:picLocks noChangeAspect="1"/>
          </p:cNvPicPr>
          <p:nvPr/>
        </p:nvPicPr>
        <p:blipFill>
          <a:blip r:embed="rId5"/>
          <a:srcRect/>
          <a:stretch>
            <a:fillRect/>
          </a:stretch>
        </p:blipFill>
        <p:spPr>
          <a:xfrm>
            <a:off x="4692015" y="3475355"/>
            <a:ext cx="6946265" cy="3204845"/>
          </a:xfrm>
          <a:prstGeom prst="rect">
            <a:avLst/>
          </a:prstGeom>
          <a:noFill/>
          <a:ln w="9525">
            <a:noFill/>
          </a:ln>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6867" name="组合 8"/>
          <p:cNvGrpSpPr/>
          <p:nvPr/>
        </p:nvGrpSpPr>
        <p:grpSpPr>
          <a:xfrm>
            <a:off x="500063" y="0"/>
            <a:ext cx="3076575" cy="898525"/>
            <a:chOff x="1785" y="186"/>
            <a:chExt cx="4845" cy="1414"/>
          </a:xfrm>
        </p:grpSpPr>
        <p:pic>
          <p:nvPicPr>
            <p:cNvPr id="36871"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6872"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6873"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6868" name="文本框 2"/>
          <p:cNvSpPr txBox="1"/>
          <p:nvPr/>
        </p:nvSpPr>
        <p:spPr>
          <a:xfrm>
            <a:off x="6980238" y="460375"/>
            <a:ext cx="48307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36869" name="文本框 3"/>
          <p:cNvSpPr txBox="1">
            <a:spLocks noChangeArrowheads="1"/>
          </p:cNvSpPr>
          <p:nvPr/>
        </p:nvSpPr>
        <p:spPr bwMode="auto">
          <a:xfrm>
            <a:off x="854075" y="1565275"/>
            <a:ext cx="3402013" cy="220726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1.6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施工图牌</a:t>
            </a:r>
            <a:endPar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l"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施工图牌采用小尺寸，架体材质为不锈钢框、不锈钢柱，置于施工区正门入口处。图牌材料为平直板材覆户外写真（或其它材质），颜色为白色。图牌形式为竖式长方形，尺寸120×80cm（长</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×宽）。</a:t>
            </a:r>
            <a:endPar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36870" name="图片 1" descr="图片5"/>
          <p:cNvPicPr>
            <a:picLocks noChangeAspect="1"/>
          </p:cNvPicPr>
          <p:nvPr/>
        </p:nvPicPr>
        <p:blipFill>
          <a:blip r:embed="rId4"/>
          <a:stretch>
            <a:fillRect/>
          </a:stretch>
        </p:blipFill>
        <p:spPr>
          <a:xfrm>
            <a:off x="4256088" y="1946275"/>
            <a:ext cx="7423150" cy="3022600"/>
          </a:xfrm>
          <a:prstGeom prst="rect">
            <a:avLst/>
          </a:prstGeom>
          <a:noFill/>
          <a:ln w="9525">
            <a:no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417638"/>
            <a:ext cx="10969625" cy="4832350"/>
          </a:xfrm>
        </p:spPr>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二、施工区域</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37891" name="组合 8"/>
          <p:cNvGrpSpPr/>
          <p:nvPr/>
        </p:nvGrpSpPr>
        <p:grpSpPr>
          <a:xfrm>
            <a:off x="485775" y="65088"/>
            <a:ext cx="3076575" cy="898525"/>
            <a:chOff x="1785" y="186"/>
            <a:chExt cx="4845" cy="1414"/>
          </a:xfrm>
        </p:grpSpPr>
        <p:pic>
          <p:nvPicPr>
            <p:cNvPr id="37894"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37895"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3789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37893"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8915" name="组合 8"/>
          <p:cNvGrpSpPr/>
          <p:nvPr/>
        </p:nvGrpSpPr>
        <p:grpSpPr>
          <a:xfrm>
            <a:off x="514350" y="11113"/>
            <a:ext cx="3076575" cy="898525"/>
            <a:chOff x="1785" y="186"/>
            <a:chExt cx="4845" cy="1414"/>
          </a:xfrm>
        </p:grpSpPr>
        <p:pic>
          <p:nvPicPr>
            <p:cNvPr id="3892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892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892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8916" name="文本框 9"/>
          <p:cNvSpPr txBox="1"/>
          <p:nvPr/>
        </p:nvSpPr>
        <p:spPr>
          <a:xfrm>
            <a:off x="862013" y="1584325"/>
            <a:ext cx="2847975"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2.1 </a:t>
            </a:r>
            <a:r>
              <a:rPr lang="zh-CN" altLang="zh-CN" sz="2000" dirty="0">
                <a:latin typeface="微软雅黑" panose="020B0503020204020204" pitchFamily="34" charset="-122"/>
                <a:ea typeface="微软雅黑" panose="020B0503020204020204" pitchFamily="34" charset="-122"/>
              </a:rPr>
              <a:t>施工道路</a:t>
            </a:r>
          </a:p>
        </p:txBody>
      </p:sp>
      <p:sp>
        <p:nvSpPr>
          <p:cNvPr id="38917" name="文本框 3"/>
          <p:cNvSpPr txBox="1"/>
          <p:nvPr/>
        </p:nvSpPr>
        <p:spPr>
          <a:xfrm>
            <a:off x="787400" y="2209800"/>
            <a:ext cx="3076575" cy="3992245"/>
          </a:xfrm>
          <a:prstGeom prst="rect">
            <a:avLst/>
          </a:prstGeom>
          <a:noFill/>
          <a:ln w="9525">
            <a:noFill/>
          </a:ln>
        </p:spPr>
        <p:txBody>
          <a:bodyPr>
            <a:spAutoFit/>
          </a:bodyPr>
          <a:lstStyle/>
          <a:p>
            <a:pPr indent="358775" algn="just" eaLnBrk="1" hangingPunct="1">
              <a:lnSpc>
                <a:spcPct val="150000"/>
              </a:lnSpc>
            </a:pPr>
            <a:r>
              <a:rPr lang="zh-CN" altLang="en-US" sz="1300" dirty="0">
                <a:latin typeface="Arial" panose="020B0604020202020204" pitchFamily="34" charset="0"/>
                <a:ea typeface="微软雅黑" panose="020B0503020204020204" pitchFamily="34" charset="-122"/>
              </a:rPr>
              <a:t>厂区道路布置原则为：永临结合、满足运输需要、满足消防要求,各主干道需考虑大重件运输。办公区和现场施工区的主要道路必须都是混凝土路面（混凝土硬化道路强度不小于C25，厚度不小于220mm，主体工程开工前构成环形通道。主要道路按7m设计，转弯半径按8-15m设计，其他道路按4m宽7m转弯半径。</a:t>
            </a:r>
          </a:p>
          <a:p>
            <a:pPr indent="358775" algn="just" eaLnBrk="1" hangingPunct="1">
              <a:lnSpc>
                <a:spcPct val="150000"/>
              </a:lnSpc>
            </a:pPr>
            <a:r>
              <a:rPr lang="zh-CN" altLang="en-US" sz="1300" dirty="0">
                <a:latin typeface="Arial" panose="020B0604020202020204" pitchFamily="34" charset="0"/>
                <a:ea typeface="微软雅黑" panose="020B0503020204020204" pitchFamily="34" charset="-122"/>
              </a:rPr>
              <a:t>主干道两侧应由建设单位设置国家标准路标、交通标志、限速标志和区域警示标识。主干道两边3米内严禁堆放物资。 </a:t>
            </a:r>
          </a:p>
        </p:txBody>
      </p:sp>
      <p:sp>
        <p:nvSpPr>
          <p:cNvPr id="38918" name="文本框 2"/>
          <p:cNvSpPr txBox="1"/>
          <p:nvPr/>
        </p:nvSpPr>
        <p:spPr>
          <a:xfrm>
            <a:off x="6929438" y="460375"/>
            <a:ext cx="48815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38919" name="图片 1" descr="道路"/>
          <p:cNvPicPr>
            <a:picLocks noChangeAspect="1"/>
          </p:cNvPicPr>
          <p:nvPr/>
        </p:nvPicPr>
        <p:blipFill>
          <a:blip r:embed="rId4"/>
          <a:stretch>
            <a:fillRect/>
          </a:stretch>
        </p:blipFill>
        <p:spPr>
          <a:xfrm>
            <a:off x="5046663" y="2066925"/>
            <a:ext cx="6442075" cy="3917950"/>
          </a:xfrm>
          <a:prstGeom prst="rect">
            <a:avLst/>
          </a:prstGeom>
          <a:noFill/>
          <a:ln w="9525">
            <a:noFill/>
          </a:ln>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9939" name="组合 8"/>
          <p:cNvGrpSpPr/>
          <p:nvPr/>
        </p:nvGrpSpPr>
        <p:grpSpPr>
          <a:xfrm>
            <a:off x="512763" y="0"/>
            <a:ext cx="3076575" cy="898525"/>
            <a:chOff x="1785" y="186"/>
            <a:chExt cx="4845" cy="1414"/>
          </a:xfrm>
        </p:grpSpPr>
        <p:pic>
          <p:nvPicPr>
            <p:cNvPr id="3994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9947"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994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9940" name="文本框 9"/>
          <p:cNvSpPr txBox="1"/>
          <p:nvPr/>
        </p:nvSpPr>
        <p:spPr>
          <a:xfrm>
            <a:off x="741363" y="1492250"/>
            <a:ext cx="2847975"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sym typeface="+mn-ea"/>
              </a:rPr>
              <a:t>2.2 </a:t>
            </a:r>
            <a:r>
              <a:rPr lang="zh-CN" altLang="zh-CN" sz="2000" dirty="0">
                <a:latin typeface="微软雅黑" panose="020B0503020204020204" pitchFamily="34" charset="-122"/>
                <a:ea typeface="微软雅黑" panose="020B0503020204020204" pitchFamily="34" charset="-122"/>
                <a:sym typeface="+mn-ea"/>
              </a:rPr>
              <a:t>施工道路人行道</a:t>
            </a:r>
            <a:endParaRPr lang="zh-CN" altLang="zh-CN" sz="2000" dirty="0">
              <a:latin typeface="微软雅黑" panose="020B0503020204020204" pitchFamily="34" charset="-122"/>
              <a:ea typeface="微软雅黑" panose="020B0503020204020204" pitchFamily="34" charset="-122"/>
            </a:endParaRPr>
          </a:p>
        </p:txBody>
      </p:sp>
      <p:sp>
        <p:nvSpPr>
          <p:cNvPr id="39941" name="文本框 3"/>
          <p:cNvSpPr txBox="1"/>
          <p:nvPr/>
        </p:nvSpPr>
        <p:spPr>
          <a:xfrm>
            <a:off x="812800" y="2127250"/>
            <a:ext cx="2513013" cy="2792095"/>
          </a:xfrm>
          <a:prstGeom prst="rect">
            <a:avLst/>
          </a:prstGeom>
          <a:noFill/>
          <a:ln w="9525">
            <a:noFill/>
          </a:ln>
        </p:spPr>
        <p:txBody>
          <a:bodyPr>
            <a:spAutoFit/>
          </a:bodyPr>
          <a:lstStyle/>
          <a:p>
            <a:pPr indent="358775" algn="just" eaLnBrk="1" hangingPunct="1">
              <a:lnSpc>
                <a:spcPct val="150000"/>
              </a:lnSpc>
            </a:pPr>
            <a:r>
              <a:rPr lang="zh-CN" altLang="en-US" sz="1300" dirty="0">
                <a:latin typeface="微软雅黑" panose="020B0503020204020204" pitchFamily="34" charset="-122"/>
                <a:ea typeface="微软雅黑" panose="020B0503020204020204" pitchFamily="34" charset="-122"/>
                <a:sym typeface="+mn-ea"/>
              </a:rPr>
              <a:t>主要道路通过人行道隔离护栏实行人车分流，设置人行通道，人行通道宽1</a:t>
            </a:r>
            <a:r>
              <a:rPr lang="en-US" altLang="zh-CN" sz="1300" dirty="0">
                <a:latin typeface="微软雅黑" panose="020B0503020204020204" pitchFamily="34" charset="-122"/>
                <a:ea typeface="微软雅黑" panose="020B0503020204020204" pitchFamily="34" charset="-122"/>
                <a:sym typeface="+mn-ea"/>
              </a:rPr>
              <a:t>.2</a:t>
            </a:r>
            <a:r>
              <a:rPr lang="zh-CN" altLang="en-US" sz="1300" dirty="0">
                <a:latin typeface="微软雅黑" panose="020B0503020204020204" pitchFamily="34" charset="-122"/>
                <a:ea typeface="微软雅黑" panose="020B0503020204020204" pitchFamily="34" charset="-122"/>
                <a:sym typeface="+mn-ea"/>
              </a:rPr>
              <a:t>m，人行道铺设透水砖，道牙采用预制</a:t>
            </a:r>
            <a:r>
              <a:rPr lang="en-US" altLang="zh-CN" sz="1300" dirty="0">
                <a:latin typeface="微软雅黑" panose="020B0503020204020204" pitchFamily="34" charset="-122"/>
                <a:ea typeface="微软雅黑" panose="020B0503020204020204" pitchFamily="34" charset="-122"/>
                <a:sym typeface="+mn-ea"/>
              </a:rPr>
              <a:t>C30</a:t>
            </a:r>
            <a:r>
              <a:rPr lang="zh-CN" altLang="en-US" sz="1300" dirty="0">
                <a:latin typeface="微软雅黑" panose="020B0503020204020204" pitchFamily="34" charset="-122"/>
                <a:ea typeface="微软雅黑" panose="020B0503020204020204" pitchFamily="34" charset="-122"/>
                <a:sym typeface="+mn-ea"/>
              </a:rPr>
              <a:t>砌块，高出车行道标高</a:t>
            </a:r>
            <a:r>
              <a:rPr lang="en-US" altLang="zh-CN" sz="1300" dirty="0">
                <a:latin typeface="微软雅黑" panose="020B0503020204020204" pitchFamily="34" charset="-122"/>
                <a:ea typeface="微软雅黑" panose="020B0503020204020204" pitchFamily="34" charset="-122"/>
                <a:sym typeface="+mn-ea"/>
              </a:rPr>
              <a:t>50~100mm</a:t>
            </a:r>
            <a:r>
              <a:rPr lang="zh-CN" altLang="zh-CN" sz="1300" dirty="0">
                <a:latin typeface="微软雅黑" panose="020B0503020204020204" pitchFamily="34" charset="-122"/>
                <a:ea typeface="微软雅黑" panose="020B0503020204020204" pitchFamily="34" charset="-122"/>
                <a:sym typeface="+mn-ea"/>
              </a:rPr>
              <a:t>。</a:t>
            </a:r>
            <a:r>
              <a:rPr lang="zh-CN" altLang="en-US" sz="1300" dirty="0">
                <a:latin typeface="微软雅黑" panose="020B0503020204020204" pitchFamily="34" charset="-122"/>
                <a:ea typeface="微软雅黑" panose="020B0503020204020204" pitchFamily="34" charset="-122"/>
                <a:sym typeface="+mn-ea"/>
              </a:rPr>
              <a:t>人行道与车道隔离，可采用铁栏杆或警示桩，若采用警示桩隔离，警示桩间隔2米；必要路段设置斑马线。</a:t>
            </a:r>
          </a:p>
        </p:txBody>
      </p:sp>
      <p:sp>
        <p:nvSpPr>
          <p:cNvPr id="39942" name="文本框 2"/>
          <p:cNvSpPr txBox="1"/>
          <p:nvPr/>
        </p:nvSpPr>
        <p:spPr>
          <a:xfrm>
            <a:off x="6911975" y="460375"/>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39943" name="图片 5" descr="src=http---zblicheng.com-uploads-allimg-200106-1-20010611155H58.jpeg&amp;refer=http---zblicheng"/>
          <p:cNvPicPr>
            <a:picLocks noChangeAspect="1"/>
          </p:cNvPicPr>
          <p:nvPr/>
        </p:nvPicPr>
        <p:blipFill>
          <a:blip r:embed="rId4"/>
          <a:stretch>
            <a:fillRect/>
          </a:stretch>
        </p:blipFill>
        <p:spPr>
          <a:xfrm>
            <a:off x="7910513" y="1584325"/>
            <a:ext cx="3790950" cy="2314575"/>
          </a:xfrm>
          <a:prstGeom prst="rect">
            <a:avLst/>
          </a:prstGeom>
          <a:noFill/>
          <a:ln w="9525">
            <a:noFill/>
          </a:ln>
        </p:spPr>
      </p:pic>
      <p:pic>
        <p:nvPicPr>
          <p:cNvPr id="39944" name="图片 1" descr="施工便道"/>
          <p:cNvPicPr>
            <a:picLocks noChangeAspect="1"/>
          </p:cNvPicPr>
          <p:nvPr/>
        </p:nvPicPr>
        <p:blipFill>
          <a:blip r:embed="rId5"/>
          <a:srcRect r="39970"/>
          <a:stretch>
            <a:fillRect/>
          </a:stretch>
        </p:blipFill>
        <p:spPr>
          <a:xfrm>
            <a:off x="3727450" y="1584325"/>
            <a:ext cx="4010025" cy="4784725"/>
          </a:xfrm>
          <a:prstGeom prst="rect">
            <a:avLst/>
          </a:prstGeom>
          <a:noFill/>
          <a:ln w="9525">
            <a:noFill/>
          </a:ln>
        </p:spPr>
      </p:pic>
      <p:pic>
        <p:nvPicPr>
          <p:cNvPr id="39945" name="图片 1" descr="截图20210531205555"/>
          <p:cNvPicPr>
            <a:picLocks noChangeAspect="1"/>
          </p:cNvPicPr>
          <p:nvPr/>
        </p:nvPicPr>
        <p:blipFill>
          <a:blip r:embed="rId6"/>
          <a:srcRect l="24101"/>
          <a:stretch>
            <a:fillRect/>
          </a:stretch>
        </p:blipFill>
        <p:spPr>
          <a:xfrm>
            <a:off x="8177213" y="3930650"/>
            <a:ext cx="3394075" cy="2438400"/>
          </a:xfrm>
          <a:prstGeom prst="rect">
            <a:avLst/>
          </a:prstGeom>
          <a:noFill/>
          <a:ln w="9525">
            <a:noFill/>
          </a:ln>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0963" name="组合 8"/>
          <p:cNvGrpSpPr/>
          <p:nvPr/>
        </p:nvGrpSpPr>
        <p:grpSpPr>
          <a:xfrm>
            <a:off x="514350" y="0"/>
            <a:ext cx="3076575" cy="898525"/>
            <a:chOff x="1785" y="186"/>
            <a:chExt cx="4845" cy="1414"/>
          </a:xfrm>
        </p:grpSpPr>
        <p:pic>
          <p:nvPicPr>
            <p:cNvPr id="4097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097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097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0964" name="文本框 9"/>
          <p:cNvSpPr txBox="1"/>
          <p:nvPr/>
        </p:nvSpPr>
        <p:spPr>
          <a:xfrm>
            <a:off x="742950" y="1546225"/>
            <a:ext cx="2847975"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2.3 </a:t>
            </a:r>
            <a:r>
              <a:rPr lang="zh-CN" altLang="zh-CN" sz="2000" dirty="0">
                <a:latin typeface="微软雅黑" panose="020B0503020204020204" pitchFamily="34" charset="-122"/>
                <a:ea typeface="微软雅黑" panose="020B0503020204020204" pitchFamily="34" charset="-122"/>
              </a:rPr>
              <a:t>现场主要</a:t>
            </a:r>
            <a:r>
              <a:rPr lang="zh-CN" altLang="en-US" sz="2000" dirty="0">
                <a:latin typeface="微软雅黑" panose="020B0503020204020204" pitchFamily="34" charset="-122"/>
                <a:ea typeface="微软雅黑" panose="020B0503020204020204" pitchFamily="34" charset="-122"/>
              </a:rPr>
              <a:t>施工区域</a:t>
            </a:r>
            <a:endParaRPr lang="zh-CN" altLang="zh-CN" sz="2000" dirty="0">
              <a:latin typeface="微软雅黑" panose="020B0503020204020204" pitchFamily="34" charset="-122"/>
              <a:ea typeface="微软雅黑" panose="020B0503020204020204" pitchFamily="34" charset="-122"/>
            </a:endParaRPr>
          </a:p>
        </p:txBody>
      </p:sp>
      <p:sp>
        <p:nvSpPr>
          <p:cNvPr id="40965" name="文本框 3"/>
          <p:cNvSpPr txBox="1"/>
          <p:nvPr/>
        </p:nvSpPr>
        <p:spPr>
          <a:xfrm>
            <a:off x="650875" y="2171700"/>
            <a:ext cx="3076575" cy="1891665"/>
          </a:xfrm>
          <a:prstGeom prst="rect">
            <a:avLst/>
          </a:prstGeom>
          <a:noFill/>
          <a:ln w="9525">
            <a:noFill/>
          </a:ln>
        </p:spPr>
        <p:txBody>
          <a:bodyPr>
            <a:spAutoFit/>
          </a:bodyPr>
          <a:lstStyle/>
          <a:p>
            <a:pPr indent="358775" algn="just" eaLnBrk="1" hangingPunct="1">
              <a:lnSpc>
                <a:spcPct val="150000"/>
              </a:lnSpc>
            </a:pPr>
            <a:r>
              <a:rPr lang="zh-CN" altLang="en-US" sz="1300" dirty="0">
                <a:latin typeface="Arial" panose="020B0604020202020204" pitchFamily="34" charset="0"/>
                <a:ea typeface="微软雅黑" panose="020B0503020204020204" pitchFamily="34" charset="-122"/>
              </a:rPr>
              <a:t>混凝土搅拌站、库房等地面以及停车场应全部进行硬化。大型机械设备吊装站位区域，如锅炉、电除尘等区域在吊装前应进行硬化。其他施工区域宜铺设碎石保持平整，以做到施工人员雨天进入作业现场时工作鞋不沾泥、灰土。</a:t>
            </a:r>
          </a:p>
        </p:txBody>
      </p:sp>
      <p:sp>
        <p:nvSpPr>
          <p:cNvPr id="40966" name="文本框 2"/>
          <p:cNvSpPr txBox="1"/>
          <p:nvPr/>
        </p:nvSpPr>
        <p:spPr>
          <a:xfrm>
            <a:off x="6929438" y="460375"/>
            <a:ext cx="48815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0967" name="图片 2" descr="硬化"/>
          <p:cNvPicPr>
            <a:picLocks noChangeAspect="1"/>
          </p:cNvPicPr>
          <p:nvPr/>
        </p:nvPicPr>
        <p:blipFill>
          <a:blip r:embed="rId4"/>
          <a:stretch>
            <a:fillRect/>
          </a:stretch>
        </p:blipFill>
        <p:spPr>
          <a:xfrm>
            <a:off x="6985000" y="1812925"/>
            <a:ext cx="4508500" cy="2270125"/>
          </a:xfrm>
          <a:prstGeom prst="rect">
            <a:avLst/>
          </a:prstGeom>
          <a:noFill/>
          <a:ln w="9525">
            <a:noFill/>
          </a:ln>
        </p:spPr>
      </p:pic>
      <p:pic>
        <p:nvPicPr>
          <p:cNvPr id="40968" name="图片 3" descr="施工区域硬化"/>
          <p:cNvPicPr>
            <a:picLocks noChangeAspect="1"/>
          </p:cNvPicPr>
          <p:nvPr/>
        </p:nvPicPr>
        <p:blipFill>
          <a:blip r:embed="rId5"/>
          <a:stretch>
            <a:fillRect/>
          </a:stretch>
        </p:blipFill>
        <p:spPr>
          <a:xfrm>
            <a:off x="4357688" y="1746250"/>
            <a:ext cx="2584450" cy="2474913"/>
          </a:xfrm>
          <a:prstGeom prst="rect">
            <a:avLst/>
          </a:prstGeom>
          <a:noFill/>
          <a:ln w="9525">
            <a:noFill/>
          </a:ln>
        </p:spPr>
      </p:pic>
      <p:pic>
        <p:nvPicPr>
          <p:cNvPr id="40969" name="图片 6" descr="组装场区域"/>
          <p:cNvPicPr>
            <a:picLocks noChangeAspect="1"/>
          </p:cNvPicPr>
          <p:nvPr/>
        </p:nvPicPr>
        <p:blipFill>
          <a:blip r:embed="rId6"/>
          <a:stretch>
            <a:fillRect/>
          </a:stretch>
        </p:blipFill>
        <p:spPr>
          <a:xfrm>
            <a:off x="4357688" y="4221163"/>
            <a:ext cx="7135812" cy="2446337"/>
          </a:xfrm>
          <a:prstGeom prst="rect">
            <a:avLst/>
          </a:prstGeom>
          <a:noFill/>
          <a:ln w="9525">
            <a:noFill/>
          </a:ln>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1987" name="组合 8"/>
          <p:cNvGrpSpPr/>
          <p:nvPr/>
        </p:nvGrpSpPr>
        <p:grpSpPr>
          <a:xfrm>
            <a:off x="557213" y="-17462"/>
            <a:ext cx="3076575" cy="898525"/>
            <a:chOff x="1785" y="186"/>
            <a:chExt cx="4845" cy="1414"/>
          </a:xfrm>
        </p:grpSpPr>
        <p:pic>
          <p:nvPicPr>
            <p:cNvPr id="4199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1993"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199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1988" name="文本框 2"/>
          <p:cNvSpPr txBox="1"/>
          <p:nvPr/>
        </p:nvSpPr>
        <p:spPr>
          <a:xfrm>
            <a:off x="6845300" y="460375"/>
            <a:ext cx="49657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41989" name="文本框 5"/>
          <p:cNvSpPr txBox="1">
            <a:spLocks noChangeArrowheads="1"/>
          </p:cNvSpPr>
          <p:nvPr/>
        </p:nvSpPr>
        <p:spPr bwMode="auto">
          <a:xfrm>
            <a:off x="788988" y="1582738"/>
            <a:ext cx="2706688" cy="430784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2.4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临时排水系统</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l"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厂区设置设排水沟，排水沟应与厂区道路同时形成，排水沟采用砖砌方式，按 不小于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200m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m 宽设计，</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排水沟侧面采用不小于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150mm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砖砌。沟底采用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50mm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厚砂浆封底并收光，坡度</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0.2%</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，排水沟与施工用电缆桥架宜结合布置。施工场地、组合场地、设备堆场可根据施工经验设排水支沟，将地表水排入附近的干、支渠，保证场地不积水。</a:t>
            </a:r>
          </a:p>
          <a:p>
            <a:pPr marL="0" marR="0" lvl="0" indent="360045" algn="l" defTabSz="914400" rtl="0" eaLnBrk="1" fontAlgn="base" latinLnBrk="0" hangingPunct="1">
              <a:lnSpc>
                <a:spcPct val="150000"/>
              </a:lnSpc>
              <a:spcBef>
                <a:spcPct val="0"/>
              </a:spcBef>
              <a:spcAft>
                <a:spcPct val="0"/>
              </a:spcAft>
              <a:buClrTx/>
              <a:buSzTx/>
              <a:buFontTx/>
              <a:buNone/>
              <a:defRPr/>
            </a:pPr>
            <a:r>
              <a:rPr kumimoji="0" lang="zh-CN" altLang="en-US" sz="1300" b="0" i="1"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排水沟盖板宜采用镀锌格栅板。</a:t>
            </a:r>
          </a:p>
        </p:txBody>
      </p:sp>
      <p:pic>
        <p:nvPicPr>
          <p:cNvPr id="41990" name="图片 14" descr="C:\Users\lenovo\Desktop\图片1.png图片1"/>
          <p:cNvPicPr>
            <a:picLocks noChangeAspect="1"/>
          </p:cNvPicPr>
          <p:nvPr/>
        </p:nvPicPr>
        <p:blipFill>
          <a:blip r:embed="rId4"/>
          <a:stretch>
            <a:fillRect/>
          </a:stretch>
        </p:blipFill>
        <p:spPr>
          <a:xfrm>
            <a:off x="7172325" y="2092325"/>
            <a:ext cx="4638675" cy="3362325"/>
          </a:xfrm>
          <a:prstGeom prst="rect">
            <a:avLst/>
          </a:prstGeom>
          <a:noFill/>
          <a:ln w="9525">
            <a:noFill/>
          </a:ln>
        </p:spPr>
      </p:pic>
      <p:pic>
        <p:nvPicPr>
          <p:cNvPr id="41991" name="图片 2" descr="排水沟效果图"/>
          <p:cNvPicPr>
            <a:picLocks noChangeAspect="1"/>
          </p:cNvPicPr>
          <p:nvPr/>
        </p:nvPicPr>
        <p:blipFill>
          <a:blip r:embed="rId5"/>
          <a:stretch>
            <a:fillRect/>
          </a:stretch>
        </p:blipFill>
        <p:spPr>
          <a:xfrm>
            <a:off x="3781425" y="2022475"/>
            <a:ext cx="3260725" cy="3033713"/>
          </a:xfrm>
          <a:prstGeom prst="rect">
            <a:avLst/>
          </a:prstGeom>
          <a:noFill/>
          <a:ln w="9525">
            <a:noFill/>
          </a:ln>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3011" name="组合 8"/>
          <p:cNvGrpSpPr/>
          <p:nvPr/>
        </p:nvGrpSpPr>
        <p:grpSpPr>
          <a:xfrm>
            <a:off x="549275" y="-11112"/>
            <a:ext cx="3076575" cy="898525"/>
            <a:chOff x="1785" y="186"/>
            <a:chExt cx="4845" cy="1414"/>
          </a:xfrm>
        </p:grpSpPr>
        <p:pic>
          <p:nvPicPr>
            <p:cNvPr id="4301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3017"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301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3012" name="文本框 2"/>
          <p:cNvSpPr txBox="1"/>
          <p:nvPr/>
        </p:nvSpPr>
        <p:spPr>
          <a:xfrm>
            <a:off x="6937375" y="460375"/>
            <a:ext cx="4873625" cy="8302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a:p>
            <a:pPr eaLnBrk="1" hangingPunct="1"/>
            <a:endParaRPr lang="zh-CN" altLang="en-US" sz="2400" b="1" dirty="0">
              <a:latin typeface="微软雅黑" panose="020B0503020204020204" pitchFamily="34" charset="-122"/>
              <a:ea typeface="微软雅黑" panose="020B0503020204020204" pitchFamily="34" charset="-122"/>
            </a:endParaRPr>
          </a:p>
        </p:txBody>
      </p:sp>
      <p:sp>
        <p:nvSpPr>
          <p:cNvPr id="43013" name="文本框 5"/>
          <p:cNvSpPr txBox="1">
            <a:spLocks noChangeArrowheads="1"/>
          </p:cNvSpPr>
          <p:nvPr/>
        </p:nvSpPr>
        <p:spPr bwMode="auto">
          <a:xfrm>
            <a:off x="703263" y="1555750"/>
            <a:ext cx="2949575" cy="370840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2.4</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（续）临时排水系统</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部分区域无法直接设置排水沟可通过排水管形式接入排水沟（如构建筑物、过路段等），排水管采用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PVC</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管，</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PVC</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管规格选用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DN200</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（可根据排水量大小选择）。</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排水沟也可选用成品树脂排水沟组合安装而成，每段约</a:t>
            </a:r>
            <a:r>
              <a:rPr kumimoji="0" lang="en-US" altLang="zh-CN"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a:t>
            </a:r>
            <a:r>
              <a:rPr kumimoji="0" lang="zh-CN" altLang="en-US"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米，尺寸为</a:t>
            </a:r>
            <a:r>
              <a:rPr kumimoji="0" lang="en-US" altLang="zh-CN"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100</a:t>
            </a:r>
            <a:r>
              <a:rPr kumimoji="0" lang="zh-CN" altLang="en-US"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r>
              <a:rPr kumimoji="0" lang="en-US" altLang="zh-CN"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100</a:t>
            </a:r>
            <a:r>
              <a:rPr kumimoji="0" lang="zh-CN" altLang="en-US" sz="1300" b="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（长×宽）具有组织方便的特点。</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排水沟出口设置三级沉淀池。</a:t>
            </a:r>
          </a:p>
        </p:txBody>
      </p:sp>
      <p:pic>
        <p:nvPicPr>
          <p:cNvPr id="43014" name="图片 6" descr="沉淀池"/>
          <p:cNvPicPr>
            <a:picLocks noChangeAspect="1"/>
          </p:cNvPicPr>
          <p:nvPr/>
        </p:nvPicPr>
        <p:blipFill>
          <a:blip r:embed="rId4"/>
          <a:stretch>
            <a:fillRect/>
          </a:stretch>
        </p:blipFill>
        <p:spPr>
          <a:xfrm>
            <a:off x="3865563" y="3822700"/>
            <a:ext cx="7464425" cy="2736850"/>
          </a:xfrm>
          <a:prstGeom prst="rect">
            <a:avLst/>
          </a:prstGeom>
          <a:noFill/>
          <a:ln w="9525">
            <a:noFill/>
          </a:ln>
        </p:spPr>
      </p:pic>
      <p:pic>
        <p:nvPicPr>
          <p:cNvPr id="43015" name="图片 3" descr="10468596416_1964188972"/>
          <p:cNvPicPr>
            <a:picLocks noChangeAspect="1"/>
          </p:cNvPicPr>
          <p:nvPr/>
        </p:nvPicPr>
        <p:blipFill>
          <a:blip r:embed="rId5"/>
          <a:stretch>
            <a:fillRect/>
          </a:stretch>
        </p:blipFill>
        <p:spPr>
          <a:xfrm>
            <a:off x="3897313" y="973138"/>
            <a:ext cx="7464425" cy="3025775"/>
          </a:xfrm>
          <a:prstGeom prst="rect">
            <a:avLst/>
          </a:prstGeom>
          <a:noFill/>
          <a:ln w="9525">
            <a:noFill/>
          </a:ln>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4035" name="组合 8"/>
          <p:cNvGrpSpPr/>
          <p:nvPr/>
        </p:nvGrpSpPr>
        <p:grpSpPr>
          <a:xfrm>
            <a:off x="466725" y="11113"/>
            <a:ext cx="3076575" cy="898525"/>
            <a:chOff x="1785" y="186"/>
            <a:chExt cx="4845" cy="1414"/>
          </a:xfrm>
        </p:grpSpPr>
        <p:pic>
          <p:nvPicPr>
            <p:cNvPr id="4404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404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404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4036" name="文本框 9"/>
          <p:cNvSpPr txBox="1">
            <a:spLocks noChangeArrowheads="1"/>
          </p:cNvSpPr>
          <p:nvPr/>
        </p:nvSpPr>
        <p:spPr bwMode="auto">
          <a:xfrm>
            <a:off x="754063" y="1565275"/>
            <a:ext cx="3255963" cy="2208213"/>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2.5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设备、</a:t>
            </a: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材料定置化堆放</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材料、设备应按施工总平面布置规定的地点定值定位堆放整齐，并符合搬运及消防的要求。堆放场地应平坦、不积水，地基应坚实。设备、材料的堆放应整齐、有序，标识应清楚，不妨碍通行。</a:t>
            </a:r>
          </a:p>
        </p:txBody>
      </p:sp>
      <p:sp>
        <p:nvSpPr>
          <p:cNvPr id="44037" name="文本框 2"/>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4038" name="图片 1" descr="1"/>
          <p:cNvPicPr>
            <a:picLocks noChangeAspect="1"/>
          </p:cNvPicPr>
          <p:nvPr/>
        </p:nvPicPr>
        <p:blipFill>
          <a:blip r:embed="rId4"/>
          <a:srcRect t="16586" b="20583"/>
          <a:stretch>
            <a:fillRect/>
          </a:stretch>
        </p:blipFill>
        <p:spPr>
          <a:xfrm>
            <a:off x="4003675" y="1946275"/>
            <a:ext cx="4244975" cy="3597275"/>
          </a:xfrm>
          <a:prstGeom prst="rect">
            <a:avLst/>
          </a:prstGeom>
          <a:noFill/>
          <a:ln w="9525">
            <a:noFill/>
          </a:ln>
        </p:spPr>
      </p:pic>
      <p:pic>
        <p:nvPicPr>
          <p:cNvPr id="44039" name="图片 3" descr="2"/>
          <p:cNvPicPr>
            <a:picLocks noChangeAspect="1"/>
          </p:cNvPicPr>
          <p:nvPr/>
        </p:nvPicPr>
        <p:blipFill>
          <a:blip r:embed="rId5"/>
          <a:stretch>
            <a:fillRect/>
          </a:stretch>
        </p:blipFill>
        <p:spPr>
          <a:xfrm>
            <a:off x="8248650" y="1425575"/>
            <a:ext cx="3562350" cy="4895850"/>
          </a:xfrm>
          <a:prstGeom prst="rect">
            <a:avLst/>
          </a:prstGeom>
          <a:noFill/>
          <a:ln w="9525">
            <a:noFill/>
          </a:ln>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046163"/>
            <a:ext cx="10969625" cy="5686425"/>
          </a:xfrm>
        </p:spPr>
        <p:txBody>
          <a:bodyPr vert="horz" wrap="square" lIns="91440" tIns="45720" rIns="91440" bIns="45720" numCol="1" rtlCol="0" anchor="t" anchorCtr="0" compatLnSpc="1">
            <a:normAutofit fontScale="25000" lnSpcReduction="20000"/>
          </a:bodyPr>
          <a:lstStyle/>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zh-CN" sz="8000" b="1"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前</a:t>
            </a:r>
            <a:r>
              <a:rPr kumimoji="0" lang="en-US" altLang="zh-CN" sz="8000" b="1"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zh-CN" sz="8000" b="1"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言</a:t>
            </a:r>
          </a:p>
          <a:p>
            <a:pPr marL="0" marR="0" lvl="0" indent="396240" algn="just" defTabSz="914400" rtl="0" eaLnBrk="1" fontAlgn="auto" latinLnBrk="0" hangingPunct="1">
              <a:lnSpc>
                <a:spcPct val="170000"/>
              </a:lnSpc>
              <a:spcBef>
                <a:spcPts val="0"/>
              </a:spcBef>
              <a:spcAft>
                <a:spcPts val="0"/>
              </a:spcAft>
              <a:buClrTx/>
              <a:buSzTx/>
              <a:buFont typeface="Arial" panose="020B0604020202020204" pitchFamily="34" charset="0"/>
              <a:buNone/>
              <a:defRPr/>
            </a:pPr>
            <a:r>
              <a:rPr kumimoji="0" lang="zh-CN" altLang="zh-CN" sz="6000" b="0"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为了</a:t>
            </a:r>
            <a:r>
              <a:rPr kumimoji="0" lang="zh-CN"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提高集团公司基建项目安全和文明施工管理水平，使施工现场的安全设施标准化、规范化，提升施工现场文明施工形象，保障从业人员的安全与健康。依据相关法律法规要求，总结历年工程建设的经验于教训，吸收其它行业的先进做法，经过整理、归类、汇总，特编制本图册。</a:t>
            </a:r>
          </a:p>
          <a:p>
            <a:pPr marL="0" marR="0" lvl="0" indent="396240" algn="just" defTabSz="914400" rtl="0" eaLnBrk="1" fontAlgn="auto" latinLnBrk="0" hangingPunct="1">
              <a:lnSpc>
                <a:spcPct val="170000"/>
              </a:lnSpc>
              <a:spcBef>
                <a:spcPts val="0"/>
              </a:spcBef>
              <a:spcAft>
                <a:spcPts val="0"/>
              </a:spcAft>
              <a:buClrTx/>
              <a:buSzTx/>
              <a:buFont typeface="Arial" panose="020B0604020202020204" pitchFamily="34" charset="0"/>
              <a:buNone/>
              <a:defRPr/>
            </a:pPr>
            <a:r>
              <a:rPr kumimoji="0" lang="zh-CN" altLang="zh-CN" sz="6000" b="0"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图册</a:t>
            </a:r>
            <a:r>
              <a:rPr kumimoji="0" lang="zh-CN"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分为总体形象、施工区域标准、安全设施、环保类设施、施工用电和照明、消防设施、智慧工地等七部分，主要对各安全设施的适用范围、使用要求作了明确要求。</a:t>
            </a:r>
          </a:p>
          <a:p>
            <a:pPr marL="0" marR="0" lvl="0" indent="396240" algn="just" defTabSz="914400" rtl="0" eaLnBrk="1" fontAlgn="auto" latinLnBrk="0" hangingPunct="1">
              <a:lnSpc>
                <a:spcPct val="170000"/>
              </a:lnSpc>
              <a:spcBef>
                <a:spcPts val="0"/>
              </a:spcBef>
              <a:spcAft>
                <a:spcPts val="0"/>
              </a:spcAft>
              <a:buClrTx/>
              <a:buSzTx/>
              <a:buFont typeface="Arial" panose="020B0604020202020204" pitchFamily="34" charset="0"/>
              <a:buNone/>
              <a:defRPr/>
            </a:pPr>
            <a:r>
              <a:rPr kumimoji="0" lang="zh-CN" altLang="zh-CN" sz="6000" b="0"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手册</a:t>
            </a:r>
            <a:r>
              <a:rPr kumimoji="0" lang="zh-CN"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中已备注的为推荐性设施，未做标记的均为强制性设施，强制性设施原则上必须采用，不允许对其结构形式和原理做实质性修改，并应符合相关技术规范要求；推荐性设施各单位可根据自身实际情况采用，可对其适当改进。各单位在制作、改进安全设施时必须按国家、行业有关部门规定试验合格后方可使用。</a:t>
            </a:r>
            <a:endParaRPr kumimoji="0" lang="en-US"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96240" algn="just" defTabSz="914400" rtl="0" eaLnBrk="1" fontAlgn="auto" latinLnBrk="0" hangingPunct="1">
              <a:lnSpc>
                <a:spcPct val="170000"/>
              </a:lnSpc>
              <a:spcBef>
                <a:spcPts val="0"/>
              </a:spcBef>
              <a:spcAft>
                <a:spcPts val="0"/>
              </a:spcAft>
              <a:buClrTx/>
              <a:buSzTx/>
              <a:buFont typeface="Arial" panose="020B0604020202020204" pitchFamily="34" charset="0"/>
              <a:buNone/>
              <a:defRPr/>
            </a:pPr>
            <a:r>
              <a:rPr kumimoji="0" lang="zh-CN" altLang="zh-CN" sz="6000" b="0"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凡</a:t>
            </a:r>
            <a:r>
              <a:rPr kumimoji="0" lang="zh-CN"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明确规定的条文、规范和规格，应严格遵守，不得随意更改。凡只有图例没有具体规格、材质的项目，或指出可以参照执行的推荐性项目，都应在不违反有关基础性规范的前提下使用。</a:t>
            </a:r>
          </a:p>
          <a:p>
            <a:pPr marL="0" marR="0" lvl="0" indent="396240" algn="just" defTabSz="914400" rtl="0" eaLnBrk="1" fontAlgn="auto" latinLnBrk="0" hangingPunct="1">
              <a:lnSpc>
                <a:spcPct val="170000"/>
              </a:lnSpc>
              <a:spcBef>
                <a:spcPts val="0"/>
              </a:spcBef>
              <a:spcAft>
                <a:spcPts val="0"/>
              </a:spcAft>
              <a:buClrTx/>
              <a:buSzTx/>
              <a:buFont typeface="Arial" panose="020B0604020202020204" pitchFamily="34" charset="0"/>
              <a:buNone/>
              <a:defRPr/>
            </a:pPr>
            <a:r>
              <a:rPr kumimoji="0" lang="zh-CN" altLang="zh-CN" sz="6000" b="0"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各项</a:t>
            </a:r>
            <a:r>
              <a:rPr kumimoji="0" lang="zh-CN"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目公司在施工类招标时，应将本图册作为招标文件的附件，投标单位按此要求投标。在工程建设过程中应严格严格执行。</a:t>
            </a:r>
          </a:p>
          <a:p>
            <a:pPr marL="0" marR="0" lvl="0" indent="396240" algn="just" defTabSz="914400" rtl="0" eaLnBrk="1" fontAlgn="auto" latinLnBrk="0" hangingPunct="1">
              <a:lnSpc>
                <a:spcPct val="170000"/>
              </a:lnSpc>
              <a:spcBef>
                <a:spcPts val="0"/>
              </a:spcBef>
              <a:spcAft>
                <a:spcPts val="0"/>
              </a:spcAft>
              <a:buClrTx/>
              <a:buSzTx/>
              <a:buFont typeface="Arial" panose="020B0604020202020204" pitchFamily="34" charset="0"/>
              <a:buNone/>
              <a:defRPr/>
            </a:pPr>
            <a:r>
              <a:rPr kumimoji="0" lang="zh-CN" altLang="zh-CN" sz="6000" b="0" i="0" u="none" strike="noStrike" kern="1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本</a:t>
            </a:r>
            <a:r>
              <a:rPr kumimoji="0" lang="zh-CN" altLang="zh-CN" sz="6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手册适用于集团公司所属各工程项目建设时使用。在执行过程中如发现问题和建议请反馈至集团公司建设管理部，以便持续改进。</a:t>
            </a:r>
            <a:endParaRPr kumimoji="0" lang="zh-CN" altLang="en-US" sz="6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6627" name="组合 8"/>
          <p:cNvGrpSpPr/>
          <p:nvPr/>
        </p:nvGrpSpPr>
        <p:grpSpPr>
          <a:xfrm>
            <a:off x="485775" y="14288"/>
            <a:ext cx="3076575" cy="898525"/>
            <a:chOff x="1785" y="186"/>
            <a:chExt cx="4845" cy="1414"/>
          </a:xfrm>
        </p:grpSpPr>
        <p:pic>
          <p:nvPicPr>
            <p:cNvPr id="26630"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2663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2663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26629"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5059" name="组合 8"/>
          <p:cNvGrpSpPr/>
          <p:nvPr/>
        </p:nvGrpSpPr>
        <p:grpSpPr>
          <a:xfrm>
            <a:off x="511175" y="11113"/>
            <a:ext cx="3076575" cy="898525"/>
            <a:chOff x="1785" y="186"/>
            <a:chExt cx="4845" cy="1414"/>
          </a:xfrm>
        </p:grpSpPr>
        <p:pic>
          <p:nvPicPr>
            <p:cNvPr id="4506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5065"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506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5060" name="文本框 9"/>
          <p:cNvSpPr txBox="1"/>
          <p:nvPr/>
        </p:nvSpPr>
        <p:spPr>
          <a:xfrm>
            <a:off x="685800" y="1639888"/>
            <a:ext cx="2847975" cy="2193925"/>
          </a:xfrm>
          <a:prstGeom prst="rect">
            <a:avLst/>
          </a:prstGeom>
          <a:noFill/>
          <a:ln w="9525">
            <a:noFill/>
          </a:ln>
        </p:spPr>
        <p:txBody>
          <a:bodyPr>
            <a:spAutoFit/>
          </a:bodyPr>
          <a:lstStyle/>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2.5.1 </a:t>
            </a:r>
            <a:r>
              <a:rPr lang="zh-CN" altLang="zh-CN" sz="1300" dirty="0">
                <a:latin typeface="微软雅黑" panose="020B0503020204020204" pitchFamily="34" charset="-122"/>
                <a:ea typeface="微软雅黑" panose="020B0503020204020204" pitchFamily="34" charset="-122"/>
              </a:rPr>
              <a:t>钢管定置化堆放</a:t>
            </a: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）脚手架应按长短分类存放，施工现场的脚手管不得存放超过三天；</a:t>
            </a: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）临时堆放到现场的堆放陈梯形体，至少一端保持在统一垂直面；</a:t>
            </a: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）长期存放的脚手管必须使用专用的货架。</a:t>
            </a:r>
            <a:r>
              <a:rPr lang="en-US" altLang="zh-CN" sz="1300" dirty="0">
                <a:latin typeface="微软雅黑" panose="020B0503020204020204" pitchFamily="34" charset="-122"/>
                <a:ea typeface="微软雅黑" panose="020B0503020204020204" pitchFamily="34" charset="-122"/>
              </a:rPr>
              <a:t>     </a:t>
            </a:r>
            <a:endParaRPr lang="zh-CN" altLang="zh-CN" sz="1300" dirty="0">
              <a:latin typeface="微软雅黑" panose="020B0503020204020204" pitchFamily="34" charset="-122"/>
              <a:ea typeface="微软雅黑" panose="020B0503020204020204" pitchFamily="34" charset="-122"/>
            </a:endParaRPr>
          </a:p>
        </p:txBody>
      </p:sp>
      <p:sp>
        <p:nvSpPr>
          <p:cNvPr id="45061" name="文本框 2"/>
          <p:cNvSpPr txBox="1"/>
          <p:nvPr/>
        </p:nvSpPr>
        <p:spPr>
          <a:xfrm>
            <a:off x="6862763" y="460375"/>
            <a:ext cx="494823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5062" name="图片 1" descr="图1"/>
          <p:cNvPicPr>
            <a:picLocks noChangeAspect="1"/>
          </p:cNvPicPr>
          <p:nvPr/>
        </p:nvPicPr>
        <p:blipFill>
          <a:blip r:embed="rId4"/>
          <a:stretch>
            <a:fillRect/>
          </a:stretch>
        </p:blipFill>
        <p:spPr>
          <a:xfrm>
            <a:off x="4113213" y="1730375"/>
            <a:ext cx="3317875" cy="3959225"/>
          </a:xfrm>
          <a:prstGeom prst="rect">
            <a:avLst/>
          </a:prstGeom>
          <a:noFill/>
          <a:ln w="9525">
            <a:noFill/>
          </a:ln>
        </p:spPr>
      </p:pic>
      <p:pic>
        <p:nvPicPr>
          <p:cNvPr id="45063" name="图片 2" descr="图2"/>
          <p:cNvPicPr>
            <a:picLocks noChangeAspect="1"/>
          </p:cNvPicPr>
          <p:nvPr/>
        </p:nvPicPr>
        <p:blipFill>
          <a:blip r:embed="rId5"/>
          <a:stretch>
            <a:fillRect/>
          </a:stretch>
        </p:blipFill>
        <p:spPr>
          <a:xfrm>
            <a:off x="7604125" y="1730375"/>
            <a:ext cx="3905250" cy="3959225"/>
          </a:xfrm>
          <a:prstGeom prst="rect">
            <a:avLst/>
          </a:prstGeom>
          <a:noFill/>
          <a:ln w="9525">
            <a:noFill/>
          </a:ln>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6083" name="组合 8"/>
          <p:cNvGrpSpPr/>
          <p:nvPr/>
        </p:nvGrpSpPr>
        <p:grpSpPr>
          <a:xfrm>
            <a:off x="492125" y="0"/>
            <a:ext cx="3076575" cy="898525"/>
            <a:chOff x="1785" y="186"/>
            <a:chExt cx="4845" cy="1414"/>
          </a:xfrm>
        </p:grpSpPr>
        <p:pic>
          <p:nvPicPr>
            <p:cNvPr id="4608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6090"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609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6084" name="文本框 9"/>
          <p:cNvSpPr txBox="1"/>
          <p:nvPr/>
        </p:nvSpPr>
        <p:spPr>
          <a:xfrm>
            <a:off x="6432550" y="4329113"/>
            <a:ext cx="4795838" cy="2216150"/>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2.5.3 </a:t>
            </a:r>
            <a:r>
              <a:rPr lang="zh-CN" altLang="zh-CN" sz="1300" dirty="0">
                <a:latin typeface="微软雅黑" panose="020B0503020204020204" pitchFamily="34" charset="-122"/>
                <a:ea typeface="微软雅黑" panose="020B0503020204020204" pitchFamily="34" charset="-122"/>
              </a:rPr>
              <a:t>大模板定置化堆放</a:t>
            </a:r>
          </a:p>
          <a:p>
            <a:pPr indent="358775" algn="just" eaLnBrk="1" hangingPunct="1">
              <a:lnSpc>
                <a:spcPct val="150000"/>
              </a:lnSpc>
            </a:pPr>
            <a:r>
              <a:rPr lang="zh-CN" altLang="zh-CN" sz="1300" dirty="0">
                <a:latin typeface="微软雅黑" panose="020B0503020204020204" pitchFamily="34" charset="-122"/>
                <a:ea typeface="微软雅黑" panose="020B0503020204020204" pitchFamily="34" charset="-122"/>
              </a:rPr>
              <a:t>1）大模板存放场地应用混凝土硬化；</a:t>
            </a:r>
          </a:p>
          <a:p>
            <a:pPr indent="358775" algn="just" eaLnBrk="1" hangingPunct="1">
              <a:lnSpc>
                <a:spcPct val="150000"/>
              </a:lnSpc>
            </a:pPr>
            <a:r>
              <a:rPr lang="zh-CN" altLang="zh-CN" sz="1300" dirty="0">
                <a:latin typeface="微软雅黑" panose="020B0503020204020204" pitchFamily="34" charset="-122"/>
                <a:ea typeface="微软雅黑" panose="020B0503020204020204" pitchFamily="34" charset="-122"/>
              </a:rPr>
              <a:t>2）场地四周搭设1.2 m高防护栏，刷红白警示漆，立挂密目安全网。</a:t>
            </a:r>
          </a:p>
          <a:p>
            <a:pPr indent="358775" algn="just" eaLnBrk="1" hangingPunct="1">
              <a:lnSpc>
                <a:spcPct val="150000"/>
              </a:lnSpc>
            </a:pPr>
            <a:endParaRPr lang="zh-CN" altLang="zh-CN" sz="20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2000"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p:txBody>
      </p:sp>
      <p:sp>
        <p:nvSpPr>
          <p:cNvPr id="46085" name="文本框 2"/>
          <p:cNvSpPr txBox="1"/>
          <p:nvPr/>
        </p:nvSpPr>
        <p:spPr>
          <a:xfrm>
            <a:off x="7013575" y="460375"/>
            <a:ext cx="47974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6086" name="图片 2"/>
          <p:cNvPicPr>
            <a:picLocks noChangeAspect="1"/>
          </p:cNvPicPr>
          <p:nvPr/>
        </p:nvPicPr>
        <p:blipFill>
          <a:blip r:embed="rId4"/>
          <a:stretch>
            <a:fillRect/>
          </a:stretch>
        </p:blipFill>
        <p:spPr>
          <a:xfrm>
            <a:off x="6235700" y="1395413"/>
            <a:ext cx="5149850" cy="2644775"/>
          </a:xfrm>
          <a:prstGeom prst="rect">
            <a:avLst/>
          </a:prstGeom>
          <a:noFill/>
          <a:ln w="9525">
            <a:noFill/>
          </a:ln>
        </p:spPr>
      </p:pic>
      <p:pic>
        <p:nvPicPr>
          <p:cNvPr id="46087" name="图片 1" descr="小型工具箱"/>
          <p:cNvPicPr>
            <a:picLocks noChangeAspect="1"/>
          </p:cNvPicPr>
          <p:nvPr/>
        </p:nvPicPr>
        <p:blipFill>
          <a:blip r:embed="rId5"/>
          <a:stretch>
            <a:fillRect/>
          </a:stretch>
        </p:blipFill>
        <p:spPr>
          <a:xfrm>
            <a:off x="1143000" y="1304925"/>
            <a:ext cx="3813175" cy="2681288"/>
          </a:xfrm>
          <a:prstGeom prst="rect">
            <a:avLst/>
          </a:prstGeom>
          <a:noFill/>
          <a:ln w="9525">
            <a:noFill/>
          </a:ln>
        </p:spPr>
      </p:pic>
      <p:sp>
        <p:nvSpPr>
          <p:cNvPr id="46088" name="文本框 9"/>
          <p:cNvSpPr txBox="1"/>
          <p:nvPr/>
        </p:nvSpPr>
        <p:spPr>
          <a:xfrm>
            <a:off x="401638" y="4175125"/>
            <a:ext cx="4794250" cy="2157413"/>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2.5.2 </a:t>
            </a:r>
            <a:r>
              <a:rPr lang="zh-CN" altLang="zh-CN" sz="1300" dirty="0">
                <a:latin typeface="微软雅黑" panose="020B0503020204020204" pitchFamily="34" charset="-122"/>
                <a:ea typeface="微软雅黑" panose="020B0503020204020204" pitchFamily="34" charset="-122"/>
              </a:rPr>
              <a:t>小型工件存放箱</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1）用厚2mm钢板制作800mm×600mm×600mm箱体，设置4处吊点;</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2）箱体顶部开400mm×600mm的擦开门，上部设置4个吊点;</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3）表面刷蓝色油漆，侧面刷散件存放箱和标号;</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4）适用于扣件、螺栓、弯头和短管等尺寸较小的材料;     </a:t>
            </a:r>
            <a:endParaRPr lang="zh-CN" altLang="zh-CN" sz="1300"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7107" name="组合 8"/>
          <p:cNvGrpSpPr/>
          <p:nvPr/>
        </p:nvGrpSpPr>
        <p:grpSpPr>
          <a:xfrm>
            <a:off x="473075" y="11113"/>
            <a:ext cx="3076575" cy="898525"/>
            <a:chOff x="1785" y="186"/>
            <a:chExt cx="4845" cy="1414"/>
          </a:xfrm>
        </p:grpSpPr>
        <p:pic>
          <p:nvPicPr>
            <p:cNvPr id="4711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7115"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711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7108" name="文本框 9"/>
          <p:cNvSpPr txBox="1"/>
          <p:nvPr/>
        </p:nvSpPr>
        <p:spPr>
          <a:xfrm>
            <a:off x="761365" y="1289685"/>
            <a:ext cx="9901555" cy="1999615"/>
          </a:xfrm>
          <a:prstGeom prst="rect">
            <a:avLst/>
          </a:prstGeom>
          <a:noFill/>
          <a:ln w="9525">
            <a:noFill/>
          </a:ln>
        </p:spPr>
        <p:txBody>
          <a:bodyPr wrap="square">
            <a:spAutoFit/>
          </a:bodyPr>
          <a:lstStyle/>
          <a:p>
            <a:pPr eaLnBrk="1" hangingPunct="1"/>
            <a:r>
              <a:rPr lang="en-US" altLang="zh-CN" sz="1300" dirty="0">
                <a:latin typeface="微软雅黑" panose="020B0503020204020204" pitchFamily="34" charset="-122"/>
                <a:ea typeface="微软雅黑" panose="020B0503020204020204" pitchFamily="34" charset="-122"/>
              </a:rPr>
              <a:t>2.5.4 </a:t>
            </a:r>
            <a:r>
              <a:rPr lang="zh-CN" altLang="zh-CN" sz="1300" dirty="0">
                <a:latin typeface="微软雅黑" panose="020B0503020204020204" pitchFamily="34" charset="-122"/>
                <a:ea typeface="微软雅黑" panose="020B0503020204020204" pitchFamily="34" charset="-122"/>
              </a:rPr>
              <a:t>钢筋定置化堆放</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sym typeface="+mn-ea"/>
              </a:rPr>
              <a:t>1</a:t>
            </a:r>
            <a:r>
              <a:rPr lang="zh-CN" altLang="en-US" sz="1300" dirty="0">
                <a:latin typeface="微软雅黑" panose="020B0503020204020204" pitchFamily="34" charset="-122"/>
                <a:ea typeface="微软雅黑" panose="020B0503020204020204" pitchFamily="34" charset="-122"/>
                <a:sym typeface="+mn-ea"/>
              </a:rPr>
              <a:t>）钢筋堆放区地面应平整夯实并进行硬化，周围用工具式护栏进行隔离；</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sym typeface="+mn-ea"/>
              </a:rPr>
              <a:t>2</a:t>
            </a:r>
            <a:r>
              <a:rPr lang="zh-CN" altLang="en-US" sz="1300" dirty="0">
                <a:latin typeface="微软雅黑" panose="020B0503020204020204" pitchFamily="34" charset="-122"/>
                <a:ea typeface="微软雅黑" panose="020B0503020204020204" pitchFamily="34" charset="-122"/>
                <a:sym typeface="+mn-ea"/>
              </a:rPr>
              <a:t>）钢筋原材料应集中码放在钢筋架上，钢筋架采用混凝土浇筑基础结构，间隔</a:t>
            </a:r>
            <a:r>
              <a:rPr lang="en-US" altLang="zh-CN" sz="1300" dirty="0">
                <a:latin typeface="微软雅黑" panose="020B0503020204020204" pitchFamily="34" charset="-122"/>
                <a:ea typeface="微软雅黑" panose="020B0503020204020204" pitchFamily="34" charset="-122"/>
                <a:sym typeface="+mn-ea"/>
              </a:rPr>
              <a:t>1</a:t>
            </a:r>
            <a:r>
              <a:rPr lang="zh-CN" altLang="en-US" sz="1300" dirty="0">
                <a:latin typeface="微软雅黑" panose="020B0503020204020204" pitchFamily="34" charset="-122"/>
                <a:ea typeface="微软雅黑" panose="020B0503020204020204" pitchFamily="34" charset="-122"/>
                <a:sym typeface="+mn-ea"/>
              </a:rPr>
              <a:t>米浇筑一道，</a:t>
            </a:r>
          </a:p>
          <a:p>
            <a:pPr indent="358775" algn="just" eaLnBrk="1" hangingPunct="1">
              <a:lnSpc>
                <a:spcPct val="150000"/>
              </a:lnSpc>
            </a:pPr>
            <a:r>
              <a:rPr lang="zh-CN" altLang="en-US" sz="1300" dirty="0">
                <a:latin typeface="微软雅黑" panose="020B0503020204020204" pitchFamily="34" charset="-122"/>
                <a:ea typeface="微软雅黑" panose="020B0503020204020204" pitchFamily="34" charset="-122"/>
              </a:rPr>
              <a:t>沿基础方向，每隔</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米预埋槽钢。</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sym typeface="+mn-ea"/>
              </a:rPr>
              <a:t>3</a:t>
            </a:r>
            <a:r>
              <a:rPr lang="zh-CN" altLang="en-US" sz="1300" dirty="0">
                <a:latin typeface="微软雅黑" panose="020B0503020204020204" pitchFamily="34" charset="-122"/>
                <a:ea typeface="微软雅黑" panose="020B0503020204020204" pitchFamily="34" charset="-122"/>
                <a:sym typeface="+mn-ea"/>
              </a:rPr>
              <a:t>）半成品钢筋应分层码放，码放台架平整，且挂牌标识，注明钢筋的型号、尺寸、使用部位及数量，防止使用时发生误用。</a:t>
            </a:r>
          </a:p>
          <a:p>
            <a:pPr eaLnBrk="1" hangingPunct="1"/>
            <a:endParaRPr lang="zh-CN" altLang="zh-CN" sz="1300" dirty="0">
              <a:latin typeface="微软雅黑" panose="020B0503020204020204" pitchFamily="34" charset="-122"/>
              <a:ea typeface="微软雅黑" panose="020B0503020204020204" pitchFamily="34" charset="-122"/>
            </a:endParaRPr>
          </a:p>
          <a:p>
            <a:pPr eaLnBrk="1" hangingPunct="1"/>
            <a:r>
              <a:rPr lang="en-US" altLang="zh-CN" sz="2000"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p:txBody>
      </p:sp>
      <p:sp>
        <p:nvSpPr>
          <p:cNvPr id="47109" name="文本框 2"/>
          <p:cNvSpPr txBox="1"/>
          <p:nvPr/>
        </p:nvSpPr>
        <p:spPr>
          <a:xfrm>
            <a:off x="7029450" y="460375"/>
            <a:ext cx="47815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7110" name="图片 1" descr="图片1"/>
          <p:cNvPicPr>
            <a:picLocks noChangeAspect="1"/>
          </p:cNvPicPr>
          <p:nvPr/>
        </p:nvPicPr>
        <p:blipFill>
          <a:blip r:embed="rId4"/>
          <a:srcRect l="50371" t="51704" r="1871" b="6602"/>
          <a:stretch>
            <a:fillRect/>
          </a:stretch>
        </p:blipFill>
        <p:spPr>
          <a:xfrm>
            <a:off x="6249035" y="2782570"/>
            <a:ext cx="5268913" cy="3260725"/>
          </a:xfrm>
          <a:prstGeom prst="rect">
            <a:avLst/>
          </a:prstGeom>
          <a:noFill/>
          <a:ln w="9525">
            <a:noFill/>
          </a:ln>
        </p:spPr>
      </p:pic>
      <p:pic>
        <p:nvPicPr>
          <p:cNvPr id="47111" name="图片 3" descr="图片2"/>
          <p:cNvPicPr>
            <a:picLocks noChangeAspect="1"/>
          </p:cNvPicPr>
          <p:nvPr/>
        </p:nvPicPr>
        <p:blipFill>
          <a:blip r:embed="rId5"/>
          <a:srcRect t="3033" r="912"/>
          <a:stretch>
            <a:fillRect/>
          </a:stretch>
        </p:blipFill>
        <p:spPr>
          <a:xfrm>
            <a:off x="650875" y="2782253"/>
            <a:ext cx="4892675" cy="3368675"/>
          </a:xfrm>
          <a:prstGeom prst="rect">
            <a:avLst/>
          </a:prstGeom>
          <a:noFill/>
          <a:ln w="9525">
            <a:noFill/>
          </a:ln>
        </p:spPr>
      </p:pic>
      <p:sp>
        <p:nvSpPr>
          <p:cNvPr id="47112" name="文本框 5"/>
          <p:cNvSpPr txBox="1"/>
          <p:nvPr/>
        </p:nvSpPr>
        <p:spPr>
          <a:xfrm>
            <a:off x="819150" y="6042978"/>
            <a:ext cx="4556125" cy="292100"/>
          </a:xfrm>
          <a:prstGeom prst="rect">
            <a:avLst/>
          </a:prstGeom>
          <a:noFill/>
          <a:ln w="9525">
            <a:noFill/>
          </a:ln>
        </p:spPr>
        <p:txBody>
          <a:bodyPr>
            <a:spAutoFit/>
          </a:bodyPr>
          <a:lstStyle/>
          <a:p>
            <a:pPr algn="ctr" eaLnBrk="1" hangingPunct="1"/>
            <a:r>
              <a:rPr lang="zh-CN" altLang="zh-CN" sz="1300" dirty="0">
                <a:latin typeface="微软雅黑" panose="020B0503020204020204" pitchFamily="34" charset="-122"/>
                <a:ea typeface="微软雅黑" panose="020B0503020204020204" pitchFamily="34" charset="-122"/>
              </a:rPr>
              <a:t>钢筋原材料分层码放</a:t>
            </a:r>
          </a:p>
        </p:txBody>
      </p:sp>
      <p:sp>
        <p:nvSpPr>
          <p:cNvPr id="47113" name="文本框 6"/>
          <p:cNvSpPr txBox="1"/>
          <p:nvPr/>
        </p:nvSpPr>
        <p:spPr>
          <a:xfrm>
            <a:off x="6740525" y="6042978"/>
            <a:ext cx="4556125" cy="292100"/>
          </a:xfrm>
          <a:prstGeom prst="rect">
            <a:avLst/>
          </a:prstGeom>
          <a:noFill/>
          <a:ln w="9525">
            <a:noFill/>
          </a:ln>
        </p:spPr>
        <p:txBody>
          <a:bodyPr>
            <a:spAutoFit/>
          </a:bodyPr>
          <a:lstStyle/>
          <a:p>
            <a:pPr algn="ctr" eaLnBrk="1" hangingPunct="1"/>
            <a:r>
              <a:rPr lang="zh-CN" altLang="zh-CN" sz="1300" dirty="0">
                <a:latin typeface="微软雅黑" panose="020B0503020204020204" pitchFamily="34" charset="-122"/>
                <a:ea typeface="微软雅黑" panose="020B0503020204020204" pitchFamily="34" charset="-122"/>
              </a:rPr>
              <a:t>半成品钢筋分层码放</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4137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8131" name="组合 8"/>
          <p:cNvGrpSpPr/>
          <p:nvPr/>
        </p:nvGrpSpPr>
        <p:grpSpPr>
          <a:xfrm>
            <a:off x="512763" y="7938"/>
            <a:ext cx="3076575" cy="898525"/>
            <a:chOff x="1785" y="186"/>
            <a:chExt cx="4845" cy="1414"/>
          </a:xfrm>
        </p:grpSpPr>
        <p:pic>
          <p:nvPicPr>
            <p:cNvPr id="48135"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8136"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8137"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8132" name="文本框 9"/>
          <p:cNvSpPr txBox="1"/>
          <p:nvPr/>
        </p:nvSpPr>
        <p:spPr>
          <a:xfrm>
            <a:off x="473075" y="1630363"/>
            <a:ext cx="2847975" cy="3092450"/>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2.5.5 </a:t>
            </a:r>
            <a:r>
              <a:rPr lang="zh-CN" altLang="zh-CN" sz="1300" dirty="0">
                <a:latin typeface="微软雅黑" panose="020B0503020204020204" pitchFamily="34" charset="-122"/>
                <a:ea typeface="微软雅黑" panose="020B0503020204020204" pitchFamily="34" charset="-122"/>
              </a:rPr>
              <a:t>型材定置化堆放</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）必须按类别分开存放，之间通道不小于</a:t>
            </a: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米；</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）临时存放时应使用200mm木方垫起，木方要排列整齐;</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）长时间存放区域的应硬化，制作200mm高的条形钢筋混凝土支墩;</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）室外存放应用阻燃苫布遮盖，苫布四角应整齐折叠、锚固</a:t>
            </a:r>
            <a:r>
              <a:rPr lang="en-US" altLang="zh-CN" sz="1300" dirty="0">
                <a:latin typeface="微软雅黑" panose="020B0503020204020204" pitchFamily="34" charset="-122"/>
                <a:ea typeface="微软雅黑" panose="020B0503020204020204" pitchFamily="34" charset="-122"/>
              </a:rPr>
              <a:t>   </a:t>
            </a:r>
            <a:endParaRPr lang="zh-CN" altLang="zh-CN" sz="1300" dirty="0">
              <a:latin typeface="微软雅黑" panose="020B0503020204020204" pitchFamily="34" charset="-122"/>
              <a:ea typeface="微软雅黑" panose="020B0503020204020204" pitchFamily="34" charset="-122"/>
            </a:endParaRPr>
          </a:p>
        </p:txBody>
      </p:sp>
      <p:sp>
        <p:nvSpPr>
          <p:cNvPr id="48133" name="文本框 2"/>
          <p:cNvSpPr txBox="1"/>
          <p:nvPr/>
        </p:nvSpPr>
        <p:spPr>
          <a:xfrm>
            <a:off x="6921500" y="460375"/>
            <a:ext cx="48895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8134" name="图片 2" descr="图片4"/>
          <p:cNvPicPr>
            <a:picLocks noChangeAspect="1"/>
          </p:cNvPicPr>
          <p:nvPr/>
        </p:nvPicPr>
        <p:blipFill>
          <a:blip r:embed="rId4"/>
          <a:stretch>
            <a:fillRect/>
          </a:stretch>
        </p:blipFill>
        <p:spPr>
          <a:xfrm>
            <a:off x="3589338" y="2371725"/>
            <a:ext cx="7904162" cy="3200400"/>
          </a:xfrm>
          <a:prstGeom prst="rect">
            <a:avLst/>
          </a:prstGeom>
          <a:noFill/>
          <a:ln w="9525">
            <a:noFill/>
          </a:ln>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4137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49155" name="组合 8"/>
          <p:cNvGrpSpPr/>
          <p:nvPr/>
        </p:nvGrpSpPr>
        <p:grpSpPr>
          <a:xfrm>
            <a:off x="473075" y="11113"/>
            <a:ext cx="3076575" cy="898525"/>
            <a:chOff x="1785" y="186"/>
            <a:chExt cx="4845" cy="1414"/>
          </a:xfrm>
        </p:grpSpPr>
        <p:pic>
          <p:nvPicPr>
            <p:cNvPr id="4916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4916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4916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49156" name="文本框 9"/>
          <p:cNvSpPr txBox="1"/>
          <p:nvPr/>
        </p:nvSpPr>
        <p:spPr>
          <a:xfrm>
            <a:off x="473075" y="1630363"/>
            <a:ext cx="4459288" cy="992187"/>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2.5.6 </a:t>
            </a:r>
            <a:r>
              <a:rPr lang="zh-CN" altLang="zh-CN" sz="1300" dirty="0">
                <a:latin typeface="微软雅黑" panose="020B0503020204020204" pitchFamily="34" charset="-122"/>
                <a:ea typeface="微软雅黑" panose="020B0503020204020204" pitchFamily="34" charset="-122"/>
              </a:rPr>
              <a:t>电缆及砌砖定置化堆放</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）砌砖堆放高度不超过</a:t>
            </a:r>
            <a:r>
              <a:rPr lang="en-US" altLang="zh-CN" sz="1300" dirty="0">
                <a:latin typeface="微软雅黑" panose="020B0503020204020204" pitchFamily="34" charset="-122"/>
                <a:ea typeface="微软雅黑" panose="020B0503020204020204" pitchFamily="34" charset="-122"/>
              </a:rPr>
              <a:t>2m</a:t>
            </a:r>
            <a:r>
              <a:rPr lang="zh-CN" altLang="zh-CN" sz="1300" dirty="0">
                <a:latin typeface="微软雅黑" panose="020B0503020204020204" pitchFamily="34" charset="-122"/>
                <a:ea typeface="微软雅黑" panose="020B0503020204020204" pitchFamily="34" charset="-122"/>
              </a:rPr>
              <a:t>，必须保证四个立面整齐。</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）电缆轴尺寸相近的排放在一起，方向保持一致。</a:t>
            </a:r>
          </a:p>
        </p:txBody>
      </p:sp>
      <p:sp>
        <p:nvSpPr>
          <p:cNvPr id="49157" name="文本框 2"/>
          <p:cNvSpPr txBox="1"/>
          <p:nvPr/>
        </p:nvSpPr>
        <p:spPr>
          <a:xfrm>
            <a:off x="6929438" y="460375"/>
            <a:ext cx="48815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49158" name="图片 1" descr="图片10"/>
          <p:cNvPicPr>
            <a:picLocks noChangeAspect="1"/>
          </p:cNvPicPr>
          <p:nvPr/>
        </p:nvPicPr>
        <p:blipFill>
          <a:blip r:embed="rId4"/>
          <a:stretch>
            <a:fillRect/>
          </a:stretch>
        </p:blipFill>
        <p:spPr>
          <a:xfrm>
            <a:off x="5624513" y="1419225"/>
            <a:ext cx="3935412" cy="2125663"/>
          </a:xfrm>
          <a:prstGeom prst="rect">
            <a:avLst/>
          </a:prstGeom>
          <a:noFill/>
          <a:ln w="9525">
            <a:noFill/>
          </a:ln>
        </p:spPr>
      </p:pic>
      <p:pic>
        <p:nvPicPr>
          <p:cNvPr id="49159" name="图片 5" descr="图片12"/>
          <p:cNvPicPr>
            <a:picLocks noChangeAspect="1"/>
          </p:cNvPicPr>
          <p:nvPr/>
        </p:nvPicPr>
        <p:blipFill>
          <a:blip r:embed="rId5"/>
          <a:stretch>
            <a:fillRect/>
          </a:stretch>
        </p:blipFill>
        <p:spPr>
          <a:xfrm>
            <a:off x="5715000" y="3963988"/>
            <a:ext cx="3935413" cy="2676525"/>
          </a:xfrm>
          <a:prstGeom prst="rect">
            <a:avLst/>
          </a:prstGeom>
          <a:noFill/>
          <a:ln w="9525">
            <a:noFill/>
          </a:ln>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0179" name="组合 8"/>
          <p:cNvGrpSpPr/>
          <p:nvPr/>
        </p:nvGrpSpPr>
        <p:grpSpPr>
          <a:xfrm>
            <a:off x="541338" y="-11112"/>
            <a:ext cx="3076575" cy="898525"/>
            <a:chOff x="1785" y="186"/>
            <a:chExt cx="4845" cy="1414"/>
          </a:xfrm>
        </p:grpSpPr>
        <p:pic>
          <p:nvPicPr>
            <p:cNvPr id="5018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0185"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5018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0180" name="文本框 2"/>
          <p:cNvSpPr txBox="1"/>
          <p:nvPr/>
        </p:nvSpPr>
        <p:spPr>
          <a:xfrm>
            <a:off x="7046913" y="460375"/>
            <a:ext cx="47640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0181" name="图片 1" descr="图片6"/>
          <p:cNvPicPr>
            <a:picLocks noChangeAspect="1"/>
          </p:cNvPicPr>
          <p:nvPr/>
        </p:nvPicPr>
        <p:blipFill>
          <a:blip r:embed="rId4"/>
          <a:stretch>
            <a:fillRect/>
          </a:stretch>
        </p:blipFill>
        <p:spPr>
          <a:xfrm>
            <a:off x="6007100" y="1809750"/>
            <a:ext cx="4752975" cy="1954213"/>
          </a:xfrm>
          <a:prstGeom prst="rect">
            <a:avLst/>
          </a:prstGeom>
          <a:noFill/>
          <a:ln w="9525">
            <a:noFill/>
          </a:ln>
        </p:spPr>
      </p:pic>
      <p:pic>
        <p:nvPicPr>
          <p:cNvPr id="50182" name="图片 2" descr="图片7"/>
          <p:cNvPicPr>
            <a:picLocks noChangeAspect="1"/>
          </p:cNvPicPr>
          <p:nvPr/>
        </p:nvPicPr>
        <p:blipFill>
          <a:blip r:embed="rId5"/>
          <a:stretch>
            <a:fillRect/>
          </a:stretch>
        </p:blipFill>
        <p:spPr>
          <a:xfrm>
            <a:off x="6192838" y="4279900"/>
            <a:ext cx="4394200" cy="2343150"/>
          </a:xfrm>
          <a:prstGeom prst="rect">
            <a:avLst/>
          </a:prstGeom>
          <a:noFill/>
          <a:ln w="9525">
            <a:noFill/>
          </a:ln>
        </p:spPr>
      </p:pic>
      <p:sp>
        <p:nvSpPr>
          <p:cNvPr id="50183" name="文本框 9"/>
          <p:cNvSpPr txBox="1"/>
          <p:nvPr/>
        </p:nvSpPr>
        <p:spPr>
          <a:xfrm>
            <a:off x="854075" y="1608138"/>
            <a:ext cx="3452813" cy="1592262"/>
          </a:xfrm>
          <a:prstGeom prst="rect">
            <a:avLst/>
          </a:prstGeom>
          <a:noFill/>
          <a:ln w="9525">
            <a:noFill/>
          </a:ln>
        </p:spPr>
        <p:txBody>
          <a:bodyPr>
            <a:spAutoFit/>
          </a:bodyPr>
          <a:lstStyle/>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2.5.7 </a:t>
            </a:r>
            <a:r>
              <a:rPr lang="zh-CN" altLang="zh-CN" sz="1300" dirty="0">
                <a:latin typeface="微软雅黑" panose="020B0503020204020204" pitchFamily="34" charset="-122"/>
                <a:ea typeface="微软雅黑" panose="020B0503020204020204" pitchFamily="34" charset="-122"/>
              </a:rPr>
              <a:t>工器具定置化堆放</a:t>
            </a:r>
            <a:endParaRPr lang="zh-CN" altLang="zh-CN" sz="2000" dirty="0">
              <a:latin typeface="微软雅黑" panose="020B0503020204020204" pitchFamily="34" charset="-122"/>
              <a:ea typeface="微软雅黑" panose="020B0503020204020204" pitchFamily="34" charset="-122"/>
            </a:endParaRP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）放在地面上时，必须铺橡胶板或绿色阻燃帆布</a:t>
            </a:r>
            <a:r>
              <a:rPr lang="zh-CN" altLang="zh-CN" sz="1300" dirty="0">
                <a:latin typeface="微软雅黑" panose="020B0503020204020204" pitchFamily="34" charset="-122"/>
                <a:ea typeface="微软雅黑" panose="020B0503020204020204" pitchFamily="34" charset="-122"/>
              </a:rPr>
              <a:t>;。</a:t>
            </a: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）器具必须采用货架分开码放，螺栓必须整齐立放，工器具按照外形整齐码放。</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1203" name="组合 8"/>
          <p:cNvGrpSpPr/>
          <p:nvPr/>
        </p:nvGrpSpPr>
        <p:grpSpPr>
          <a:xfrm>
            <a:off x="466725" y="0"/>
            <a:ext cx="3076575" cy="898525"/>
            <a:chOff x="1785" y="186"/>
            <a:chExt cx="4845" cy="1414"/>
          </a:xfrm>
        </p:grpSpPr>
        <p:pic>
          <p:nvPicPr>
            <p:cNvPr id="5121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121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5121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1204" name="文本框 9"/>
          <p:cNvSpPr txBox="1"/>
          <p:nvPr/>
        </p:nvSpPr>
        <p:spPr>
          <a:xfrm>
            <a:off x="742950" y="1630363"/>
            <a:ext cx="3627438" cy="1591310"/>
          </a:xfrm>
          <a:prstGeom prst="rect">
            <a:avLst/>
          </a:prstGeom>
          <a:noFill/>
          <a:ln w="9525">
            <a:noFill/>
          </a:ln>
        </p:spPr>
        <p:txBody>
          <a:bodyPr>
            <a:spAutoFit/>
          </a:bodyPr>
          <a:lstStyle/>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2.5.8 </a:t>
            </a:r>
            <a:r>
              <a:rPr lang="zh-CN" altLang="zh-CN" sz="1300" dirty="0">
                <a:latin typeface="微软雅黑" panose="020B0503020204020204" pitchFamily="34" charset="-122"/>
                <a:ea typeface="微软雅黑" panose="020B0503020204020204" pitchFamily="34" charset="-122"/>
              </a:rPr>
              <a:t>手拉葫芦</a:t>
            </a:r>
            <a:r>
              <a:rPr lang="zh-CN" altLang="en-US"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钢丝绳定置化堆放</a:t>
            </a:r>
            <a:endParaRPr lang="en-US" altLang="zh-CN" sz="1300" dirty="0">
              <a:latin typeface="微软雅黑" panose="020B0503020204020204" pitchFamily="34" charset="-122"/>
              <a:ea typeface="微软雅黑" panose="020B0503020204020204" pitchFamily="34" charset="-122"/>
            </a:endParaRP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）采用型钢制作货架，焊点应加筋焊接，并刷漆防腐。</a:t>
            </a: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）侧立面挂责任制牌及所存工器具信息。</a:t>
            </a:r>
            <a:endParaRPr lang="zh-CN" altLang="zh-CN" sz="1300" dirty="0">
              <a:latin typeface="微软雅黑" panose="020B0503020204020204" pitchFamily="34" charset="-122"/>
              <a:ea typeface="微软雅黑" panose="020B0503020204020204" pitchFamily="34" charset="-122"/>
            </a:endParaRPr>
          </a:p>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     </a:t>
            </a:r>
            <a:endParaRPr lang="zh-CN" altLang="zh-CN" sz="1300" dirty="0">
              <a:latin typeface="微软雅黑" panose="020B0503020204020204" pitchFamily="34" charset="-122"/>
              <a:ea typeface="微软雅黑" panose="020B0503020204020204" pitchFamily="34" charset="-122"/>
            </a:endParaRPr>
          </a:p>
        </p:txBody>
      </p:sp>
      <p:sp>
        <p:nvSpPr>
          <p:cNvPr id="51205" name="文本框 2"/>
          <p:cNvSpPr txBox="1"/>
          <p:nvPr/>
        </p:nvSpPr>
        <p:spPr>
          <a:xfrm>
            <a:off x="6996113" y="460375"/>
            <a:ext cx="48148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1206" name="图片 3" descr="图片18"/>
          <p:cNvPicPr>
            <a:picLocks noChangeAspect="1"/>
          </p:cNvPicPr>
          <p:nvPr/>
        </p:nvPicPr>
        <p:blipFill>
          <a:blip r:embed="rId4"/>
          <a:stretch>
            <a:fillRect/>
          </a:stretch>
        </p:blipFill>
        <p:spPr>
          <a:xfrm>
            <a:off x="4421188" y="2709863"/>
            <a:ext cx="3033712" cy="2097087"/>
          </a:xfrm>
          <a:prstGeom prst="rect">
            <a:avLst/>
          </a:prstGeom>
          <a:noFill/>
          <a:ln w="9525">
            <a:noFill/>
          </a:ln>
        </p:spPr>
      </p:pic>
      <p:pic>
        <p:nvPicPr>
          <p:cNvPr id="51207" name="图片 5" descr="图片19"/>
          <p:cNvPicPr>
            <a:picLocks noChangeAspect="1"/>
          </p:cNvPicPr>
          <p:nvPr/>
        </p:nvPicPr>
        <p:blipFill>
          <a:blip r:embed="rId5"/>
          <a:stretch>
            <a:fillRect/>
          </a:stretch>
        </p:blipFill>
        <p:spPr>
          <a:xfrm>
            <a:off x="8380413" y="2757488"/>
            <a:ext cx="3159125" cy="2259012"/>
          </a:xfrm>
          <a:prstGeom prst="rect">
            <a:avLst/>
          </a:prstGeom>
          <a:noFill/>
          <a:ln w="9525">
            <a:noFill/>
          </a:ln>
        </p:spPr>
      </p:pic>
      <p:sp>
        <p:nvSpPr>
          <p:cNvPr id="51208" name="文本框 6"/>
          <p:cNvSpPr txBox="1"/>
          <p:nvPr/>
        </p:nvSpPr>
        <p:spPr>
          <a:xfrm>
            <a:off x="4565650" y="5126038"/>
            <a:ext cx="3138488"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手拉葫芦</a:t>
            </a:r>
          </a:p>
        </p:txBody>
      </p:sp>
      <p:sp>
        <p:nvSpPr>
          <p:cNvPr id="51209" name="文本框 6"/>
          <p:cNvSpPr txBox="1"/>
          <p:nvPr/>
        </p:nvSpPr>
        <p:spPr>
          <a:xfrm>
            <a:off x="8451850" y="5111750"/>
            <a:ext cx="3138488"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钢丝绳挂钩</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2227" name="组合 8"/>
          <p:cNvGrpSpPr/>
          <p:nvPr/>
        </p:nvGrpSpPr>
        <p:grpSpPr>
          <a:xfrm>
            <a:off x="557213" y="0"/>
            <a:ext cx="3076575" cy="898525"/>
            <a:chOff x="1785" y="186"/>
            <a:chExt cx="4845" cy="1414"/>
          </a:xfrm>
        </p:grpSpPr>
        <p:pic>
          <p:nvPicPr>
            <p:cNvPr id="5223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2237"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5223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2228" name="文本框 2"/>
          <p:cNvSpPr txBox="1"/>
          <p:nvPr/>
        </p:nvSpPr>
        <p:spPr>
          <a:xfrm>
            <a:off x="6954838" y="460375"/>
            <a:ext cx="48561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2229" name="图片 -2147482548"/>
          <p:cNvPicPr>
            <a:picLocks noChangeAspect="1"/>
          </p:cNvPicPr>
          <p:nvPr/>
        </p:nvPicPr>
        <p:blipFill>
          <a:blip r:embed="rId4"/>
          <a:stretch>
            <a:fillRect/>
          </a:stretch>
        </p:blipFill>
        <p:spPr>
          <a:xfrm>
            <a:off x="7124065" y="1294130"/>
            <a:ext cx="4131310" cy="1536700"/>
          </a:xfrm>
          <a:prstGeom prst="rect">
            <a:avLst/>
          </a:prstGeom>
          <a:noFill/>
          <a:ln w="9525">
            <a:noFill/>
          </a:ln>
        </p:spPr>
      </p:pic>
      <p:pic>
        <p:nvPicPr>
          <p:cNvPr id="52230" name="图片 18439" descr="ws_63"/>
          <p:cNvPicPr>
            <a:picLocks noChangeAspect="1"/>
          </p:cNvPicPr>
          <p:nvPr/>
        </p:nvPicPr>
        <p:blipFill>
          <a:blip r:embed="rId5"/>
          <a:srcRect t="11423" b="8452"/>
          <a:stretch>
            <a:fillRect/>
          </a:stretch>
        </p:blipFill>
        <p:spPr>
          <a:xfrm>
            <a:off x="7643495" y="3850005"/>
            <a:ext cx="3689350" cy="2093595"/>
          </a:xfrm>
          <a:prstGeom prst="rect">
            <a:avLst/>
          </a:prstGeom>
          <a:noFill/>
          <a:ln w="9525">
            <a:noFill/>
          </a:ln>
        </p:spPr>
      </p:pic>
      <p:pic>
        <p:nvPicPr>
          <p:cNvPr id="52231" name="图片 2" descr="图片2"/>
          <p:cNvPicPr>
            <a:picLocks noChangeAspect="1"/>
          </p:cNvPicPr>
          <p:nvPr/>
        </p:nvPicPr>
        <p:blipFill>
          <a:blip r:embed="rId6"/>
          <a:srcRect l="30157" b="21852"/>
          <a:stretch>
            <a:fillRect/>
          </a:stretch>
        </p:blipFill>
        <p:spPr>
          <a:xfrm>
            <a:off x="3435985" y="1294130"/>
            <a:ext cx="3177540" cy="2073275"/>
          </a:xfrm>
          <a:prstGeom prst="rect">
            <a:avLst/>
          </a:prstGeom>
          <a:noFill/>
          <a:ln w="9525">
            <a:noFill/>
          </a:ln>
        </p:spPr>
      </p:pic>
      <p:sp>
        <p:nvSpPr>
          <p:cNvPr id="52232" name="文本框 9"/>
          <p:cNvSpPr txBox="1"/>
          <p:nvPr/>
        </p:nvSpPr>
        <p:spPr>
          <a:xfrm>
            <a:off x="3765550" y="6027103"/>
            <a:ext cx="2847975" cy="292100"/>
          </a:xfrm>
          <a:prstGeom prst="rect">
            <a:avLst/>
          </a:prstGeom>
          <a:noFill/>
          <a:ln w="9525">
            <a:noFill/>
          </a:ln>
        </p:spPr>
        <p:txBody>
          <a:bodyPr>
            <a:spAutoFit/>
          </a:bodyPr>
          <a:lstStyle/>
          <a:p>
            <a:pPr algn="ctr" eaLnBrk="1" hangingPunct="1"/>
            <a:r>
              <a:rPr lang="zh-CN" altLang="zh-CN" sz="1300" dirty="0">
                <a:latin typeface="微软雅黑" panose="020B0503020204020204" pitchFamily="34" charset="-122"/>
                <a:ea typeface="微软雅黑" panose="020B0503020204020204" pitchFamily="34" charset="-122"/>
              </a:rPr>
              <a:t>电焊机集中布置效果图  </a:t>
            </a:r>
            <a:r>
              <a:rPr lang="en-US" altLang="zh-CN" sz="1300" dirty="0">
                <a:latin typeface="微软雅黑" panose="020B0503020204020204" pitchFamily="34" charset="-122"/>
                <a:ea typeface="微软雅黑" panose="020B0503020204020204" pitchFamily="34" charset="-122"/>
              </a:rPr>
              <a:t>  </a:t>
            </a:r>
            <a:endParaRPr lang="zh-CN" altLang="zh-CN" sz="1300" dirty="0">
              <a:latin typeface="微软雅黑" panose="020B0503020204020204" pitchFamily="34" charset="-122"/>
              <a:ea typeface="微软雅黑" panose="020B0503020204020204" pitchFamily="34" charset="-122"/>
            </a:endParaRPr>
          </a:p>
        </p:txBody>
      </p:sp>
      <p:pic>
        <p:nvPicPr>
          <p:cNvPr id="52233" name="图片 -2147482549" descr="电焊机集装箱拷贝"/>
          <p:cNvPicPr>
            <a:picLocks noChangeAspect="1"/>
          </p:cNvPicPr>
          <p:nvPr/>
        </p:nvPicPr>
        <p:blipFill>
          <a:blip r:embed="rId7"/>
          <a:srcRect b="17763"/>
          <a:stretch>
            <a:fillRect/>
          </a:stretch>
        </p:blipFill>
        <p:spPr>
          <a:xfrm>
            <a:off x="3106103" y="3933825"/>
            <a:ext cx="3836987" cy="2009775"/>
          </a:xfrm>
          <a:prstGeom prst="rect">
            <a:avLst/>
          </a:prstGeom>
          <a:noFill/>
          <a:ln w="9525">
            <a:noFill/>
          </a:ln>
        </p:spPr>
      </p:pic>
      <p:sp>
        <p:nvSpPr>
          <p:cNvPr id="52234" name="文本框 9"/>
          <p:cNvSpPr txBox="1"/>
          <p:nvPr/>
        </p:nvSpPr>
        <p:spPr>
          <a:xfrm>
            <a:off x="3902710" y="3557588"/>
            <a:ext cx="2847975" cy="292100"/>
          </a:xfrm>
          <a:prstGeom prst="rect">
            <a:avLst/>
          </a:prstGeom>
          <a:noFill/>
          <a:ln w="9525">
            <a:noFill/>
          </a:ln>
        </p:spPr>
        <p:txBody>
          <a:bodyPr>
            <a:spAutoFit/>
          </a:bodyPr>
          <a:lstStyle/>
          <a:p>
            <a:pPr algn="ctr" eaLnBrk="1" hangingPunct="1"/>
            <a:r>
              <a:rPr lang="zh-CN" altLang="zh-CN" sz="1300" dirty="0">
                <a:latin typeface="Arial" panose="020B0604020202020204" pitchFamily="34" charset="0"/>
                <a:ea typeface="微软雅黑" panose="020B0503020204020204" pitchFamily="34" charset="-122"/>
              </a:rPr>
              <a:t>气瓶手推车效果图</a:t>
            </a:r>
          </a:p>
        </p:txBody>
      </p:sp>
      <p:sp>
        <p:nvSpPr>
          <p:cNvPr id="52235" name="文本框 9"/>
          <p:cNvSpPr txBox="1"/>
          <p:nvPr/>
        </p:nvSpPr>
        <p:spPr>
          <a:xfrm>
            <a:off x="7798753" y="6272213"/>
            <a:ext cx="3378200" cy="292100"/>
          </a:xfrm>
          <a:prstGeom prst="rect">
            <a:avLst/>
          </a:prstGeom>
          <a:noFill/>
          <a:ln w="9525">
            <a:noFill/>
          </a:ln>
        </p:spPr>
        <p:txBody>
          <a:bodyPr>
            <a:spAutoFit/>
          </a:bodyPr>
          <a:lstStyle/>
          <a:p>
            <a:pPr algn="ctr" eaLnBrk="1" hangingPunct="1"/>
            <a:r>
              <a:rPr lang="zh-CN" altLang="zh-CN" sz="1300" dirty="0">
                <a:latin typeface="微软雅黑" panose="020B0503020204020204" pitchFamily="34" charset="-122"/>
                <a:ea typeface="微软雅黑" panose="020B0503020204020204" pitchFamily="34" charset="-122"/>
              </a:rPr>
              <a:t>施工现场氧气乙炔瓶布置图  </a:t>
            </a:r>
            <a:r>
              <a:rPr lang="en-US" altLang="zh-CN" sz="1300" dirty="0">
                <a:latin typeface="微软雅黑" panose="020B0503020204020204" pitchFamily="34" charset="-122"/>
                <a:ea typeface="微软雅黑" panose="020B0503020204020204" pitchFamily="34" charset="-122"/>
              </a:rPr>
              <a:t>  </a:t>
            </a:r>
            <a:endParaRPr lang="zh-CN" altLang="zh-CN" sz="1300" dirty="0">
              <a:latin typeface="微软雅黑" panose="020B0503020204020204" pitchFamily="34" charset="-122"/>
              <a:ea typeface="微软雅黑" panose="020B0503020204020204" pitchFamily="34" charset="-122"/>
            </a:endParaRPr>
          </a:p>
        </p:txBody>
      </p:sp>
      <p:sp>
        <p:nvSpPr>
          <p:cNvPr id="51204" name="文本框 9"/>
          <p:cNvSpPr txBox="1"/>
          <p:nvPr/>
        </p:nvSpPr>
        <p:spPr>
          <a:xfrm>
            <a:off x="274955" y="1620520"/>
            <a:ext cx="2735580" cy="3392170"/>
          </a:xfrm>
          <a:prstGeom prst="rect">
            <a:avLst/>
          </a:prstGeom>
          <a:noFill/>
          <a:ln w="9525">
            <a:noFill/>
          </a:ln>
        </p:spPr>
        <p:txBody>
          <a:bodyPr wrap="square">
            <a:spAutoFit/>
          </a:bodyPr>
          <a:lstStyle/>
          <a:p>
            <a:pPr indent="358775" eaLnBrk="1" hangingPunct="1">
              <a:lnSpc>
                <a:spcPct val="150000"/>
              </a:lnSpc>
            </a:pPr>
            <a:r>
              <a:rPr lang="en-US" altLang="zh-CN" sz="1300" dirty="0">
                <a:latin typeface="微软雅黑" panose="020B0503020204020204" pitchFamily="34" charset="-122"/>
                <a:ea typeface="微软雅黑" panose="020B0503020204020204" pitchFamily="34" charset="-122"/>
              </a:rPr>
              <a:t>2.5.9 </a:t>
            </a:r>
            <a:r>
              <a:rPr lang="zh-CN" altLang="en-US" sz="1300" dirty="0">
                <a:latin typeface="微软雅黑" panose="020B0503020204020204" pitchFamily="34" charset="-122"/>
                <a:ea typeface="微软雅黑" panose="020B0503020204020204" pitchFamily="34" charset="-122"/>
              </a:rPr>
              <a:t>气瓶、电焊机布置</a:t>
            </a:r>
            <a:endParaRPr lang="en-US" altLang="zh-CN" sz="1300" dirty="0">
              <a:latin typeface="微软雅黑" panose="020B0503020204020204" pitchFamily="34" charset="-122"/>
              <a:ea typeface="微软雅黑" panose="020B0503020204020204" pitchFamily="34" charset="-122"/>
            </a:endParaRPr>
          </a:p>
          <a:p>
            <a:pPr indent="358775" algn="l" eaLnBrk="1" hangingPunct="1">
              <a:lnSpc>
                <a:spcPct val="150000"/>
              </a:lnSpc>
              <a:buClrTx/>
              <a:buSzTx/>
              <a:buNone/>
            </a:pPr>
            <a:r>
              <a:rPr lang="en-US" altLang="zh-CN" sz="1300" dirty="0">
                <a:latin typeface="微软雅黑" panose="020B0503020204020204" pitchFamily="34" charset="-122"/>
                <a:ea typeface="微软雅黑" panose="020B0503020204020204" pitchFamily="34" charset="-122"/>
              </a:rPr>
              <a:t>1）氧气、乙炔笼应采用钢结构材质制造，气瓶应分类存放，气瓶防护帽、减震圈齐全。</a:t>
            </a:r>
          </a:p>
          <a:p>
            <a:pPr indent="358775" algn="l" eaLnBrk="1" hangingPunct="1">
              <a:lnSpc>
                <a:spcPct val="150000"/>
              </a:lnSpc>
              <a:buClrTx/>
              <a:buSzTx/>
              <a:buNone/>
            </a:pPr>
            <a:r>
              <a:rPr lang="en-US" altLang="zh-CN" sz="1300" dirty="0">
                <a:latin typeface="微软雅黑" panose="020B0503020204020204" pitchFamily="34" charset="-122"/>
                <a:ea typeface="微软雅黑" panose="020B0503020204020204" pitchFamily="34" charset="-122"/>
              </a:rPr>
              <a:t> 2</a:t>
            </a:r>
            <a:r>
              <a:rPr lang="en-US" altLang="zh-CN" sz="1300" dirty="0">
                <a:latin typeface="微软雅黑" panose="020B0503020204020204" pitchFamily="34" charset="-122"/>
                <a:ea typeface="微软雅黑" panose="020B0503020204020204" pitchFamily="34" charset="-122"/>
                <a:sym typeface="+mn-ea"/>
              </a:rPr>
              <a:t>）</a:t>
            </a:r>
            <a:r>
              <a:rPr lang="en-US" altLang="zh-CN" sz="1300" dirty="0">
                <a:latin typeface="微软雅黑" panose="020B0503020204020204" pitchFamily="34" charset="-122"/>
                <a:ea typeface="微软雅黑" panose="020B0503020204020204" pitchFamily="34" charset="-122"/>
              </a:rPr>
              <a:t>   气瓶手推车用于氧气、乙炔瓶的安全移动及装卸。运输过程中需装设腰箍，以固定气瓶。</a:t>
            </a:r>
          </a:p>
          <a:p>
            <a:pPr indent="358775" algn="l" eaLnBrk="1" hangingPunct="1">
              <a:lnSpc>
                <a:spcPct val="150000"/>
              </a:lnSpc>
              <a:buClrTx/>
              <a:buSzTx/>
              <a:buNone/>
            </a:pPr>
            <a:r>
              <a:rPr lang="en-US" altLang="zh-CN" sz="1300" dirty="0">
                <a:latin typeface="微软雅黑" panose="020B0503020204020204" pitchFamily="34" charset="-122"/>
                <a:ea typeface="微软雅黑" panose="020B0503020204020204" pitchFamily="34" charset="-122"/>
                <a:sym typeface="+mn-ea"/>
              </a:rPr>
              <a:t> 3） 施工现场氧气乙炔瓶布置间隔距离必须大于5米，距离明火距离应大于10米，并配备防护帽、减震圈。</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3251" name="组合 8"/>
          <p:cNvGrpSpPr/>
          <p:nvPr/>
        </p:nvGrpSpPr>
        <p:grpSpPr>
          <a:xfrm>
            <a:off x="514350" y="0"/>
            <a:ext cx="3076575" cy="898525"/>
            <a:chOff x="1785" y="186"/>
            <a:chExt cx="4845" cy="1414"/>
          </a:xfrm>
        </p:grpSpPr>
        <p:pic>
          <p:nvPicPr>
            <p:cNvPr id="5325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3257"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5325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3252" name="文本框 9"/>
          <p:cNvSpPr txBox="1">
            <a:spLocks noChangeArrowheads="1"/>
          </p:cNvSpPr>
          <p:nvPr/>
        </p:nvSpPr>
        <p:spPr bwMode="auto">
          <a:xfrm>
            <a:off x="742950" y="1630363"/>
            <a:ext cx="2847975" cy="220726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2.6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施工现场临时厕所</a:t>
            </a: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施工现场</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应</a:t>
            </a:r>
            <a:r>
              <a:rPr kumimoji="0" lang="en-US" altLang="zh-CN" sz="1300" b="0"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mn-cs"/>
              </a:rPr>
              <a:t>设置公共厕所，厕所配置化粪池，化粪池采用砖砌，现浇混凝土盖板，预留清掏和抽吸口</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卫生间采用水泥泥浆地面，蹲位间隔板高度超过</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900mm</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p>
        </p:txBody>
      </p:sp>
      <p:sp>
        <p:nvSpPr>
          <p:cNvPr id="53253" name="文本框 2"/>
          <p:cNvSpPr txBox="1"/>
          <p:nvPr/>
        </p:nvSpPr>
        <p:spPr>
          <a:xfrm>
            <a:off x="6954838" y="460375"/>
            <a:ext cx="48561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3254" name="图片 3" descr="厕所效果图"/>
          <p:cNvPicPr>
            <a:picLocks noChangeAspect="1"/>
          </p:cNvPicPr>
          <p:nvPr/>
        </p:nvPicPr>
        <p:blipFill>
          <a:blip r:embed="rId4"/>
          <a:stretch>
            <a:fillRect/>
          </a:stretch>
        </p:blipFill>
        <p:spPr>
          <a:xfrm>
            <a:off x="4640263" y="1511300"/>
            <a:ext cx="5924550" cy="2678113"/>
          </a:xfrm>
          <a:prstGeom prst="rect">
            <a:avLst/>
          </a:prstGeom>
          <a:noFill/>
          <a:ln w="9525">
            <a:noFill/>
          </a:ln>
        </p:spPr>
      </p:pic>
      <p:pic>
        <p:nvPicPr>
          <p:cNvPr id="53255" name="图片 5" descr="厕所内部效果图"/>
          <p:cNvPicPr>
            <a:picLocks noChangeAspect="1"/>
          </p:cNvPicPr>
          <p:nvPr/>
        </p:nvPicPr>
        <p:blipFill>
          <a:blip r:embed="rId5"/>
          <a:stretch>
            <a:fillRect/>
          </a:stretch>
        </p:blipFill>
        <p:spPr>
          <a:xfrm>
            <a:off x="4422775" y="4052888"/>
            <a:ext cx="6432550" cy="2452687"/>
          </a:xfrm>
          <a:prstGeom prst="rect">
            <a:avLst/>
          </a:prstGeom>
          <a:noFill/>
          <a:ln w="9525">
            <a:no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4275" name="组合 8"/>
          <p:cNvGrpSpPr/>
          <p:nvPr/>
        </p:nvGrpSpPr>
        <p:grpSpPr>
          <a:xfrm>
            <a:off x="514350" y="-36512"/>
            <a:ext cx="3076575" cy="898525"/>
            <a:chOff x="1785" y="186"/>
            <a:chExt cx="4845" cy="1414"/>
          </a:xfrm>
        </p:grpSpPr>
        <p:pic>
          <p:nvPicPr>
            <p:cNvPr id="5428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4283"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5428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4276" name="文本框 9"/>
          <p:cNvSpPr txBox="1">
            <a:spLocks noChangeArrowheads="1"/>
          </p:cNvSpPr>
          <p:nvPr/>
        </p:nvSpPr>
        <p:spPr bwMode="auto">
          <a:xfrm>
            <a:off x="742950" y="1630363"/>
            <a:ext cx="2847975" cy="190690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2.7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垃圾桶</a:t>
            </a: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办公、住宿等生活区产生的生活垃圾应按照“有害垃圾、可回收物、厨余垃圾、其他垃圾”进行分类投放、分类收集、分类运输、分类处理。</a:t>
            </a:r>
          </a:p>
        </p:txBody>
      </p:sp>
      <p:sp>
        <p:nvSpPr>
          <p:cNvPr id="54277" name="文本框 2"/>
          <p:cNvSpPr txBox="1"/>
          <p:nvPr/>
        </p:nvSpPr>
        <p:spPr>
          <a:xfrm>
            <a:off x="6853238" y="460375"/>
            <a:ext cx="49577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4278" name="图片 1" descr="垃圾箱"/>
          <p:cNvPicPr>
            <a:picLocks noChangeAspect="1"/>
          </p:cNvPicPr>
          <p:nvPr/>
        </p:nvPicPr>
        <p:blipFill>
          <a:blip r:embed="rId4"/>
          <a:stretch>
            <a:fillRect/>
          </a:stretch>
        </p:blipFill>
        <p:spPr>
          <a:xfrm>
            <a:off x="6604000" y="2020888"/>
            <a:ext cx="4687888" cy="3230562"/>
          </a:xfrm>
          <a:prstGeom prst="rect">
            <a:avLst/>
          </a:prstGeom>
          <a:noFill/>
          <a:ln w="9525">
            <a:noFill/>
          </a:ln>
        </p:spPr>
      </p:pic>
      <p:pic>
        <p:nvPicPr>
          <p:cNvPr id="54279" name="图片 -2147482532"/>
          <p:cNvPicPr>
            <a:picLocks noChangeAspect="1"/>
          </p:cNvPicPr>
          <p:nvPr/>
        </p:nvPicPr>
        <p:blipFill>
          <a:blip r:embed="rId5"/>
          <a:stretch>
            <a:fillRect/>
          </a:stretch>
        </p:blipFill>
        <p:spPr>
          <a:xfrm>
            <a:off x="4240213" y="2854325"/>
            <a:ext cx="1517650" cy="2111375"/>
          </a:xfrm>
          <a:prstGeom prst="rect">
            <a:avLst/>
          </a:prstGeom>
          <a:noFill/>
          <a:ln w="9525">
            <a:noFill/>
          </a:ln>
        </p:spPr>
      </p:pic>
      <p:sp>
        <p:nvSpPr>
          <p:cNvPr id="54280" name="文本框 3"/>
          <p:cNvSpPr txBox="1"/>
          <p:nvPr/>
        </p:nvSpPr>
        <p:spPr>
          <a:xfrm>
            <a:off x="4344988" y="5394325"/>
            <a:ext cx="1684337" cy="292100"/>
          </a:xfrm>
          <a:prstGeom prst="rect">
            <a:avLst/>
          </a:prstGeom>
          <a:noFill/>
          <a:ln w="9525">
            <a:noFill/>
          </a:ln>
        </p:spPr>
        <p:txBody>
          <a:bodyPr wrap="none">
            <a:spAutoFit/>
          </a:bodyPr>
          <a:lstStyle/>
          <a:p>
            <a:pPr eaLnBrk="1" hangingPunct="1"/>
            <a:r>
              <a:rPr lang="zh-CN" altLang="en-US" sz="1300" dirty="0">
                <a:latin typeface="微软雅黑" panose="020B0503020204020204" pitchFamily="34" charset="-122"/>
                <a:ea typeface="微软雅黑" panose="020B0503020204020204" pitchFamily="34" charset="-122"/>
              </a:rPr>
              <a:t>施工现场散放垃圾桶</a:t>
            </a:r>
          </a:p>
        </p:txBody>
      </p:sp>
      <p:sp>
        <p:nvSpPr>
          <p:cNvPr id="54281" name="文本框 5"/>
          <p:cNvSpPr txBox="1"/>
          <p:nvPr/>
        </p:nvSpPr>
        <p:spPr>
          <a:xfrm>
            <a:off x="8348663" y="5394325"/>
            <a:ext cx="1184275" cy="292100"/>
          </a:xfrm>
          <a:prstGeom prst="rect">
            <a:avLst/>
          </a:prstGeom>
          <a:noFill/>
          <a:ln w="9525">
            <a:noFill/>
          </a:ln>
        </p:spPr>
        <p:txBody>
          <a:bodyPr wrap="none">
            <a:spAutoFit/>
          </a:bodyPr>
          <a:lstStyle/>
          <a:p>
            <a:pPr eaLnBrk="1" hangingPunct="1"/>
            <a:r>
              <a:rPr lang="zh-CN" altLang="en-US" sz="1300" dirty="0">
                <a:latin typeface="微软雅黑" panose="020B0503020204020204" pitchFamily="34" charset="-122"/>
                <a:ea typeface="微软雅黑" panose="020B0503020204020204" pitchFamily="34" charset="-122"/>
              </a:rPr>
              <a:t>生活区垃圾桶</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016000"/>
            <a:ext cx="10969625" cy="5724525"/>
          </a:xfrm>
        </p:spPr>
        <p:txBody>
          <a:bodyPr vert="horz" wrap="square" lIns="91440" tIns="45720" rIns="91440" bIns="45720" numCol="1" rtlCol="0" anchor="t" anchorCtr="0" compatLnSpc="1">
            <a:normAutofit/>
          </a:bodyPr>
          <a:lstStyle/>
          <a:p>
            <a:pPr marL="342900" marR="0" lvl="0" indent="-342900" algn="ctr"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kumimoji="0" lang="zh-CN" altLang="en-US" sz="1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  录</a:t>
            </a:r>
            <a:endParaRPr kumimoji="0" lang="en-US" altLang="zh-CN" sz="1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一、总体形象</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a:t>
            </a:r>
            <a:endParaRPr kumimoji="0" lang="zh-CN"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1.1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厂界围墙</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1.2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工程入口大门</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1.3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门禁系统</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----------------------------------------------------------------------------------------------------------------------------------------------9</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1.4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显示屏</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-----------------------------------------------------------------------------------------------------------------------------------------------10</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1.5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五牌二图</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---------------------------------------------------------------------------------------------------------------------------------------------11</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1.6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施工图牌</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---------------------------------------------------------------------------------------------------------------------------------------------12</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二、施工区域</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---------------------------------------------------------------------------------------------------------------------------------------------13</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2.1 </a:t>
            </a:r>
            <a:r>
              <a:rPr kumimoji="0" lang="en-US" altLang="zh-CN" sz="900" b="0"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施工道路</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----------------------------------------------------------------------------------------------------------------------------------------------14</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2.2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施工道路人行道</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----------------------------------------------------------------------------------------------------------------------------------------15</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2.3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现场主要施工区域</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--------------------------------------------------------------------------------------------------------------------------------------16</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2.4 </a:t>
            </a:r>
            <a:r>
              <a:rPr kumimoji="0" lang="zh-CN"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临时排水系统</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------------------------------------------------------------------------------------------------------------------------------------------17</a:t>
            </a:r>
            <a:endParaRPr kumimoji="0" lang="zh-CN"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2.5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设备、材料定置堆放</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------------------------------------------------------------------------------------------------------------------------------------19</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2.6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施工现场临时厕所</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--------------------------------------------------------------------------------------------------------------------------------------28</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2.7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垃圾桶</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------------------------------------------------------------------------------------------------------------------------------------------------29</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2.8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吸烟室及休息区</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----------------------------------------------------------------------------------------------------------------------------------------30</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2.9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加工防护棚</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--------------------------------------------------------------------------------------------------------------------------------------------31</a:t>
            </a:r>
            <a:endParaRPr kumimoji="0" lang="zh-CN" altLang="en-US"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7651" name="组合 8"/>
          <p:cNvGrpSpPr/>
          <p:nvPr/>
        </p:nvGrpSpPr>
        <p:grpSpPr>
          <a:xfrm>
            <a:off x="608013" y="14288"/>
            <a:ext cx="3076575" cy="898525"/>
            <a:chOff x="1785" y="186"/>
            <a:chExt cx="4845" cy="1414"/>
          </a:xfrm>
        </p:grpSpPr>
        <p:pic>
          <p:nvPicPr>
            <p:cNvPr id="27654"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27655"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2765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27653"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5299" name="组合 8"/>
          <p:cNvGrpSpPr/>
          <p:nvPr/>
        </p:nvGrpSpPr>
        <p:grpSpPr>
          <a:xfrm>
            <a:off x="557213" y="11113"/>
            <a:ext cx="3076575" cy="898525"/>
            <a:chOff x="1785" y="186"/>
            <a:chExt cx="4845" cy="1414"/>
          </a:xfrm>
        </p:grpSpPr>
        <p:pic>
          <p:nvPicPr>
            <p:cNvPr id="55305"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5306"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55307"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5300" name="文本框 9"/>
          <p:cNvSpPr txBox="1">
            <a:spLocks noChangeArrowheads="1"/>
          </p:cNvSpPr>
          <p:nvPr/>
        </p:nvSpPr>
        <p:spPr bwMode="auto">
          <a:xfrm>
            <a:off x="742950" y="1630363"/>
            <a:ext cx="2847975" cy="2208213"/>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2.8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吸烟室与休息区</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施工现场应设置必要的吸烟室与饮水点（根据实际布置），布置在现场适宜的区域，并明确专人管理。 吸烟室与饮水点应设置座椅，保持室内清洁和饮水卫生。 </a:t>
            </a:r>
          </a:p>
        </p:txBody>
      </p:sp>
      <p:sp>
        <p:nvSpPr>
          <p:cNvPr id="55301" name="文本框 2"/>
          <p:cNvSpPr txBox="1"/>
          <p:nvPr/>
        </p:nvSpPr>
        <p:spPr>
          <a:xfrm>
            <a:off x="6954838" y="460375"/>
            <a:ext cx="48561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5302" name="图片 -2147482543" descr="图片2"/>
          <p:cNvPicPr>
            <a:picLocks noChangeAspect="1"/>
          </p:cNvPicPr>
          <p:nvPr/>
        </p:nvPicPr>
        <p:blipFill>
          <a:blip r:embed="rId4"/>
          <a:stretch>
            <a:fillRect/>
          </a:stretch>
        </p:blipFill>
        <p:spPr>
          <a:xfrm>
            <a:off x="5519738" y="4189413"/>
            <a:ext cx="4464050" cy="2343150"/>
          </a:xfrm>
          <a:prstGeom prst="rect">
            <a:avLst/>
          </a:prstGeom>
          <a:noFill/>
          <a:ln w="9525">
            <a:noFill/>
          </a:ln>
        </p:spPr>
      </p:pic>
      <p:pic>
        <p:nvPicPr>
          <p:cNvPr id="55303" name="图片 1" descr="微信截图_20210531222825"/>
          <p:cNvPicPr>
            <a:picLocks noChangeAspect="1"/>
          </p:cNvPicPr>
          <p:nvPr/>
        </p:nvPicPr>
        <p:blipFill>
          <a:blip r:embed="rId5"/>
          <a:stretch>
            <a:fillRect/>
          </a:stretch>
        </p:blipFill>
        <p:spPr>
          <a:xfrm>
            <a:off x="5870575" y="1019175"/>
            <a:ext cx="3762375" cy="2895600"/>
          </a:xfrm>
          <a:prstGeom prst="rect">
            <a:avLst/>
          </a:prstGeom>
          <a:noFill/>
          <a:ln w="9525">
            <a:noFill/>
          </a:ln>
        </p:spPr>
      </p:pic>
      <p:sp>
        <p:nvSpPr>
          <p:cNvPr id="55304" name="文本框 2"/>
          <p:cNvSpPr txBox="1"/>
          <p:nvPr/>
        </p:nvSpPr>
        <p:spPr>
          <a:xfrm>
            <a:off x="6654800" y="3821113"/>
            <a:ext cx="201930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茶水亭、吸烟亭效果图</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56323" name="组合 8"/>
          <p:cNvGrpSpPr/>
          <p:nvPr/>
        </p:nvGrpSpPr>
        <p:grpSpPr>
          <a:xfrm>
            <a:off x="536575" y="11113"/>
            <a:ext cx="3076575" cy="898525"/>
            <a:chOff x="1785" y="186"/>
            <a:chExt cx="4845" cy="1414"/>
          </a:xfrm>
        </p:grpSpPr>
        <p:pic>
          <p:nvPicPr>
            <p:cNvPr id="5633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633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5633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6324" name="文本框 9"/>
          <p:cNvSpPr txBox="1">
            <a:spLocks noChangeArrowheads="1"/>
          </p:cNvSpPr>
          <p:nvPr/>
        </p:nvSpPr>
        <p:spPr bwMode="auto">
          <a:xfrm>
            <a:off x="650875" y="1685925"/>
            <a:ext cx="2847975" cy="31083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2.9 </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加工防护棚</a:t>
            </a: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l"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1）防护棚采用型钢制作，主要标准配件有立柱、横梁、悬挑梁，</a:t>
            </a:r>
          </a:p>
          <a:p>
            <a:pPr marL="0" marR="0" lvl="0" indent="360045" algn="l"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mn-cs"/>
              </a:rPr>
              <a:t>螺栓连接组装，各地区因风力不同，应对型钢架体结构应进行验算</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p>
          <a:p>
            <a:pPr marL="0" marR="0" lvl="0" indent="360045" algn="l"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2）防护棚顶部设置安全标语，蓝底白字，上下弦均为50mm宽黄黑警示漆，型钢架体刷蓝色，中间悬挂操作规程图牌；   </a:t>
            </a:r>
            <a:endPar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56325" name="文本框 2"/>
          <p:cNvSpPr txBox="1"/>
          <p:nvPr/>
        </p:nvSpPr>
        <p:spPr>
          <a:xfrm>
            <a:off x="7054850" y="460375"/>
            <a:ext cx="47561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56326" name="图片 1" descr="钢筋加工棚实景图"/>
          <p:cNvPicPr>
            <a:picLocks noChangeAspect="1"/>
          </p:cNvPicPr>
          <p:nvPr/>
        </p:nvPicPr>
        <p:blipFill>
          <a:blip r:embed="rId4"/>
          <a:stretch>
            <a:fillRect/>
          </a:stretch>
        </p:blipFill>
        <p:spPr>
          <a:xfrm>
            <a:off x="3590925" y="3940175"/>
            <a:ext cx="3676650" cy="2381250"/>
          </a:xfrm>
          <a:prstGeom prst="rect">
            <a:avLst/>
          </a:prstGeom>
          <a:noFill/>
          <a:ln w="9525">
            <a:noFill/>
          </a:ln>
        </p:spPr>
      </p:pic>
      <p:pic>
        <p:nvPicPr>
          <p:cNvPr id="56327" name="图片 2" descr="钢筋加工棚"/>
          <p:cNvPicPr>
            <a:picLocks noChangeAspect="1"/>
          </p:cNvPicPr>
          <p:nvPr/>
        </p:nvPicPr>
        <p:blipFill>
          <a:blip r:embed="rId5"/>
          <a:srcRect b="4259"/>
          <a:stretch>
            <a:fillRect/>
          </a:stretch>
        </p:blipFill>
        <p:spPr>
          <a:xfrm>
            <a:off x="5616575" y="1271588"/>
            <a:ext cx="5543550" cy="2316162"/>
          </a:xfrm>
          <a:prstGeom prst="rect">
            <a:avLst/>
          </a:prstGeom>
          <a:noFill/>
          <a:ln w="9525">
            <a:noFill/>
          </a:ln>
        </p:spPr>
      </p:pic>
      <p:pic>
        <p:nvPicPr>
          <p:cNvPr id="56328" name="图片 3" descr="操作规程牌"/>
          <p:cNvPicPr>
            <a:picLocks noChangeAspect="1"/>
          </p:cNvPicPr>
          <p:nvPr/>
        </p:nvPicPr>
        <p:blipFill>
          <a:blip r:embed="rId6"/>
          <a:stretch>
            <a:fillRect/>
          </a:stretch>
        </p:blipFill>
        <p:spPr>
          <a:xfrm>
            <a:off x="7891463" y="3940175"/>
            <a:ext cx="3762375" cy="2381250"/>
          </a:xfrm>
          <a:prstGeom prst="rect">
            <a:avLst/>
          </a:prstGeom>
          <a:noFill/>
          <a:ln w="9525">
            <a:noFill/>
          </a:ln>
        </p:spPr>
      </p:pic>
      <p:sp>
        <p:nvSpPr>
          <p:cNvPr id="56329" name="文本框 5"/>
          <p:cNvSpPr txBox="1"/>
          <p:nvPr/>
        </p:nvSpPr>
        <p:spPr>
          <a:xfrm>
            <a:off x="7392988" y="3579813"/>
            <a:ext cx="3349625"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加工防护棚剖面图</a:t>
            </a:r>
          </a:p>
        </p:txBody>
      </p:sp>
      <p:sp>
        <p:nvSpPr>
          <p:cNvPr id="56330" name="文本框 6"/>
          <p:cNvSpPr txBox="1"/>
          <p:nvPr/>
        </p:nvSpPr>
        <p:spPr>
          <a:xfrm>
            <a:off x="3590925" y="6430963"/>
            <a:ext cx="3349625"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加工防护棚实景图</a:t>
            </a:r>
          </a:p>
        </p:txBody>
      </p:sp>
      <p:sp>
        <p:nvSpPr>
          <p:cNvPr id="56331" name="文本框 7"/>
          <p:cNvSpPr txBox="1"/>
          <p:nvPr/>
        </p:nvSpPr>
        <p:spPr>
          <a:xfrm>
            <a:off x="8004175" y="6437313"/>
            <a:ext cx="3349625"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操作规程图牌</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2138" y="1417638"/>
            <a:ext cx="10969625" cy="4832350"/>
          </a:xfrm>
        </p:spPr>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三、安全设施</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57347" name="组合 8"/>
          <p:cNvGrpSpPr/>
          <p:nvPr/>
        </p:nvGrpSpPr>
        <p:grpSpPr>
          <a:xfrm>
            <a:off x="608013" y="14288"/>
            <a:ext cx="3076575" cy="898525"/>
            <a:chOff x="1785" y="186"/>
            <a:chExt cx="4845" cy="1414"/>
          </a:xfrm>
        </p:grpSpPr>
        <p:pic>
          <p:nvPicPr>
            <p:cNvPr id="57350"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57351"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5735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57349"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58371" name="文本框 5"/>
          <p:cNvSpPr txBox="1"/>
          <p:nvPr/>
        </p:nvSpPr>
        <p:spPr>
          <a:xfrm>
            <a:off x="6845300" y="460375"/>
            <a:ext cx="49657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58372" name="组合 8"/>
          <p:cNvGrpSpPr/>
          <p:nvPr/>
        </p:nvGrpSpPr>
        <p:grpSpPr>
          <a:xfrm>
            <a:off x="544513" y="42863"/>
            <a:ext cx="3076575" cy="898525"/>
            <a:chOff x="1785" y="186"/>
            <a:chExt cx="4845" cy="1414"/>
          </a:xfrm>
        </p:grpSpPr>
        <p:pic>
          <p:nvPicPr>
            <p:cNvPr id="58383"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8384"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58385"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8373" name="object 2"/>
          <p:cNvSpPr txBox="1">
            <a:spLocks noChangeArrowheads="1"/>
          </p:cNvSpPr>
          <p:nvPr/>
        </p:nvSpPr>
        <p:spPr bwMode="auto">
          <a:xfrm>
            <a:off x="879475" y="2198688"/>
            <a:ext cx="6456363" cy="1263650"/>
          </a:xfrm>
          <a:prstGeom prst="rect">
            <a:avLst/>
          </a:prstGeom>
          <a:noFill/>
          <a:ln>
            <a:noFill/>
          </a:ln>
        </p:spPr>
        <p:txBody>
          <a:bodyPr lIns="0" tIns="62230" rIns="0" bIns="0">
            <a:spAutoFit/>
          </a:bodyPr>
          <a:lstStyle>
            <a:lvl1pPr marL="342900" indent="-342900">
              <a:spcBef>
                <a:spcPct val="20000"/>
              </a:spcBef>
              <a:buFont typeface="Arial" panose="020B0604020202020204" pitchFamily="34" charset="0"/>
              <a:buChar char="•"/>
              <a:tabLst>
                <a:tab pos="209550" algn="l"/>
              </a:tabLst>
              <a:defRPr sz="3200">
                <a:solidFill>
                  <a:schemeClr val="tx1"/>
                </a:solidFill>
                <a:latin typeface="Calibri" panose="020F0502020204030204" pitchFamily="34" charset="0"/>
                <a:ea typeface="宋体" panose="02010600030101010101" pitchFamily="2" charset="-122"/>
              </a:defRPr>
            </a:lvl1pPr>
            <a:lvl2pPr indent="457200">
              <a:spcBef>
                <a:spcPct val="20000"/>
              </a:spcBef>
              <a:buFont typeface="Arial" panose="020B0604020202020204" pitchFamily="34" charset="0"/>
              <a:buChar char="–"/>
              <a:tabLst>
                <a:tab pos="20955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20955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9pPr>
          </a:lstStyle>
          <a:p>
            <a:pPr marL="0" marR="0" lvl="1" indent="360045" algn="l" defTabSz="914400" rtl="0" eaLnBrk="1" fontAlgn="base" latinLnBrk="0" hangingPunct="1">
              <a:lnSpc>
                <a:spcPct val="150000"/>
              </a:lnSpc>
              <a:spcBef>
                <a:spcPct val="0"/>
              </a:spcBef>
              <a:spcAft>
                <a:spcPct val="0"/>
              </a:spcAft>
              <a:buClr>
                <a:srgbClr val="231F20"/>
              </a:buClr>
              <a:buSzPct val="95000"/>
              <a:buFont typeface="Arial" panose="020B0604020202020204" pitchFamily="34" charset="0"/>
              <a:buNone/>
              <a:tabLst>
                <a:tab pos="209550" algn="l"/>
              </a:tabLst>
              <a:defRPr/>
            </a:pPr>
            <a:r>
              <a:rPr kumimoji="0" lang="en-US" altLang="zh-CN" sz="1300" b="0" i="0" u="none" strike="noStrike" kern="1200" cap="none" spc="10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3.1.1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控制点、沉降观测点保护</a:t>
            </a:r>
          </a:p>
          <a:p>
            <a:pPr marL="0" marR="0" lvl="1" indent="360045" algn="l" defTabSz="914400" rtl="0" eaLnBrk="1" fontAlgn="base" latinLnBrk="0" hangingPunct="1">
              <a:lnSpc>
                <a:spcPct val="150000"/>
              </a:lnSpc>
              <a:spcBef>
                <a:spcPct val="0"/>
              </a:spcBef>
              <a:spcAft>
                <a:spcPct val="0"/>
              </a:spcAft>
              <a:buClr>
                <a:srgbClr val="231F20"/>
              </a:buClr>
              <a:buSzPct val="95000"/>
              <a:buFont typeface="Arial Unicode MS" panose="020B0604020202020204" pitchFamily="34" charset="-122"/>
              <a:buNone/>
              <a:tabLst>
                <a:tab pos="209550"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控制点用刷红白相间颜色的圆铁铁架</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sym typeface="+mn-ea"/>
              </a:rPr>
              <a:t>（钢管）</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围上，并悬挂有警示、</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sym typeface="+mn-ea"/>
              </a:rPr>
              <a:t>说明</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标志牌，标志牌内容包含编号、标高信息；沉降观测点应</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采用不锈钢材质，设置不锈钢保护罩和标牌，注明点位编号。</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全场不锈钢保护罩应由建设单位或总承包单位统一制作，统一编号。</a:t>
            </a:r>
            <a:endPar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854075" y="1609725"/>
            <a:ext cx="4141788" cy="400050"/>
          </a:xfrm>
          <a:prstGeom prst="rect">
            <a:avLst/>
          </a:prstGeom>
          <a:noFill/>
        </p:spPr>
        <p:txBody>
          <a:bodyPr>
            <a:spAutoFit/>
          </a:bodyPr>
          <a:lstStyle/>
          <a:p>
            <a:pPr marR="0" defTabSz="914400" eaLnBrk="1" fontAlgn="auto" hangingPunct="1">
              <a:spcBef>
                <a:spcPts val="100"/>
              </a:spcBef>
              <a:spcAft>
                <a:spcPts val="0"/>
              </a:spcAft>
              <a:buClrTx/>
              <a:buSzTx/>
              <a:buFontTx/>
              <a:buNone/>
              <a:defRPr/>
            </a:pPr>
            <a:r>
              <a:rPr kumimoji="0" lang="en-US" sz="2000" kern="1200" cap="none" spc="105" normalizeH="0" baseline="0" noProof="0" dirty="0">
                <a:latin typeface="微软雅黑" panose="020B0503020204020204" pitchFamily="34" charset="-122"/>
                <a:ea typeface="微软雅黑" panose="020B0503020204020204" pitchFamily="34" charset="-122"/>
                <a:cs typeface="+mn-cs"/>
                <a:sym typeface="+mn-ea"/>
              </a:rPr>
              <a:t>3.1 </a:t>
            </a:r>
            <a:r>
              <a:rPr kumimoji="0" lang="zh-CN" altLang="en-US" sz="2000" kern="1200" cap="none" spc="105" normalizeH="0" baseline="0" noProof="0" dirty="0">
                <a:latin typeface="微软雅黑" panose="020B0503020204020204" pitchFamily="34" charset="-122"/>
                <a:ea typeface="微软雅黑" panose="020B0503020204020204" pitchFamily="34" charset="-122"/>
                <a:cs typeface="+mn-cs"/>
                <a:sym typeface="+mn-ea"/>
              </a:rPr>
              <a:t>成品保护</a:t>
            </a:r>
            <a:endParaRPr kumimoji="0" lang="en-US" altLang="zh-CN" sz="2000" kern="1200" cap="none" spc="105" normalizeH="0" baseline="0" noProof="0" dirty="0">
              <a:latin typeface="微软雅黑" panose="020B0503020204020204" pitchFamily="34" charset="-122"/>
              <a:ea typeface="微软雅黑" panose="020B0503020204020204" pitchFamily="34" charset="-122"/>
              <a:cs typeface="+mn-cs"/>
              <a:sym typeface="+mn-ea"/>
            </a:endParaRPr>
          </a:p>
        </p:txBody>
      </p:sp>
      <p:pic>
        <p:nvPicPr>
          <p:cNvPr id="58375" name="图片 14"/>
          <p:cNvPicPr>
            <a:picLocks noChangeAspect="1"/>
          </p:cNvPicPr>
          <p:nvPr/>
        </p:nvPicPr>
        <p:blipFill>
          <a:blip r:embed="rId4"/>
          <a:stretch>
            <a:fillRect/>
          </a:stretch>
        </p:blipFill>
        <p:spPr>
          <a:xfrm>
            <a:off x="7977188" y="1135063"/>
            <a:ext cx="3435350" cy="2308225"/>
          </a:xfrm>
          <a:prstGeom prst="rect">
            <a:avLst/>
          </a:prstGeom>
          <a:noFill/>
          <a:ln w="9525">
            <a:noFill/>
          </a:ln>
        </p:spPr>
      </p:pic>
      <p:pic>
        <p:nvPicPr>
          <p:cNvPr id="58376" name="图片 8" descr="slide0163_image259"/>
          <p:cNvPicPr>
            <a:picLocks noChangeAspect="1"/>
          </p:cNvPicPr>
          <p:nvPr/>
        </p:nvPicPr>
        <p:blipFill>
          <a:blip r:embed="rId5"/>
          <a:stretch>
            <a:fillRect/>
          </a:stretch>
        </p:blipFill>
        <p:spPr>
          <a:xfrm>
            <a:off x="7977188" y="3884613"/>
            <a:ext cx="3400425" cy="2484437"/>
          </a:xfrm>
          <a:prstGeom prst="rect">
            <a:avLst/>
          </a:prstGeom>
          <a:noFill/>
          <a:ln w="9525">
            <a:noFill/>
          </a:ln>
        </p:spPr>
      </p:pic>
      <p:pic>
        <p:nvPicPr>
          <p:cNvPr id="58377" name="图片 10" descr="slide0165_image263"/>
          <p:cNvPicPr>
            <a:picLocks noChangeAspect="1"/>
          </p:cNvPicPr>
          <p:nvPr/>
        </p:nvPicPr>
        <p:blipFill>
          <a:blip r:embed="rId6"/>
          <a:stretch>
            <a:fillRect/>
          </a:stretch>
        </p:blipFill>
        <p:spPr>
          <a:xfrm>
            <a:off x="1090613" y="4156075"/>
            <a:ext cx="3244850" cy="2254250"/>
          </a:xfrm>
          <a:prstGeom prst="rect">
            <a:avLst/>
          </a:prstGeom>
          <a:noFill/>
          <a:ln w="9525">
            <a:noFill/>
          </a:ln>
        </p:spPr>
      </p:pic>
      <p:sp>
        <p:nvSpPr>
          <p:cNvPr id="11" name="文本框 10"/>
          <p:cNvSpPr txBox="1"/>
          <p:nvPr/>
        </p:nvSpPr>
        <p:spPr>
          <a:xfrm>
            <a:off x="9263063" y="6430963"/>
            <a:ext cx="1743075" cy="292100"/>
          </a:xfrm>
          <a:prstGeom prst="rect">
            <a:avLst/>
          </a:prstGeom>
          <a:noFill/>
        </p:spPr>
        <p:txBody>
          <a:bodyPr>
            <a:spAutoFit/>
          </a:bodyPr>
          <a:lstStyle/>
          <a:p>
            <a:pPr marR="0" defTabSz="914400" eaLnBrk="1" fontAlgn="auto" hangingPunct="1">
              <a:spcBef>
                <a:spcPts val="100"/>
              </a:spcBef>
              <a:spcAft>
                <a:spcPts val="0"/>
              </a:spcAft>
              <a:buClrTx/>
              <a:buSzTx/>
              <a:buFontTx/>
              <a:buNone/>
              <a:defRPr/>
            </a:pPr>
            <a:r>
              <a:rPr kumimoji="0" lang="zh-CN" sz="1300" kern="1200" cap="none" spc="105" normalizeH="0" baseline="0" noProof="0" dirty="0">
                <a:latin typeface="微软雅黑" panose="020B0503020204020204" pitchFamily="34" charset="-122"/>
                <a:ea typeface="微软雅黑" panose="020B0503020204020204" pitchFamily="34" charset="-122"/>
                <a:cs typeface="+mn-cs"/>
                <a:sym typeface="+mn-ea"/>
              </a:rPr>
              <a:t>测量桩防护</a:t>
            </a:r>
          </a:p>
        </p:txBody>
      </p:sp>
      <p:sp>
        <p:nvSpPr>
          <p:cNvPr id="58379" name="文本框 11"/>
          <p:cNvSpPr txBox="1"/>
          <p:nvPr/>
        </p:nvSpPr>
        <p:spPr>
          <a:xfrm>
            <a:off x="9178925" y="3484563"/>
            <a:ext cx="1019175" cy="292100"/>
          </a:xfrm>
          <a:prstGeom prst="rect">
            <a:avLst/>
          </a:prstGeom>
          <a:noFill/>
          <a:ln w="9525">
            <a:noFill/>
          </a:ln>
        </p:spPr>
        <p:txBody>
          <a:bodyPr wrap="none">
            <a:spAutoFit/>
          </a:bodyPr>
          <a:lstStyle/>
          <a:p>
            <a:pPr eaLnBrk="1" hangingPunct="1">
              <a:spcBef>
                <a:spcPts val="100"/>
              </a:spcBef>
            </a:pPr>
            <a:r>
              <a:rPr lang="zh-CN" altLang="en-US" sz="1300" dirty="0">
                <a:latin typeface="微软雅黑" panose="020B0503020204020204" pitchFamily="34" charset="-122"/>
                <a:ea typeface="微软雅黑" panose="020B0503020204020204" pitchFamily="34" charset="-122"/>
                <a:sym typeface="+mn-ea"/>
              </a:rPr>
              <a:t>测量点防护</a:t>
            </a:r>
          </a:p>
        </p:txBody>
      </p:sp>
      <p:sp>
        <p:nvSpPr>
          <p:cNvPr id="13" name="文本框 12"/>
          <p:cNvSpPr txBox="1"/>
          <p:nvPr/>
        </p:nvSpPr>
        <p:spPr>
          <a:xfrm>
            <a:off x="3525838" y="6438900"/>
            <a:ext cx="1655763" cy="292100"/>
          </a:xfrm>
          <a:prstGeom prst="rect">
            <a:avLst/>
          </a:prstGeom>
          <a:noFill/>
        </p:spPr>
        <p:txBody>
          <a:bodyPr>
            <a:spAutoFit/>
          </a:bodyPr>
          <a:lstStyle/>
          <a:p>
            <a:pPr marR="0" defTabSz="914400" eaLnBrk="1" fontAlgn="auto" hangingPunct="1">
              <a:spcBef>
                <a:spcPts val="100"/>
              </a:spcBef>
              <a:spcAft>
                <a:spcPts val="0"/>
              </a:spcAft>
              <a:buClrTx/>
              <a:buSzTx/>
              <a:buFontTx/>
              <a:buNone/>
              <a:defRPr/>
            </a:pPr>
            <a:r>
              <a:rPr kumimoji="0" lang="zh-CN" sz="1300" kern="1200" cap="none" spc="105" normalizeH="0" baseline="0" noProof="0" dirty="0">
                <a:latin typeface="微软雅黑" panose="020B0503020204020204" pitchFamily="34" charset="-122"/>
                <a:ea typeface="微软雅黑" panose="020B0503020204020204" pitchFamily="34" charset="-122"/>
                <a:cs typeface="+mn-cs"/>
                <a:sym typeface="+mn-ea"/>
              </a:rPr>
              <a:t>沉降观测点防护</a:t>
            </a:r>
          </a:p>
        </p:txBody>
      </p:sp>
      <p:sp>
        <p:nvSpPr>
          <p:cNvPr id="58381" name="图片 1" descr="C:\Users\dnyang\Desktop\沉降资料\L型沉降点（d≥16mm）.jpg"/>
          <p:cNvSpPr/>
          <p:nvPr/>
        </p:nvSpPr>
        <p:spPr>
          <a:xfrm>
            <a:off x="5495925" y="2628900"/>
            <a:ext cx="1200150" cy="1600200"/>
          </a:xfrm>
          <a:prstGeom prst="rect">
            <a:avLst/>
          </a:prstGeom>
          <a:noFill/>
          <a:ln w="9525">
            <a:noFill/>
          </a:ln>
        </p:spPr>
        <p:txBody>
          <a:bodyPr/>
          <a:lstStyle/>
          <a:p>
            <a:pPr eaLnBrk="1" hangingPunct="1"/>
            <a:endParaRPr lang="zh-CN" altLang="en-US" dirty="0">
              <a:latin typeface="微软雅黑" panose="020B0503020204020204" pitchFamily="34" charset="-122"/>
              <a:ea typeface="微软雅黑" panose="020B0503020204020204" pitchFamily="34" charset="-122"/>
            </a:endParaRPr>
          </a:p>
        </p:txBody>
      </p:sp>
      <p:pic>
        <p:nvPicPr>
          <p:cNvPr id="58382" name="图片 2" descr="12"/>
          <p:cNvPicPr>
            <a:picLocks noChangeAspect="1"/>
          </p:cNvPicPr>
          <p:nvPr/>
        </p:nvPicPr>
        <p:blipFill>
          <a:blip r:embed="rId7"/>
          <a:srcRect b="1776"/>
          <a:stretch>
            <a:fillRect/>
          </a:stretch>
        </p:blipFill>
        <p:spPr>
          <a:xfrm>
            <a:off x="4660900" y="4135438"/>
            <a:ext cx="2395538" cy="2303462"/>
          </a:xfrm>
          <a:prstGeom prst="rect">
            <a:avLst/>
          </a:prstGeom>
          <a:noFill/>
          <a:ln w="9525">
            <a:noFill/>
          </a:ln>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59395" name="文本框 5"/>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59396" name="组合 8"/>
          <p:cNvGrpSpPr/>
          <p:nvPr/>
        </p:nvGrpSpPr>
        <p:grpSpPr>
          <a:xfrm>
            <a:off x="541338" y="31750"/>
            <a:ext cx="3076575" cy="898525"/>
            <a:chOff x="1785" y="186"/>
            <a:chExt cx="4845" cy="1414"/>
          </a:xfrm>
        </p:grpSpPr>
        <p:pic>
          <p:nvPicPr>
            <p:cNvPr id="5940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5940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5940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59397" name="object 2"/>
          <p:cNvSpPr txBox="1">
            <a:spLocks noChangeArrowheads="1"/>
          </p:cNvSpPr>
          <p:nvPr/>
        </p:nvSpPr>
        <p:spPr bwMode="auto">
          <a:xfrm>
            <a:off x="854075" y="1555750"/>
            <a:ext cx="3835400" cy="1849438"/>
          </a:xfrm>
          <a:prstGeom prst="rect">
            <a:avLst/>
          </a:prstGeom>
          <a:noFill/>
          <a:ln>
            <a:noFill/>
          </a:ln>
        </p:spPr>
        <p:txBody>
          <a:bodyPr lIns="0" tIns="12700" rIns="0" bIns="0">
            <a:spAutoFit/>
          </a:bodyPr>
          <a:lstStyle>
            <a:lvl1pPr>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ts val="10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3.1.2  </a:t>
            </a:r>
            <a:r>
              <a:rPr kumimoji="0" lang="zh-CN" altLang="en-US"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柱</a:t>
            </a:r>
            <a:r>
              <a:rPr kumimoji="0" lang="zh-CN" altLang="zh-CN"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基（基础）保护</a:t>
            </a:r>
          </a:p>
          <a:p>
            <a:pPr marL="0" marR="0" lvl="0" indent="360045" algn="just" defTabSz="914400" rtl="0" eaLnBrk="1" fontAlgn="base" latinLnBrk="0" hangingPunct="1">
              <a:lnSpc>
                <a:spcPct val="150000"/>
              </a:lnSpc>
              <a:spcBef>
                <a:spcPts val="100"/>
              </a:spcBef>
              <a:spcAft>
                <a:spcPct val="0"/>
              </a:spcAft>
              <a:buClr>
                <a:srgbClr val="231F20"/>
              </a:buClr>
              <a:buSzPct val="90000"/>
              <a:buFont typeface="Arial Unicode MS" panose="020B0604020202020204" pitchFamily="34" charset="-122"/>
              <a:buNone/>
              <a:tabLst>
                <a:tab pos="180975"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浇筑完的柱基（基础）应采取相应的保护措施。在柱基四周用角钢或橡胶条（板）将柱基围起，角钢或橡胶条（板）涂刷黄黑相间的彩条，低于地平面的柱基在其四周用红砖砌筑，外侧做填土处理。如柱基上有预埋螺栓，应套</a:t>
            </a: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PVC</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保护帽。</a:t>
            </a:r>
          </a:p>
        </p:txBody>
      </p:sp>
      <p:pic>
        <p:nvPicPr>
          <p:cNvPr id="59398" name="图片 13"/>
          <p:cNvPicPr>
            <a:picLocks noChangeAspect="1"/>
          </p:cNvPicPr>
          <p:nvPr/>
        </p:nvPicPr>
        <p:blipFill>
          <a:blip r:embed="rId4"/>
          <a:srcRect t="1834" r="51122"/>
          <a:stretch>
            <a:fillRect/>
          </a:stretch>
        </p:blipFill>
        <p:spPr>
          <a:xfrm>
            <a:off x="6477000" y="1314450"/>
            <a:ext cx="3609975" cy="2363788"/>
          </a:xfrm>
          <a:prstGeom prst="rect">
            <a:avLst/>
          </a:prstGeom>
          <a:noFill/>
          <a:ln w="9525">
            <a:noFill/>
          </a:ln>
        </p:spPr>
      </p:pic>
      <p:pic>
        <p:nvPicPr>
          <p:cNvPr id="59399" name="图片 16"/>
          <p:cNvPicPr>
            <a:picLocks noChangeAspect="1"/>
          </p:cNvPicPr>
          <p:nvPr/>
        </p:nvPicPr>
        <p:blipFill>
          <a:blip r:embed="rId5"/>
          <a:stretch>
            <a:fillRect/>
          </a:stretch>
        </p:blipFill>
        <p:spPr>
          <a:xfrm>
            <a:off x="6477000" y="3773488"/>
            <a:ext cx="3609975" cy="2603500"/>
          </a:xfrm>
          <a:prstGeom prst="rect">
            <a:avLst/>
          </a:prstGeom>
          <a:noFill/>
          <a:ln w="9525">
            <a:noFill/>
          </a:ln>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0419" name="组合 8"/>
          <p:cNvGrpSpPr/>
          <p:nvPr/>
        </p:nvGrpSpPr>
        <p:grpSpPr>
          <a:xfrm>
            <a:off x="655638" y="57150"/>
            <a:ext cx="3076575" cy="898525"/>
            <a:chOff x="1785" y="186"/>
            <a:chExt cx="4845" cy="1414"/>
          </a:xfrm>
        </p:grpSpPr>
        <p:pic>
          <p:nvPicPr>
            <p:cNvPr id="6042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0427"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042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0420" name="object 2"/>
          <p:cNvSpPr txBox="1">
            <a:spLocks noChangeArrowheads="1"/>
          </p:cNvSpPr>
          <p:nvPr/>
        </p:nvSpPr>
        <p:spPr bwMode="auto">
          <a:xfrm>
            <a:off x="874713" y="1565275"/>
            <a:ext cx="3970338" cy="1836738"/>
          </a:xfrm>
          <a:prstGeom prst="rect">
            <a:avLst/>
          </a:prstGeom>
          <a:noFill/>
          <a:ln>
            <a:noFill/>
          </a:ln>
        </p:spPr>
        <p:txBody>
          <a:bodyPr lIns="0" tIns="12700" rIns="0" bIns="0">
            <a:spAutoFit/>
          </a:bodyPr>
          <a:lstStyle>
            <a:lvl1pPr marL="180975">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ts val="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3.1.3  </a:t>
            </a:r>
            <a:r>
              <a:rPr kumimoji="0" lang="zh-CN" altLang="en-US"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柱身保护</a:t>
            </a:r>
          </a:p>
          <a:p>
            <a:pPr marL="0" marR="0" lvl="0" indent="360045" algn="just" defTabSz="914400" rtl="0" eaLnBrk="1" fontAlgn="base" latinLnBrk="0" hangingPunct="1">
              <a:lnSpc>
                <a:spcPct val="150000"/>
              </a:lnSpc>
              <a:spcBef>
                <a:spcPts val="0"/>
              </a:spcBef>
              <a:spcAft>
                <a:spcPct val="0"/>
              </a:spcAft>
              <a:buClr>
                <a:srgbClr val="231F20"/>
              </a:buClr>
              <a:buSzPct val="90000"/>
              <a:buFont typeface="Arial Unicode MS" panose="020B0604020202020204" pitchFamily="34" charset="-122"/>
              <a:buNone/>
              <a:tabLst>
                <a:tab pos="180975"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拆除模板后的柱身，应采取相应的保护措施，在柱身的四角用橡胶条（板）或角钢围起，对受碰撞区域中间夹木板保护，角钢或橡胶条（板）上涂刷红白（或黄黑）相间的彩条。对易受周边混凝土浇筑、油漆等污染的柱身，采用薄膜包裹保护。</a:t>
            </a:r>
          </a:p>
        </p:txBody>
      </p:sp>
      <p:sp>
        <p:nvSpPr>
          <p:cNvPr id="60421" name="文本框 9"/>
          <p:cNvSpPr txBox="1"/>
          <p:nvPr/>
        </p:nvSpPr>
        <p:spPr>
          <a:xfrm>
            <a:off x="7013575" y="460375"/>
            <a:ext cx="47974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60422" name="图片 12"/>
          <p:cNvPicPr>
            <a:picLocks noChangeAspect="1"/>
          </p:cNvPicPr>
          <p:nvPr/>
        </p:nvPicPr>
        <p:blipFill>
          <a:blip r:embed="rId4"/>
          <a:srcRect t="822" r="49460"/>
          <a:stretch>
            <a:fillRect/>
          </a:stretch>
        </p:blipFill>
        <p:spPr>
          <a:xfrm>
            <a:off x="8516938" y="4167188"/>
            <a:ext cx="2697162" cy="2449512"/>
          </a:xfrm>
          <a:prstGeom prst="rect">
            <a:avLst/>
          </a:prstGeom>
          <a:noFill/>
          <a:ln w="9525">
            <a:noFill/>
          </a:ln>
        </p:spPr>
      </p:pic>
      <p:pic>
        <p:nvPicPr>
          <p:cNvPr id="60423" name="图片 17"/>
          <p:cNvPicPr>
            <a:picLocks noChangeAspect="1"/>
          </p:cNvPicPr>
          <p:nvPr/>
        </p:nvPicPr>
        <p:blipFill>
          <a:blip r:embed="rId5"/>
          <a:stretch>
            <a:fillRect/>
          </a:stretch>
        </p:blipFill>
        <p:spPr>
          <a:xfrm>
            <a:off x="5707063" y="1651000"/>
            <a:ext cx="2538412" cy="2384425"/>
          </a:xfrm>
          <a:prstGeom prst="rect">
            <a:avLst/>
          </a:prstGeom>
          <a:noFill/>
          <a:ln w="9525">
            <a:noFill/>
          </a:ln>
        </p:spPr>
      </p:pic>
      <p:pic>
        <p:nvPicPr>
          <p:cNvPr id="60424" name="图片 15" descr="slide0176_image291"/>
          <p:cNvPicPr>
            <a:picLocks noChangeAspect="1"/>
          </p:cNvPicPr>
          <p:nvPr/>
        </p:nvPicPr>
        <p:blipFill>
          <a:blip r:embed="rId6"/>
          <a:stretch>
            <a:fillRect/>
          </a:stretch>
        </p:blipFill>
        <p:spPr>
          <a:xfrm>
            <a:off x="8516938" y="1651000"/>
            <a:ext cx="2632075" cy="2384425"/>
          </a:xfrm>
          <a:prstGeom prst="rect">
            <a:avLst/>
          </a:prstGeom>
          <a:noFill/>
          <a:ln w="9525">
            <a:noFill/>
          </a:ln>
        </p:spPr>
      </p:pic>
      <p:pic>
        <p:nvPicPr>
          <p:cNvPr id="60425" name="图片 1" descr="0941a1823ef5f9764cd6643a7e74cc1"/>
          <p:cNvPicPr>
            <a:picLocks noChangeAspect="1"/>
          </p:cNvPicPr>
          <p:nvPr/>
        </p:nvPicPr>
        <p:blipFill>
          <a:blip r:embed="rId7"/>
          <a:stretch>
            <a:fillRect/>
          </a:stretch>
        </p:blipFill>
        <p:spPr>
          <a:xfrm>
            <a:off x="5708650" y="4165600"/>
            <a:ext cx="2555875" cy="2452688"/>
          </a:xfrm>
          <a:prstGeom prst="rect">
            <a:avLst/>
          </a:prstGeom>
          <a:noFill/>
          <a:ln w="9525">
            <a:noFill/>
          </a:ln>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1443" name="组合 8"/>
          <p:cNvGrpSpPr/>
          <p:nvPr/>
        </p:nvGrpSpPr>
        <p:grpSpPr>
          <a:xfrm>
            <a:off x="609600" y="30163"/>
            <a:ext cx="3076575" cy="898525"/>
            <a:chOff x="1785" y="186"/>
            <a:chExt cx="4845" cy="1414"/>
          </a:xfrm>
        </p:grpSpPr>
        <p:pic>
          <p:nvPicPr>
            <p:cNvPr id="6145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145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145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1444" name="object 2"/>
          <p:cNvSpPr txBox="1">
            <a:spLocks noChangeArrowheads="1"/>
          </p:cNvSpPr>
          <p:nvPr/>
        </p:nvSpPr>
        <p:spPr bwMode="auto">
          <a:xfrm>
            <a:off x="849313" y="1565275"/>
            <a:ext cx="2638425" cy="1236663"/>
          </a:xfrm>
          <a:prstGeom prst="rect">
            <a:avLst/>
          </a:prstGeom>
          <a:noFill/>
          <a:ln>
            <a:noFill/>
          </a:ln>
        </p:spPr>
        <p:txBody>
          <a:bodyPr lIns="0" tIns="12700" rIns="0" bIns="0">
            <a:spAutoFit/>
          </a:bodyPr>
          <a:lstStyle>
            <a:lvl1pPr indent="457200">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3.1.4  </a:t>
            </a:r>
            <a:r>
              <a:rPr kumimoji="0" lang="zh-CN" altLang="en-US"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柱筋保护</a:t>
            </a:r>
          </a:p>
          <a:p>
            <a:pPr marL="0" marR="0" lvl="0" indent="360045" algn="just" defTabSz="914400" rtl="0" eaLnBrk="1" fontAlgn="base" latinLnBrk="0" hangingPunct="1">
              <a:lnSpc>
                <a:spcPct val="150000"/>
              </a:lnSpc>
              <a:spcBef>
                <a:spcPct val="0"/>
              </a:spcBef>
              <a:spcAft>
                <a:spcPct val="0"/>
              </a:spcAft>
              <a:buClr>
                <a:srgbClr val="231F20"/>
              </a:buClr>
              <a:buSzPct val="90000"/>
              <a:buFont typeface="Arial Unicode MS" panose="020B0604020202020204" pitchFamily="34" charset="-122"/>
              <a:buNone/>
              <a:tabLst>
                <a:tab pos="180975"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长时间不施工或易受污染的柱筋，裸露的钢筋应采用</a:t>
            </a: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PVC</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套管或簿膜包缠的保护措施。</a:t>
            </a:r>
          </a:p>
        </p:txBody>
      </p:sp>
      <p:sp>
        <p:nvSpPr>
          <p:cNvPr id="61445" name="文本框 9"/>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3" name="文本框 2"/>
          <p:cNvSpPr txBox="1"/>
          <p:nvPr/>
        </p:nvSpPr>
        <p:spPr>
          <a:xfrm>
            <a:off x="5151438" y="5283200"/>
            <a:ext cx="2711450" cy="292100"/>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zh-CN" sz="1300" kern="1200" cap="none" spc="45" normalizeH="0" baseline="0" noProof="0" dirty="0">
                <a:latin typeface="微软雅黑" panose="020B0503020204020204" pitchFamily="34" charset="-122"/>
                <a:ea typeface="微软雅黑" panose="020B0503020204020204" pitchFamily="34" charset="-122"/>
                <a:cs typeface="+mn-cs"/>
                <a:sym typeface="+mn-ea"/>
              </a:rPr>
              <a:t>柱筋保护（薄膜包缠）</a:t>
            </a:r>
          </a:p>
        </p:txBody>
      </p:sp>
      <p:sp>
        <p:nvSpPr>
          <p:cNvPr id="4" name="文本框 3"/>
          <p:cNvSpPr txBox="1"/>
          <p:nvPr/>
        </p:nvSpPr>
        <p:spPr>
          <a:xfrm>
            <a:off x="8566150" y="5283200"/>
            <a:ext cx="2608263" cy="292100"/>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zh-CN" altLang="en-US" sz="1300" kern="1200" cap="none" spc="45" normalizeH="0" baseline="0" noProof="0" dirty="0">
                <a:latin typeface="微软雅黑" panose="020B0503020204020204" pitchFamily="34" charset="-122"/>
                <a:ea typeface="微软雅黑" panose="020B0503020204020204" pitchFamily="34" charset="-122"/>
                <a:cs typeface="+mn-cs"/>
                <a:sym typeface="+mn-ea"/>
              </a:rPr>
              <a:t>柱筋保护（</a:t>
            </a:r>
            <a:r>
              <a:rPr kumimoji="0" lang="en-US" altLang="zh-CN" sz="1300" kern="1200" cap="none" spc="45" normalizeH="0" baseline="0" noProof="0" dirty="0">
                <a:latin typeface="微软雅黑" panose="020B0503020204020204" pitchFamily="34" charset="-122"/>
                <a:ea typeface="微软雅黑" panose="020B0503020204020204" pitchFamily="34" charset="-122"/>
                <a:cs typeface="+mn-cs"/>
                <a:sym typeface="+mn-ea"/>
              </a:rPr>
              <a:t>PVC</a:t>
            </a:r>
            <a:r>
              <a:rPr kumimoji="0" lang="zh-CN" altLang="en-US" sz="1300" kern="1200" cap="none" spc="45" normalizeH="0" baseline="0" noProof="0" dirty="0">
                <a:latin typeface="微软雅黑" panose="020B0503020204020204" pitchFamily="34" charset="-122"/>
                <a:ea typeface="微软雅黑" panose="020B0503020204020204" pitchFamily="34" charset="-122"/>
                <a:cs typeface="+mn-cs"/>
                <a:sym typeface="+mn-ea"/>
              </a:rPr>
              <a:t>套管）</a:t>
            </a:r>
          </a:p>
        </p:txBody>
      </p:sp>
      <p:pic>
        <p:nvPicPr>
          <p:cNvPr id="61448" name="图片 69" descr="9e46ed27cda2aea1a20cadaf14a2a1a"/>
          <p:cNvPicPr>
            <a:picLocks noChangeAspect="1"/>
          </p:cNvPicPr>
          <p:nvPr/>
        </p:nvPicPr>
        <p:blipFill>
          <a:blip r:embed="rId4"/>
          <a:stretch>
            <a:fillRect/>
          </a:stretch>
        </p:blipFill>
        <p:spPr>
          <a:xfrm>
            <a:off x="7759700" y="2228850"/>
            <a:ext cx="3225800" cy="2668588"/>
          </a:xfrm>
          <a:prstGeom prst="rect">
            <a:avLst/>
          </a:prstGeom>
          <a:noFill/>
          <a:ln w="9525">
            <a:noFill/>
          </a:ln>
        </p:spPr>
      </p:pic>
      <p:pic>
        <p:nvPicPr>
          <p:cNvPr id="61449" name="图片 18"/>
          <p:cNvPicPr>
            <a:picLocks noChangeAspect="1"/>
          </p:cNvPicPr>
          <p:nvPr/>
        </p:nvPicPr>
        <p:blipFill>
          <a:blip r:embed="rId5"/>
          <a:stretch>
            <a:fillRect/>
          </a:stretch>
        </p:blipFill>
        <p:spPr>
          <a:xfrm>
            <a:off x="4529138" y="2228850"/>
            <a:ext cx="3065462" cy="2720975"/>
          </a:xfrm>
          <a:prstGeom prst="rect">
            <a:avLst/>
          </a:prstGeom>
          <a:noFill/>
          <a:ln w="9525">
            <a:noFill/>
          </a:ln>
        </p:spPr>
      </p:pic>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2467" name="组合 8"/>
          <p:cNvGrpSpPr/>
          <p:nvPr/>
        </p:nvGrpSpPr>
        <p:grpSpPr>
          <a:xfrm>
            <a:off x="584200" y="30163"/>
            <a:ext cx="3076575" cy="898525"/>
            <a:chOff x="1785" y="186"/>
            <a:chExt cx="4845" cy="1414"/>
          </a:xfrm>
        </p:grpSpPr>
        <p:pic>
          <p:nvPicPr>
            <p:cNvPr id="6247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247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247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2468" name="文本框 1"/>
          <p:cNvSpPr txBox="1"/>
          <p:nvPr/>
        </p:nvSpPr>
        <p:spPr>
          <a:xfrm>
            <a:off x="7046913" y="460375"/>
            <a:ext cx="47640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62470" name="文本框 2"/>
          <p:cNvSpPr txBox="1">
            <a:spLocks noChangeArrowheads="1"/>
          </p:cNvSpPr>
          <p:nvPr/>
        </p:nvSpPr>
        <p:spPr bwMode="auto">
          <a:xfrm>
            <a:off x="854075" y="1565275"/>
            <a:ext cx="3414713" cy="1916113"/>
          </a:xfrm>
          <a:prstGeom prst="rect">
            <a:avLst/>
          </a:prstGeom>
          <a:noFill/>
          <a:ln>
            <a:noFill/>
          </a:ln>
        </p:spPr>
        <p:txBody>
          <a:bodyPr>
            <a:spAutoFit/>
          </a:bodyPr>
          <a:lstStyle>
            <a:lvl1pPr indent="457200">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3.1.5  </a:t>
            </a:r>
            <a:r>
              <a:rPr kumimoji="0" lang="zh-CN" altLang="en-US"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螺栓保护</a:t>
            </a:r>
          </a:p>
          <a:p>
            <a:pPr marL="0" marR="0" lvl="0" indent="360045" algn="just" defTabSz="914400" rtl="0" eaLnBrk="1" fontAlgn="base" latinLnBrk="0" hangingPunct="1">
              <a:lnSpc>
                <a:spcPct val="150000"/>
              </a:lnSpc>
              <a:spcBef>
                <a:spcPct val="0"/>
              </a:spcBef>
              <a:spcAft>
                <a:spcPct val="0"/>
              </a:spcAft>
              <a:buClr>
                <a:srgbClr val="231F20"/>
              </a:buClr>
              <a:buSzPct val="90000"/>
              <a:buFont typeface="Arial Unicode MS" panose="020B0604020202020204" pitchFamily="34" charset="-122"/>
              <a:buNone/>
              <a:tabLst>
                <a:tab pos="180975"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sym typeface="+mn-ea"/>
              </a:rPr>
              <a:t>裸露的基础螺栓应涂防锈黄油，用塑料布包裹，并用带有堵头的铁管或 </a:t>
            </a: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sym typeface="+mn-ea"/>
              </a:rPr>
              <a:t>PVC </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sym typeface="+mn-ea"/>
              </a:rPr>
              <a:t>套管罩上，套管涂刷红白相间（或其他色）的彩条。对路旁、通道边等易受碰撞的基础周围，应用红白相间的铁（钢管）围栏围上。</a:t>
            </a:r>
          </a:p>
        </p:txBody>
      </p:sp>
      <p:pic>
        <p:nvPicPr>
          <p:cNvPr id="2" name="图片 21"/>
          <p:cNvPicPr>
            <a:picLocks noChangeAspect="1"/>
          </p:cNvPicPr>
          <p:nvPr/>
        </p:nvPicPr>
        <p:blipFill>
          <a:blip r:embed="rId4"/>
          <a:stretch>
            <a:fillRect/>
          </a:stretch>
        </p:blipFill>
        <p:spPr>
          <a:xfrm>
            <a:off x="4729163" y="1644650"/>
            <a:ext cx="3071812" cy="3911600"/>
          </a:xfrm>
          <a:prstGeom prst="rect">
            <a:avLst/>
          </a:prstGeom>
          <a:noFill/>
          <a:ln w="9525">
            <a:noFill/>
          </a:ln>
        </p:spPr>
      </p:pic>
      <p:pic>
        <p:nvPicPr>
          <p:cNvPr id="62471" name="图片 22"/>
          <p:cNvPicPr>
            <a:picLocks noChangeAspect="1"/>
          </p:cNvPicPr>
          <p:nvPr/>
        </p:nvPicPr>
        <p:blipFill>
          <a:blip r:embed="rId5"/>
          <a:stretch>
            <a:fillRect/>
          </a:stretch>
        </p:blipFill>
        <p:spPr>
          <a:xfrm>
            <a:off x="8301038" y="1644650"/>
            <a:ext cx="3028950" cy="3911600"/>
          </a:xfrm>
          <a:prstGeom prst="rect">
            <a:avLst/>
          </a:prstGeom>
          <a:noFill/>
          <a:ln w="9525">
            <a:noFill/>
          </a:ln>
        </p:spPr>
      </p:pic>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3491" name="组合 8"/>
          <p:cNvGrpSpPr/>
          <p:nvPr/>
        </p:nvGrpSpPr>
        <p:grpSpPr>
          <a:xfrm>
            <a:off x="625475" y="63500"/>
            <a:ext cx="3076575" cy="898525"/>
            <a:chOff x="1785" y="186"/>
            <a:chExt cx="4845" cy="1414"/>
          </a:xfrm>
        </p:grpSpPr>
        <p:pic>
          <p:nvPicPr>
            <p:cNvPr id="6349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3497"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349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3493" name="object 5"/>
          <p:cNvSpPr txBox="1">
            <a:spLocks noChangeArrowheads="1"/>
          </p:cNvSpPr>
          <p:nvPr/>
        </p:nvSpPr>
        <p:spPr bwMode="auto">
          <a:xfrm>
            <a:off x="854075" y="1550988"/>
            <a:ext cx="2681288" cy="1236663"/>
          </a:xfrm>
          <a:prstGeom prst="rect">
            <a:avLst/>
          </a:prstGeom>
          <a:noFill/>
          <a:ln>
            <a:noFill/>
          </a:ln>
        </p:spPr>
        <p:txBody>
          <a:bodyPr lIns="0" tIns="12700" rIns="0" bIns="0">
            <a:spAutoFit/>
          </a:bodyPr>
          <a:lstStyle>
            <a:lvl1pPr marL="342900" indent="-342900">
              <a:spcBef>
                <a:spcPct val="20000"/>
              </a:spcBef>
              <a:buFont typeface="Arial" panose="020B0604020202020204" pitchFamily="34" charset="0"/>
              <a:buChar char="•"/>
              <a:tabLst>
                <a:tab pos="203200" algn="l"/>
              </a:tabLst>
              <a:defRPr sz="3200">
                <a:solidFill>
                  <a:schemeClr val="tx1"/>
                </a:solidFill>
                <a:latin typeface="Calibri" panose="020F0502020204030204" pitchFamily="34" charset="0"/>
                <a:ea typeface="宋体" panose="02010600030101010101" pitchFamily="2" charset="-122"/>
              </a:defRPr>
            </a:lvl1pPr>
            <a:lvl2pPr indent="457200">
              <a:spcBef>
                <a:spcPct val="20000"/>
              </a:spcBef>
              <a:buFont typeface="Arial" panose="020B0604020202020204" pitchFamily="34" charset="0"/>
              <a:buChar char="–"/>
              <a:tabLst>
                <a:tab pos="20320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20320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9pPr>
          </a:lstStyle>
          <a:p>
            <a:pPr marL="0" marR="0" lvl="1" indent="360045" algn="just" defTabSz="914400" rtl="0" eaLnBrk="1" fontAlgn="base" latinLnBrk="0" hangingPunct="1">
              <a:lnSpc>
                <a:spcPct val="150000"/>
              </a:lnSpc>
              <a:spcBef>
                <a:spcPct val="0"/>
              </a:spcBef>
              <a:spcAft>
                <a:spcPct val="0"/>
              </a:spcAft>
              <a:buClrTx/>
              <a:buSzPct val="90000"/>
              <a:buFont typeface="Arial" panose="020B0604020202020204" pitchFamily="34" charset="0"/>
              <a:buNone/>
              <a:tabLst>
                <a:tab pos="203200"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3.1.6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管道保护</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安装就位的管道、设备、容器等的开口口子采用</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PVC</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帽或其他材料进行临时封口处理。</a:t>
            </a:r>
          </a:p>
        </p:txBody>
      </p:sp>
      <p:sp>
        <p:nvSpPr>
          <p:cNvPr id="2" name="文本框 1"/>
          <p:cNvSpPr txBox="1"/>
          <p:nvPr/>
        </p:nvSpPr>
        <p:spPr>
          <a:xfrm>
            <a:off x="6862763" y="519113"/>
            <a:ext cx="4948237" cy="461962"/>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63494" name="图片 19"/>
          <p:cNvPicPr>
            <a:picLocks noChangeAspect="1"/>
          </p:cNvPicPr>
          <p:nvPr/>
        </p:nvPicPr>
        <p:blipFill>
          <a:blip r:embed="rId4"/>
          <a:stretch>
            <a:fillRect/>
          </a:stretch>
        </p:blipFill>
        <p:spPr>
          <a:xfrm>
            <a:off x="4016375" y="2133600"/>
            <a:ext cx="3468688" cy="3101975"/>
          </a:xfrm>
          <a:prstGeom prst="rect">
            <a:avLst/>
          </a:prstGeom>
          <a:noFill/>
          <a:ln w="9525">
            <a:noFill/>
          </a:ln>
        </p:spPr>
      </p:pic>
      <p:pic>
        <p:nvPicPr>
          <p:cNvPr id="63495" name="图片 20"/>
          <p:cNvPicPr>
            <a:picLocks noChangeAspect="1"/>
          </p:cNvPicPr>
          <p:nvPr/>
        </p:nvPicPr>
        <p:blipFill>
          <a:blip r:embed="rId5"/>
          <a:srcRect t="-676" r="4108"/>
          <a:stretch>
            <a:fillRect/>
          </a:stretch>
        </p:blipFill>
        <p:spPr>
          <a:xfrm>
            <a:off x="7710488" y="2133600"/>
            <a:ext cx="3617912" cy="3122613"/>
          </a:xfrm>
          <a:prstGeom prst="rect">
            <a:avLst/>
          </a:prstGeom>
          <a:noFill/>
          <a:ln w="9525">
            <a:noFill/>
          </a:ln>
        </p:spPr>
      </p:pic>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4515" name="组合 8"/>
          <p:cNvGrpSpPr/>
          <p:nvPr/>
        </p:nvGrpSpPr>
        <p:grpSpPr>
          <a:xfrm>
            <a:off x="566738" y="30163"/>
            <a:ext cx="3076575" cy="898525"/>
            <a:chOff x="1785" y="186"/>
            <a:chExt cx="4845" cy="1414"/>
          </a:xfrm>
        </p:grpSpPr>
        <p:pic>
          <p:nvPicPr>
            <p:cNvPr id="6452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452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452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4517" name="object 5"/>
          <p:cNvSpPr txBox="1">
            <a:spLocks noChangeArrowheads="1"/>
          </p:cNvSpPr>
          <p:nvPr/>
        </p:nvSpPr>
        <p:spPr bwMode="auto">
          <a:xfrm>
            <a:off x="854075" y="1555750"/>
            <a:ext cx="3646488" cy="936625"/>
          </a:xfrm>
          <a:prstGeom prst="rect">
            <a:avLst/>
          </a:prstGeom>
          <a:noFill/>
          <a:ln>
            <a:noFill/>
          </a:ln>
        </p:spPr>
        <p:txBody>
          <a:bodyPr lIns="0" tIns="12700" rIns="0" bIns="0">
            <a:spAutoFit/>
          </a:bodyPr>
          <a:lstStyle>
            <a:lvl1pPr marL="342900" indent="-342900">
              <a:spcBef>
                <a:spcPct val="20000"/>
              </a:spcBef>
              <a:buFont typeface="Arial" panose="020B0604020202020204" pitchFamily="34" charset="0"/>
              <a:buChar char="•"/>
              <a:tabLst>
                <a:tab pos="203200" algn="l"/>
              </a:tabLst>
              <a:defRPr sz="3200">
                <a:solidFill>
                  <a:schemeClr val="tx1"/>
                </a:solidFill>
                <a:latin typeface="Calibri" panose="020F0502020204030204" pitchFamily="34" charset="0"/>
                <a:ea typeface="宋体" panose="02010600030101010101" pitchFamily="2" charset="-122"/>
              </a:defRPr>
            </a:lvl1pPr>
            <a:lvl2pPr indent="457200">
              <a:spcBef>
                <a:spcPct val="20000"/>
              </a:spcBef>
              <a:buFont typeface="Arial" panose="020B0604020202020204" pitchFamily="34" charset="0"/>
              <a:buChar char="–"/>
              <a:tabLst>
                <a:tab pos="20320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20320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9pPr>
          </a:lstStyle>
          <a:p>
            <a:pPr marL="0" marR="0" lvl="1" indent="360045" algn="just" defTabSz="914400" rtl="0" eaLnBrk="1" fontAlgn="base" latinLnBrk="0" hangingPunct="1">
              <a:lnSpc>
                <a:spcPct val="150000"/>
              </a:lnSpc>
              <a:spcBef>
                <a:spcPct val="0"/>
              </a:spcBef>
              <a:spcAft>
                <a:spcPct val="0"/>
              </a:spcAft>
              <a:buClrTx/>
              <a:buSzPct val="90000"/>
              <a:buFont typeface="Arial" panose="020B0604020202020204" pitchFamily="34" charset="0"/>
              <a:buNone/>
              <a:tabLst>
                <a:tab pos="203200"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3.1.7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楼梯台阶保护</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拆除模板后的楼梯台阶，使用前应采取相应的保护措施，台阶的棱角用角钢或木板围起。</a:t>
            </a:r>
          </a:p>
        </p:txBody>
      </p:sp>
      <p:sp>
        <p:nvSpPr>
          <p:cNvPr id="2" name="文本框 1"/>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64518" name="图片 1" descr="IMG_256"/>
          <p:cNvPicPr>
            <a:picLocks noChangeAspect="1"/>
          </p:cNvPicPr>
          <p:nvPr/>
        </p:nvPicPr>
        <p:blipFill>
          <a:blip r:embed="rId4"/>
          <a:srcRect l="79" t="12708" r="198" b="8858"/>
          <a:stretch>
            <a:fillRect/>
          </a:stretch>
        </p:blipFill>
        <p:spPr>
          <a:xfrm>
            <a:off x="6978650" y="1111250"/>
            <a:ext cx="4024313" cy="2674938"/>
          </a:xfrm>
          <a:prstGeom prst="rect">
            <a:avLst/>
          </a:prstGeom>
          <a:noFill/>
          <a:ln w="9525">
            <a:noFill/>
          </a:ln>
        </p:spPr>
      </p:pic>
      <p:pic>
        <p:nvPicPr>
          <p:cNvPr id="64519" name="图片 5"/>
          <p:cNvPicPr>
            <a:picLocks noChangeAspect="1"/>
          </p:cNvPicPr>
          <p:nvPr/>
        </p:nvPicPr>
        <p:blipFill>
          <a:blip r:embed="rId5"/>
          <a:stretch>
            <a:fillRect/>
          </a:stretch>
        </p:blipFill>
        <p:spPr>
          <a:xfrm>
            <a:off x="6978650" y="3897313"/>
            <a:ext cx="4024313" cy="2651125"/>
          </a:xfrm>
          <a:prstGeom prst="rect">
            <a:avLst/>
          </a:prstGeom>
          <a:noFill/>
          <a:ln w="9525">
            <a:noFill/>
          </a:ln>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014413"/>
            <a:ext cx="10969625" cy="5827713"/>
          </a:xfrm>
        </p:spPr>
        <p:txBody>
          <a:bodyPr vert="horz" wrap="square" lIns="91440" tIns="45720" rIns="91440" bIns="45720" numCol="1" rtlCol="0" anchor="t" anchorCtr="0" compatLnSpc="1">
            <a:normAutofit/>
          </a:bodyPr>
          <a:lstStyle/>
          <a:p>
            <a:pPr marL="342900" marR="0" lvl="0" indent="-342900" algn="ctr"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kumimoji="0" lang="zh-CN" altLang="en-US" sz="1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  </a:t>
            </a:r>
            <a:r>
              <a:rPr kumimoji="0" lang="zh-CN" altLang="en-US" sz="1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录</a:t>
            </a:r>
            <a:endParaRPr kumimoji="0" lang="en-US" altLang="zh-CN" sz="19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1"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mn-cs"/>
              </a:rPr>
              <a:t>三</a:t>
            </a:r>
            <a:r>
              <a:rPr kumimoji="0" lang="en-US" altLang="zh-CN"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、安全设施</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---------------------------------------------------------------------------------------------------------------------------------------------32</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3.1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成品保护</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---------------------------------------------------------------------------------------------------------------------------------------------33</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3.2 </a:t>
            </a:r>
            <a:r>
              <a:rPr kumimoji="0" lang="en-US" altLang="zh-CN" sz="900" b="0"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mn-cs"/>
              </a:rPr>
              <a:t>围护设施</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----------------------------------------------------------------------------------------------------------------------------------------------41</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3.3 </a:t>
            </a:r>
            <a:r>
              <a:rPr kumimoji="0" lang="en-US" altLang="zh-CN" sz="9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脚手架</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-----------------------------------------------------------------------------------------------------------------------------------------------51</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四、施工用电和照明</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---------------------------------------------------------------------------------------------------------------------------------------60</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4.1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施工变压器</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配电室</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------------------------------------------------------------------------------------------------------------------------------------61</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4.2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低压配电盘</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-------------------------------------------------------------------------------------------------------------------------------------------62</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4.3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三级配电柜</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-------------------------------------------------------------------------------------------------------------------------------------------63</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4.4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便携式卷线电源盘</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-------------------------------------------------------------------------------------------------------------------------------------64</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4.5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电缆敷设及防护</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---------------------------------------------------------------------------------------------------------------------------------------65</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4.6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配电盘（箱）信息牌</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-----------------------------------------------------------------------------------------------------------------------------------67</a:t>
            </a: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4.7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施工照明</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---------------------------------------------------------------------------------------------------------------------------------------------68</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五、消防设施</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---------------------------------------------------------------------------------------------------------------------------------------------70</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5.1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消防器材存放箱</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---------------------------------------------------------------------------------------------------------------------------------------71</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5.2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灭火器</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-----------------------------------------------------------------------------------------------------------------------------------------------72</a:t>
            </a:r>
          </a:p>
          <a:p>
            <a:pPr marL="0" marR="0" lvl="0" indent="0" algn="dist" defTabSz="914400" rtl="0" eaLnBrk="1" fontAlgn="auto" latinLnBrk="0" hangingPunct="1">
              <a:lnSpc>
                <a:spcPct val="10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5.3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消防砂箱</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---------------------------------------------------------------------------------------------------------------------------------------------73</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5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5.4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消火栓</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-----------------------------------------------------------------------------------------------------------------------------------------------74</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8675" name="组合 8"/>
          <p:cNvGrpSpPr/>
          <p:nvPr/>
        </p:nvGrpSpPr>
        <p:grpSpPr>
          <a:xfrm>
            <a:off x="481013" y="0"/>
            <a:ext cx="3076575" cy="898525"/>
            <a:chOff x="1785" y="186"/>
            <a:chExt cx="4845" cy="1414"/>
          </a:xfrm>
        </p:grpSpPr>
        <p:pic>
          <p:nvPicPr>
            <p:cNvPr id="28678"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28679"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2868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28677"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5539" name="组合 8"/>
          <p:cNvGrpSpPr/>
          <p:nvPr/>
        </p:nvGrpSpPr>
        <p:grpSpPr>
          <a:xfrm>
            <a:off x="592138" y="30163"/>
            <a:ext cx="3076575" cy="898525"/>
            <a:chOff x="1785" y="186"/>
            <a:chExt cx="4845" cy="1414"/>
          </a:xfrm>
        </p:grpSpPr>
        <p:pic>
          <p:nvPicPr>
            <p:cNvPr id="6554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5545"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554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5541" name="object 5"/>
          <p:cNvSpPr txBox="1">
            <a:spLocks noChangeArrowheads="1"/>
          </p:cNvSpPr>
          <p:nvPr/>
        </p:nvSpPr>
        <p:spPr bwMode="auto">
          <a:xfrm>
            <a:off x="854075" y="1566863"/>
            <a:ext cx="4433888" cy="936625"/>
          </a:xfrm>
          <a:prstGeom prst="rect">
            <a:avLst/>
          </a:prstGeom>
          <a:noFill/>
          <a:ln>
            <a:noFill/>
          </a:ln>
        </p:spPr>
        <p:txBody>
          <a:bodyPr lIns="0" tIns="12700" rIns="0" bIns="0">
            <a:spAutoFit/>
          </a:bodyPr>
          <a:lstStyle>
            <a:lvl1pPr marL="342900" indent="-342900">
              <a:spcBef>
                <a:spcPct val="20000"/>
              </a:spcBef>
              <a:buFont typeface="Arial" panose="020B0604020202020204" pitchFamily="34" charset="0"/>
              <a:buChar char="•"/>
              <a:tabLst>
                <a:tab pos="203200" algn="l"/>
              </a:tabLst>
              <a:defRPr sz="3200">
                <a:solidFill>
                  <a:schemeClr val="tx1"/>
                </a:solidFill>
                <a:latin typeface="Calibri" panose="020F0502020204030204" pitchFamily="34" charset="0"/>
                <a:ea typeface="宋体" panose="02010600030101010101" pitchFamily="2" charset="-122"/>
              </a:defRPr>
            </a:lvl1pPr>
            <a:lvl2pPr indent="457200">
              <a:spcBef>
                <a:spcPct val="20000"/>
              </a:spcBef>
              <a:buFont typeface="Arial" panose="020B0604020202020204" pitchFamily="34" charset="0"/>
              <a:buChar char="–"/>
              <a:tabLst>
                <a:tab pos="20320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20320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9pPr>
          </a:lstStyle>
          <a:p>
            <a:pPr marL="0" marR="0" lvl="1" indent="360045" algn="just" defTabSz="914400" rtl="0" eaLnBrk="1" fontAlgn="base" latinLnBrk="0" hangingPunct="1">
              <a:lnSpc>
                <a:spcPct val="150000"/>
              </a:lnSpc>
              <a:spcBef>
                <a:spcPct val="0"/>
              </a:spcBef>
              <a:spcAft>
                <a:spcPct val="0"/>
              </a:spcAft>
              <a:buClrTx/>
              <a:buSzPct val="90000"/>
              <a:buFont typeface="Arial" panose="020B0604020202020204" pitchFamily="34" charset="0"/>
              <a:buNone/>
              <a:tabLst>
                <a:tab pos="203200"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3.1.8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地面保护</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配电室、电子室和控制室等已完工地面在安装、调试期间应铺设环保绝缘垫做好保护。</a:t>
            </a:r>
          </a:p>
        </p:txBody>
      </p:sp>
      <p:sp>
        <p:nvSpPr>
          <p:cNvPr id="2" name="文本框 1"/>
          <p:cNvSpPr txBox="1"/>
          <p:nvPr/>
        </p:nvSpPr>
        <p:spPr>
          <a:xfrm>
            <a:off x="6886575" y="460375"/>
            <a:ext cx="49244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65542" name="图片 4" descr="IMG_256"/>
          <p:cNvPicPr>
            <a:picLocks noChangeAspect="1"/>
          </p:cNvPicPr>
          <p:nvPr/>
        </p:nvPicPr>
        <p:blipFill>
          <a:blip r:embed="rId4"/>
          <a:stretch>
            <a:fillRect/>
          </a:stretch>
        </p:blipFill>
        <p:spPr>
          <a:xfrm>
            <a:off x="6162675" y="2606675"/>
            <a:ext cx="4486275" cy="3211513"/>
          </a:xfrm>
          <a:prstGeom prst="rect">
            <a:avLst/>
          </a:prstGeom>
          <a:noFill/>
          <a:ln w="9525">
            <a:noFill/>
          </a:ln>
        </p:spPr>
      </p:pic>
      <p:sp>
        <p:nvSpPr>
          <p:cNvPr id="65543" name="图片 1" descr="https://ss0.bdstatic.com/70cFvHSh_Q1YnxGkpoWK1HF6hhy/it/u=2888315074,485060648&amp;fm=26&amp;gp=0.jpg"/>
          <p:cNvSpPr/>
          <p:nvPr/>
        </p:nvSpPr>
        <p:spPr>
          <a:xfrm>
            <a:off x="8648700" y="3321050"/>
            <a:ext cx="2741613" cy="2497138"/>
          </a:xfrm>
          <a:prstGeom prst="rect">
            <a:avLst/>
          </a:prstGeom>
          <a:noFill/>
          <a:ln w="9525">
            <a:noFill/>
          </a:ln>
        </p:spPr>
        <p:txBody>
          <a:bodyPr/>
          <a:lstStyle/>
          <a:p>
            <a:pPr eaLnBrk="1" hangingPunct="1"/>
            <a:endParaRPr lang="zh-CN" altLang="en-US"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66563" name="文本框 5"/>
          <p:cNvSpPr txBox="1"/>
          <p:nvPr/>
        </p:nvSpPr>
        <p:spPr>
          <a:xfrm>
            <a:off x="7038975" y="460375"/>
            <a:ext cx="4772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66564" name="组合 8"/>
          <p:cNvGrpSpPr/>
          <p:nvPr/>
        </p:nvGrpSpPr>
        <p:grpSpPr>
          <a:xfrm>
            <a:off x="561975" y="22225"/>
            <a:ext cx="3076575" cy="898525"/>
            <a:chOff x="1785" y="186"/>
            <a:chExt cx="4845" cy="1414"/>
          </a:xfrm>
        </p:grpSpPr>
        <p:pic>
          <p:nvPicPr>
            <p:cNvPr id="66571"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6572"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6573"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66565" name="图片 1" descr="图片2"/>
          <p:cNvPicPr>
            <a:picLocks noChangeAspect="1"/>
          </p:cNvPicPr>
          <p:nvPr/>
        </p:nvPicPr>
        <p:blipFill>
          <a:blip r:embed="rId4"/>
          <a:stretch>
            <a:fillRect/>
          </a:stretch>
        </p:blipFill>
        <p:spPr>
          <a:xfrm>
            <a:off x="8836025" y="2168525"/>
            <a:ext cx="2933700" cy="3240088"/>
          </a:xfrm>
          <a:prstGeom prst="rect">
            <a:avLst/>
          </a:prstGeom>
          <a:noFill/>
          <a:ln w="9525">
            <a:noFill/>
          </a:ln>
        </p:spPr>
      </p:pic>
      <p:pic>
        <p:nvPicPr>
          <p:cNvPr id="66566" name="图片 2" descr="安全通道"/>
          <p:cNvPicPr>
            <a:picLocks noChangeAspect="1"/>
          </p:cNvPicPr>
          <p:nvPr/>
        </p:nvPicPr>
        <p:blipFill>
          <a:blip r:embed="rId5"/>
          <a:stretch>
            <a:fillRect/>
          </a:stretch>
        </p:blipFill>
        <p:spPr>
          <a:xfrm>
            <a:off x="5435600" y="2168525"/>
            <a:ext cx="2932113" cy="3240088"/>
          </a:xfrm>
          <a:prstGeom prst="rect">
            <a:avLst/>
          </a:prstGeom>
          <a:noFill/>
          <a:ln w="9525">
            <a:noFill/>
          </a:ln>
        </p:spPr>
      </p:pic>
      <p:sp>
        <p:nvSpPr>
          <p:cNvPr id="66567" name="object 2"/>
          <p:cNvSpPr txBox="1">
            <a:spLocks noChangeArrowheads="1"/>
          </p:cNvSpPr>
          <p:nvPr/>
        </p:nvSpPr>
        <p:spPr bwMode="auto">
          <a:xfrm>
            <a:off x="854075" y="1827213"/>
            <a:ext cx="4313238" cy="4513263"/>
          </a:xfrm>
          <a:prstGeom prst="rect">
            <a:avLst/>
          </a:prstGeom>
          <a:noFill/>
          <a:ln>
            <a:noFill/>
          </a:ln>
        </p:spPr>
        <p:txBody>
          <a:bodyPr lIns="0" tIns="62230" rIns="0" bIns="0">
            <a:spAutoFit/>
          </a:bodyPr>
          <a:lstStyle>
            <a:lvl1pPr marL="342900" indent="-342900">
              <a:spcBef>
                <a:spcPct val="20000"/>
              </a:spcBef>
              <a:buFont typeface="Arial" panose="020B0604020202020204" pitchFamily="34" charset="0"/>
              <a:buChar char="•"/>
              <a:tabLst>
                <a:tab pos="209550" algn="l"/>
              </a:tabLst>
              <a:defRPr sz="3200">
                <a:solidFill>
                  <a:schemeClr val="tx1"/>
                </a:solidFill>
                <a:latin typeface="Calibri" panose="020F0502020204030204" pitchFamily="34" charset="0"/>
                <a:ea typeface="宋体" panose="02010600030101010101" pitchFamily="2" charset="-122"/>
              </a:defRPr>
            </a:lvl1pPr>
            <a:lvl2pPr marL="209550" indent="-198755">
              <a:spcBef>
                <a:spcPct val="20000"/>
              </a:spcBef>
              <a:buFont typeface="Arial" panose="020B0604020202020204" pitchFamily="34" charset="0"/>
              <a:buChar char="–"/>
              <a:tabLst>
                <a:tab pos="20955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20955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209550" algn="l"/>
              </a:tabLst>
              <a:defRPr sz="2000">
                <a:solidFill>
                  <a:schemeClr val="tx1"/>
                </a:solidFill>
                <a:latin typeface="Calibri" panose="020F0502020204030204" pitchFamily="34" charset="0"/>
                <a:ea typeface="宋体" panose="02010600030101010101" pitchFamily="2" charset="-122"/>
              </a:defRPr>
            </a:lvl9pPr>
          </a:lstStyle>
          <a:p>
            <a:pPr marL="0" marR="0" lvl="1" indent="360045" algn="just" defTabSz="914400" rtl="0" eaLnBrk="1" fontAlgn="base" latinLnBrk="0" hangingPunct="1">
              <a:lnSpc>
                <a:spcPct val="130000"/>
              </a:lnSpc>
              <a:spcBef>
                <a:spcPts val="490"/>
              </a:spcBef>
              <a:spcAft>
                <a:spcPct val="0"/>
              </a:spcAft>
              <a:buClr>
                <a:srgbClr val="231F20"/>
              </a:buClr>
              <a:buSzPct val="95000"/>
              <a:buFont typeface="Arial" panose="020B0604020202020204" pitchFamily="34" charset="0"/>
              <a:buNone/>
              <a:tabLst>
                <a:tab pos="209550" algn="l"/>
              </a:tabLst>
              <a:defRPr/>
            </a:pPr>
            <a:r>
              <a:rPr kumimoji="0" lang="en-US" altLang="zh-CN" sz="1300" b="0" i="0" u="none" strike="noStrike" kern="1200" cap="none" spc="10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3.2.1 </a:t>
            </a:r>
            <a:r>
              <a:rPr kumimoji="0" lang="zh-CN" altLang="en-US" sz="1300" b="0" i="0" u="none" strike="noStrike" kern="1200" cap="none" spc="10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安全通道、施工电梯防护</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棚</a:t>
            </a:r>
            <a:endPar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30000"/>
              </a:lnSpc>
              <a:spcBef>
                <a:spcPts val="490"/>
              </a:spcBef>
              <a:spcAft>
                <a:spcPct val="0"/>
              </a:spcAft>
              <a:buClr>
                <a:srgbClr val="231F20"/>
              </a:buClr>
              <a:buSzPct val="95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1</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工具式安全通道、 施工电梯防护棚搭设尺寸宜</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为</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6000mm×4500mm</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（宽</a:t>
            </a: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高）</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，具体尺寸根据现场实际情况确定。</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30000"/>
              </a:lnSpc>
              <a:spcBef>
                <a:spcPts val="15"/>
              </a:spcBef>
              <a:spcAft>
                <a:spcPct val="0"/>
              </a:spcAft>
              <a:buClrTx/>
              <a:buSzPct val="95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2</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搭设在塔吊回转半径和建筑物周边的工具式安全通 道必须设置双层</a:t>
            </a: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50mm</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厚木板</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防护。</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30000"/>
              </a:lnSpc>
              <a:spcBef>
                <a:spcPts val="390"/>
              </a:spcBef>
              <a:spcAft>
                <a:spcPct val="0"/>
              </a:spcAft>
              <a:buClrTx/>
              <a:buSzPct val="90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通道、防护棚地面需硬化</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宜选用砼地面。</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30000"/>
              </a:lnSpc>
              <a:spcBef>
                <a:spcPts val="400"/>
              </a:spcBef>
              <a:spcAft>
                <a:spcPct val="0"/>
              </a:spcAft>
              <a:buClrTx/>
              <a:buSzPct val="95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立柱与地面</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要固定牢固</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p>
          <a:p>
            <a:pPr marL="0" marR="0" lvl="1" indent="360045" algn="just" defTabSz="914400" rtl="0" eaLnBrk="1" fontAlgn="base" latinLnBrk="0" hangingPunct="1">
              <a:lnSpc>
                <a:spcPct val="130000"/>
              </a:lnSpc>
              <a:spcBef>
                <a:spcPts val="400"/>
              </a:spcBef>
              <a:spcAft>
                <a:spcPct val="0"/>
              </a:spcAft>
              <a:buClrTx/>
              <a:buSzPct val="95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5</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通道、防护棚顶部应张挂安全警示标识和安全宣传 用语的横幅，横幅宽度宜为1m。</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30000"/>
              </a:lnSpc>
              <a:spcBef>
                <a:spcPts val="400"/>
              </a:spcBef>
              <a:spcAft>
                <a:spcPct val="0"/>
              </a:spcAft>
              <a:buClrTx/>
              <a:buSzPct val="95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6</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工具式安全通道、施工电梯防护棚两侧需悬挂2000mm高的宣传横幅，施工电梯防护棚需在醒目处挂操作规程图牌，图牌的尺寸为3000mm×1500mm</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（宽</a:t>
            </a: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高），</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 图牌朝内。</a:t>
            </a:r>
          </a:p>
          <a:p>
            <a:pPr marL="0" marR="0" lvl="1" indent="360045" algn="just" defTabSz="914400" rtl="0" eaLnBrk="1" fontAlgn="base" latinLnBrk="0" hangingPunct="1">
              <a:lnSpc>
                <a:spcPct val="130000"/>
              </a:lnSpc>
              <a:spcBef>
                <a:spcPts val="15"/>
              </a:spcBef>
              <a:spcAft>
                <a:spcPct val="0"/>
              </a:spcAft>
              <a:buClrTx/>
              <a:buSzPct val="90000"/>
              <a:buFontTx/>
              <a:buNone/>
              <a:tabLst>
                <a:tab pos="20955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7) </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各种型材及构配件规格 、材质应根据当地风荷载、雪荷载计算确定。</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854075" y="1344613"/>
            <a:ext cx="1609725" cy="369888"/>
          </a:xfrm>
          <a:prstGeom prst="rect">
            <a:avLst/>
          </a:prstGeom>
          <a:noFill/>
        </p:spPr>
        <p:txBody>
          <a:bodyPr wrap="none">
            <a:spAutoFit/>
          </a:bodyPr>
          <a:lstStyle/>
          <a:p>
            <a:pPr marR="0" defTabSz="914400" eaLnBrk="1" hangingPunct="1">
              <a:spcBef>
                <a:spcPts val="100"/>
              </a:spcBef>
              <a:buClrTx/>
              <a:buSzTx/>
              <a:buFontTx/>
              <a:buNone/>
              <a:defRPr/>
            </a:pPr>
            <a:r>
              <a:rPr kumimoji="0" lang="en-US" kern="1200" cap="none" spc="105" normalizeH="0" baseline="0" noProof="0" dirty="0">
                <a:latin typeface="微软雅黑" panose="020B0503020204020204" pitchFamily="34" charset="-122"/>
                <a:ea typeface="微软雅黑" panose="020B0503020204020204" pitchFamily="34" charset="-122"/>
                <a:cs typeface="+mn-cs"/>
                <a:sym typeface="+mn-ea"/>
              </a:rPr>
              <a:t>3.2 </a:t>
            </a:r>
            <a:r>
              <a:rPr kumimoji="0" lang="zh-CN" altLang="en-US" kern="1200" cap="none" spc="105" normalizeH="0" baseline="0" noProof="0" dirty="0">
                <a:latin typeface="微软雅黑" panose="020B0503020204020204" pitchFamily="34" charset="-122"/>
                <a:ea typeface="微软雅黑" panose="020B0503020204020204" pitchFamily="34" charset="-122"/>
                <a:cs typeface="+mn-cs"/>
                <a:sym typeface="+mn-ea"/>
              </a:rPr>
              <a:t>围护设施</a:t>
            </a:r>
            <a:endParaRPr kumimoji="0" lang="en-US" altLang="zh-CN" kern="1200" cap="none" spc="105" normalizeH="0" baseline="0" noProof="0" dirty="0">
              <a:latin typeface="微软雅黑" panose="020B0503020204020204" pitchFamily="34" charset="-122"/>
              <a:ea typeface="微软雅黑" panose="020B0503020204020204" pitchFamily="34" charset="-122"/>
              <a:cs typeface="+mn-cs"/>
              <a:sym typeface="+mn-ea"/>
            </a:endParaRPr>
          </a:p>
        </p:txBody>
      </p:sp>
      <p:sp>
        <p:nvSpPr>
          <p:cNvPr id="66569" name="TextBox 9"/>
          <p:cNvSpPr txBox="1"/>
          <p:nvPr/>
        </p:nvSpPr>
        <p:spPr>
          <a:xfrm>
            <a:off x="6418263" y="5527675"/>
            <a:ext cx="164465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安全通道</a:t>
            </a:r>
          </a:p>
        </p:txBody>
      </p:sp>
      <p:sp>
        <p:nvSpPr>
          <p:cNvPr id="13" name="TextBox 12"/>
          <p:cNvSpPr txBox="1"/>
          <p:nvPr/>
        </p:nvSpPr>
        <p:spPr>
          <a:xfrm>
            <a:off x="9602788" y="5508625"/>
            <a:ext cx="2195513" cy="292100"/>
          </a:xfrm>
          <a:prstGeom prst="rect">
            <a:avLst/>
          </a:prstGeom>
          <a:noFill/>
        </p:spPr>
        <p:txBody>
          <a:bodyPr>
            <a:spAutoFit/>
          </a:bodyPr>
          <a:lstStyle/>
          <a:p>
            <a:pPr marR="0" defTabSz="914400" eaLnBrk="1" hangingPunct="1">
              <a:buClrTx/>
              <a:buSzTx/>
              <a:buFontTx/>
              <a:buNone/>
              <a:defRPr/>
            </a:pPr>
            <a:r>
              <a:rPr kumimoji="0" lang="zh-CN" altLang="en-US" sz="1300" kern="1200" cap="none" spc="204" normalizeH="0" baseline="0" noProof="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施工电梯防护棚</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67587" name="文本框 5"/>
          <p:cNvSpPr txBox="1"/>
          <p:nvPr/>
        </p:nvSpPr>
        <p:spPr>
          <a:xfrm>
            <a:off x="6896100" y="460375"/>
            <a:ext cx="49149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67588" name="组合 8"/>
          <p:cNvGrpSpPr/>
          <p:nvPr/>
        </p:nvGrpSpPr>
        <p:grpSpPr>
          <a:xfrm>
            <a:off x="482600" y="49213"/>
            <a:ext cx="3076575" cy="898525"/>
            <a:chOff x="1785" y="186"/>
            <a:chExt cx="4845" cy="1414"/>
          </a:xfrm>
        </p:grpSpPr>
        <p:pic>
          <p:nvPicPr>
            <p:cNvPr id="6759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7595"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759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67589" name="object 2"/>
          <p:cNvSpPr txBox="1">
            <a:spLocks noChangeArrowheads="1"/>
          </p:cNvSpPr>
          <p:nvPr/>
        </p:nvSpPr>
        <p:spPr bwMode="auto">
          <a:xfrm>
            <a:off x="515938" y="1565275"/>
            <a:ext cx="3200400" cy="3087688"/>
          </a:xfrm>
          <a:prstGeom prst="rect">
            <a:avLst/>
          </a:prstGeom>
          <a:noFill/>
          <a:ln>
            <a:noFill/>
          </a:ln>
        </p:spPr>
        <p:txBody>
          <a:bodyPr lIns="0" tIns="12700" rIns="0" bIns="0">
            <a:spAutoFit/>
          </a:bodyPr>
          <a:lstStyle>
            <a:lvl1pPr>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l" defTabSz="914400" rtl="0" eaLnBrk="1" fontAlgn="base" latinLnBrk="0" hangingPunct="1">
              <a:lnSpc>
                <a:spcPct val="150000"/>
              </a:lnSpc>
              <a:spcBef>
                <a:spcPts val="10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3.2.2 </a:t>
            </a:r>
            <a:r>
              <a:rPr kumimoji="0" lang="zh-CN" altLang="en-US"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网片式工具化防护围</a:t>
            </a:r>
            <a:r>
              <a:rPr kumimoji="0" lang="zh-CN" altLang="en-US" sz="1400" b="0" i="0" u="none" strike="noStrike" kern="1200" cap="none" spc="-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栏（一）</a:t>
            </a:r>
          </a:p>
          <a:p>
            <a:pPr marL="0" marR="0" lvl="0" indent="360045" algn="l" defTabSz="914400" rtl="0" eaLnBrk="1" fontAlgn="base" latinLnBrk="0" hangingPunct="1">
              <a:lnSpc>
                <a:spcPct val="15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适用于:加工车间围护</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塔吊基础处</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、施工电梯首层外围护</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等。</a:t>
            </a:r>
          </a:p>
          <a:p>
            <a:pPr marL="0" marR="0" lvl="0" indent="360045" algn="l" defTabSz="914400" rtl="0" eaLnBrk="1" fontAlgn="base" latinLnBrk="0" hangingPunct="1">
              <a:lnSpc>
                <a:spcPct val="15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防护栏外框采用方钢，高1800mm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长1500mm，底下20</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mm处加设钢板作为踢脚板，中间为网孔20mm的钢丝网。</a:t>
            </a:r>
          </a:p>
          <a:p>
            <a:pPr marL="0" marR="0" lvl="0" indent="360045" algn="l" defTabSz="914400" rtl="0" eaLnBrk="1" fontAlgn="base" latinLnBrk="0" hangingPunct="1">
              <a:lnSpc>
                <a:spcPct val="15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立柱和踢脚板表面</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刷红白相间油漆警示， 钢丝网</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刷红色油漆。</a:t>
            </a:r>
          </a:p>
          <a:p>
            <a:pPr marL="0" marR="0" lvl="0" indent="360045" algn="l" defTabSz="914400" rtl="0" eaLnBrk="1" fontAlgn="base" latinLnBrk="0" hangingPunct="1">
              <a:lnSpc>
                <a:spcPct val="15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立柱底部采用钢板底座，与地面固定</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牢固</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p>
        </p:txBody>
      </p:sp>
      <p:pic>
        <p:nvPicPr>
          <p:cNvPr id="67590" name="图片 1" descr="C:\Users\Administrator\Desktop\x.pngx"/>
          <p:cNvPicPr>
            <a:picLocks noChangeAspect="1"/>
          </p:cNvPicPr>
          <p:nvPr/>
        </p:nvPicPr>
        <p:blipFill>
          <a:blip r:embed="rId4"/>
          <a:stretch>
            <a:fillRect/>
          </a:stretch>
        </p:blipFill>
        <p:spPr>
          <a:xfrm>
            <a:off x="4029075" y="1828800"/>
            <a:ext cx="3876675" cy="3402013"/>
          </a:xfrm>
          <a:prstGeom prst="rect">
            <a:avLst/>
          </a:prstGeom>
          <a:noFill/>
          <a:ln w="9525">
            <a:noFill/>
          </a:ln>
        </p:spPr>
      </p:pic>
      <p:pic>
        <p:nvPicPr>
          <p:cNvPr id="67591" name="图片 2"/>
          <p:cNvPicPr>
            <a:picLocks noChangeAspect="1"/>
          </p:cNvPicPr>
          <p:nvPr/>
        </p:nvPicPr>
        <p:blipFill>
          <a:blip r:embed="rId5"/>
          <a:stretch>
            <a:fillRect/>
          </a:stretch>
        </p:blipFill>
        <p:spPr>
          <a:xfrm>
            <a:off x="8023225" y="1544638"/>
            <a:ext cx="4168775" cy="3970337"/>
          </a:xfrm>
          <a:prstGeom prst="rect">
            <a:avLst/>
          </a:prstGeom>
          <a:noFill/>
          <a:ln w="9525">
            <a:noFill/>
          </a:ln>
        </p:spPr>
      </p:pic>
      <p:sp>
        <p:nvSpPr>
          <p:cNvPr id="67592" name="TextBox 12"/>
          <p:cNvSpPr txBox="1"/>
          <p:nvPr/>
        </p:nvSpPr>
        <p:spPr>
          <a:xfrm>
            <a:off x="5240338" y="5343525"/>
            <a:ext cx="1643062"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塔吊基础围护</a:t>
            </a:r>
          </a:p>
        </p:txBody>
      </p:sp>
      <p:sp>
        <p:nvSpPr>
          <p:cNvPr id="14" name="TextBox 13"/>
          <p:cNvSpPr txBox="1"/>
          <p:nvPr/>
        </p:nvSpPr>
        <p:spPr>
          <a:xfrm>
            <a:off x="9096375" y="5508625"/>
            <a:ext cx="3095625" cy="292100"/>
          </a:xfrm>
          <a:prstGeom prst="rect">
            <a:avLst/>
          </a:prstGeom>
          <a:noFill/>
        </p:spPr>
        <p:txBody>
          <a:bodyPr>
            <a:spAutoFit/>
          </a:bodyPr>
          <a:lstStyle/>
          <a:p>
            <a:pPr marR="0" defTabSz="914400" eaLnBrk="1" hangingPunct="1">
              <a:buClrTx/>
              <a:buSzTx/>
              <a:buFontTx/>
              <a:buNone/>
              <a:defRPr/>
            </a:pPr>
            <a:r>
              <a:rPr kumimoji="0" lang="zh-CN" altLang="en-US" sz="1300" kern="1200" cap="none" spc="85" normalizeH="0" baseline="0" noProof="0" dirty="0">
                <a:latin typeface="微软雅黑" panose="020B0503020204020204" pitchFamily="34" charset="-122"/>
                <a:ea typeface="微软雅黑" panose="020B0503020204020204" pitchFamily="34" charset="-122"/>
                <a:cs typeface="+mn-cs"/>
                <a:sym typeface="+mn-ea"/>
              </a:rPr>
              <a:t>网片式工具化防护围</a:t>
            </a: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栏（一）</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8611" name="组合 8"/>
          <p:cNvGrpSpPr/>
          <p:nvPr/>
        </p:nvGrpSpPr>
        <p:grpSpPr>
          <a:xfrm>
            <a:off x="565150" y="57150"/>
            <a:ext cx="3076575" cy="898525"/>
            <a:chOff x="1785" y="186"/>
            <a:chExt cx="4845" cy="1414"/>
          </a:xfrm>
        </p:grpSpPr>
        <p:pic>
          <p:nvPicPr>
            <p:cNvPr id="6862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862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862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68612" name="图片 3" descr="C:\Users\Administrator\Desktop\图片2.png图片2"/>
          <p:cNvPicPr>
            <a:picLocks noChangeAspect="1"/>
          </p:cNvPicPr>
          <p:nvPr/>
        </p:nvPicPr>
        <p:blipFill>
          <a:blip r:embed="rId4"/>
          <a:stretch>
            <a:fillRect/>
          </a:stretch>
        </p:blipFill>
        <p:spPr>
          <a:xfrm>
            <a:off x="7700963" y="1193800"/>
            <a:ext cx="3571875" cy="2338388"/>
          </a:xfrm>
          <a:prstGeom prst="rect">
            <a:avLst/>
          </a:prstGeom>
          <a:noFill/>
          <a:ln w="9525">
            <a:noFill/>
          </a:ln>
        </p:spPr>
      </p:pic>
      <p:pic>
        <p:nvPicPr>
          <p:cNvPr id="68613" name="图片 1" descr="临边围护2+"/>
          <p:cNvPicPr>
            <a:picLocks noChangeAspect="1"/>
          </p:cNvPicPr>
          <p:nvPr/>
        </p:nvPicPr>
        <p:blipFill>
          <a:blip r:embed="rId5"/>
          <a:stretch>
            <a:fillRect/>
          </a:stretch>
        </p:blipFill>
        <p:spPr>
          <a:xfrm>
            <a:off x="1804988" y="4330700"/>
            <a:ext cx="3397250" cy="2019300"/>
          </a:xfrm>
          <a:prstGeom prst="rect">
            <a:avLst/>
          </a:prstGeom>
          <a:noFill/>
          <a:ln w="9525">
            <a:noFill/>
          </a:ln>
        </p:spPr>
      </p:pic>
      <p:sp>
        <p:nvSpPr>
          <p:cNvPr id="68614" name="object 2"/>
          <p:cNvSpPr txBox="1">
            <a:spLocks noChangeArrowheads="1"/>
          </p:cNvSpPr>
          <p:nvPr/>
        </p:nvSpPr>
        <p:spPr bwMode="auto">
          <a:xfrm>
            <a:off x="490538" y="1522413"/>
            <a:ext cx="6673850" cy="2749550"/>
          </a:xfrm>
          <a:prstGeom prst="rect">
            <a:avLst/>
          </a:prstGeom>
          <a:noFill/>
          <a:ln>
            <a:noFill/>
          </a:ln>
        </p:spPr>
        <p:txBody>
          <a:bodyPr lIns="0" tIns="12700" rIns="0" bIns="0">
            <a:spAutoFit/>
          </a:bodyPr>
          <a:lstStyle>
            <a:lvl1pPr marL="180975" indent="-180975">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180975" marR="0" lvl="0" indent="360045" algn="just" defTabSz="914400" rtl="0" eaLnBrk="1" fontAlgn="base" latinLnBrk="0" hangingPunct="1">
              <a:lnSpc>
                <a:spcPct val="150000"/>
              </a:lnSpc>
              <a:spcBef>
                <a:spcPts val="10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3.2.3 </a:t>
            </a:r>
            <a:r>
              <a:rPr kumimoji="0" lang="zh-CN" altLang="en-US"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网片式工具化防护围</a:t>
            </a:r>
            <a:r>
              <a:rPr kumimoji="0" lang="zh-CN" altLang="en-US" sz="1400" b="0" i="0" u="none" strike="noStrike" kern="1200" cap="none" spc="-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栏（二）</a:t>
            </a:r>
          </a:p>
          <a:p>
            <a:pPr marL="180975" marR="0" lvl="0" indent="360045" algn="just" defTabSz="914400" rtl="0" eaLnBrk="1" fontAlgn="base" latinLnBrk="0" hangingPunct="1">
              <a:lnSpc>
                <a:spcPct val="15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适用于:地面施工区域分隔,基坑周边防护,结构临边防护。</a:t>
            </a:r>
          </a:p>
          <a:p>
            <a:pPr marL="180975" marR="0" lvl="0" indent="360045" algn="just" defTabSz="914400" rtl="0" eaLnBrk="1" fontAlgn="base" latinLnBrk="0" hangingPunct="1">
              <a:lnSpc>
                <a:spcPct val="150000"/>
              </a:lnSpc>
              <a:spcBef>
                <a:spcPct val="0"/>
              </a:spcBef>
              <a:spcAft>
                <a:spcPct val="0"/>
              </a:spcAft>
              <a:buClrTx/>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8</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8</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0mm方钢</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在上下两端250mm处焊接钢板，</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用</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螺栓固定连接</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。立柱基础需满足强度要求。</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180975" marR="0" lvl="0" indent="360045" algn="just" defTabSz="914400" rtl="0" eaLnBrk="1" fontAlgn="base" latinLnBrk="0" hangingPunct="1">
              <a:lnSpc>
                <a:spcPct val="150000"/>
              </a:lnSpc>
              <a:spcBef>
                <a:spcPct val="0"/>
              </a:spcBef>
              <a:spcAft>
                <a:spcPct val="0"/>
              </a:spcAft>
              <a:buClrTx/>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防护栏外框采用方钢，</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长</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900mm，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高</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1200mm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，底下20</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mm处加设钢板作为踢脚板，中间为网孔20mm的钢丝网。</a:t>
            </a:r>
          </a:p>
          <a:p>
            <a:pPr marL="180975" marR="0" lvl="0" indent="360045" algn="just" defTabSz="914400" rtl="0" eaLnBrk="1" fontAlgn="base" latinLnBrk="0" hangingPunct="1">
              <a:lnSpc>
                <a:spcPct val="150000"/>
              </a:lnSpc>
              <a:spcBef>
                <a:spcPct val="0"/>
              </a:spcBef>
              <a:spcAft>
                <a:spcPct val="0"/>
              </a:spcAft>
              <a:buClrTx/>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立柱和踢脚板表面</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刷红白相间油漆警示， 钢丝网</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刷红色油漆，并张挂“当心坠落”安全警示标牌。</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180975" marR="0" lvl="0" indent="360045" algn="just" defTabSz="914400" rtl="0" eaLnBrk="1" fontAlgn="base" latinLnBrk="0" hangingPunct="1">
              <a:lnSpc>
                <a:spcPct val="150000"/>
              </a:lnSpc>
              <a:spcBef>
                <a:spcPct val="0"/>
              </a:spcBef>
              <a:spcAft>
                <a:spcPct val="0"/>
              </a:spcAft>
              <a:buClrTx/>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5)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基坑开挖周期</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大于</a:t>
            </a:r>
            <a:r>
              <a:rPr lang="en-US" altLang="zh-CN" sz="1300" dirty="0">
                <a:latin typeface="微软雅黑" panose="020B0503020204020204" pitchFamily="34" charset="-122"/>
                <a:ea typeface="微软雅黑" panose="020B0503020204020204" pitchFamily="34" charset="-122"/>
              </a:rPr>
              <a:t>2</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个月</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的需采用上述形式围护，</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小于</a:t>
            </a:r>
            <a:r>
              <a:rPr lang="en-US" altLang="zh-CN" sz="1300" dirty="0">
                <a:latin typeface="微软雅黑" panose="020B0503020204020204" pitchFamily="34" charset="-122"/>
                <a:ea typeface="微软雅黑" panose="020B0503020204020204" pitchFamily="34" charset="-122"/>
              </a:rPr>
              <a:t>2</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个月</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的可用钢管围护。</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68615" name="文本框 9"/>
          <p:cNvSpPr txBox="1"/>
          <p:nvPr/>
        </p:nvSpPr>
        <p:spPr>
          <a:xfrm>
            <a:off x="7004050" y="460375"/>
            <a:ext cx="48069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68616" name="Picture 2"/>
          <p:cNvPicPr>
            <a:picLocks noChangeAspect="1"/>
          </p:cNvPicPr>
          <p:nvPr/>
        </p:nvPicPr>
        <p:blipFill>
          <a:blip r:embed="rId6"/>
          <a:stretch>
            <a:fillRect/>
          </a:stretch>
        </p:blipFill>
        <p:spPr>
          <a:xfrm>
            <a:off x="7718425" y="4111625"/>
            <a:ext cx="3619500" cy="2263775"/>
          </a:xfrm>
          <a:prstGeom prst="rect">
            <a:avLst/>
          </a:prstGeom>
          <a:noFill/>
          <a:ln w="9525">
            <a:noFill/>
          </a:ln>
        </p:spPr>
      </p:pic>
      <p:sp>
        <p:nvSpPr>
          <p:cNvPr id="13" name="TextBox 12"/>
          <p:cNvSpPr txBox="1"/>
          <p:nvPr/>
        </p:nvSpPr>
        <p:spPr>
          <a:xfrm>
            <a:off x="8294688" y="6397625"/>
            <a:ext cx="2644775" cy="292100"/>
          </a:xfrm>
          <a:prstGeom prst="rect">
            <a:avLst/>
          </a:prstGeom>
          <a:noFill/>
        </p:spPr>
        <p:txBody>
          <a:bodyPr>
            <a:spAutoFit/>
          </a:bodyPr>
          <a:lstStyle/>
          <a:p>
            <a:pPr marR="0" defTabSz="914400" eaLnBrk="1" hangingPunct="1">
              <a:buClrTx/>
              <a:buSzTx/>
              <a:buFontTx/>
              <a:buNone/>
              <a:defRPr/>
            </a:pPr>
            <a:r>
              <a:rPr kumimoji="0" lang="zh-CN" altLang="en-US" sz="1300" kern="1200" cap="none" spc="85" normalizeH="0" baseline="0" noProof="0" dirty="0">
                <a:latin typeface="微软雅黑" panose="020B0503020204020204" pitchFamily="34" charset="-122"/>
                <a:ea typeface="微软雅黑" panose="020B0503020204020204" pitchFamily="34" charset="-122"/>
                <a:cs typeface="+mn-cs"/>
                <a:sym typeface="+mn-ea"/>
              </a:rPr>
              <a:t>网片式工具化防护围</a:t>
            </a: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栏（二）</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4" name="TextBox 13"/>
          <p:cNvSpPr txBox="1"/>
          <p:nvPr/>
        </p:nvSpPr>
        <p:spPr>
          <a:xfrm>
            <a:off x="3101975" y="6372225"/>
            <a:ext cx="1106488" cy="292100"/>
          </a:xfrm>
          <a:prstGeom prst="rect">
            <a:avLst/>
          </a:prstGeom>
          <a:noFill/>
        </p:spPr>
        <p:txBody>
          <a:bodyPr>
            <a:spAutoFit/>
          </a:bodyPr>
          <a:lstStyle/>
          <a:p>
            <a:pPr marR="0" defTabSz="914400" eaLnBrk="1" hangingPunct="1">
              <a:buClrTx/>
              <a:buSzTx/>
              <a:buFontTx/>
              <a:buNone/>
              <a:defRPr/>
            </a:pP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基坑防护</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9036050" y="3548063"/>
            <a:ext cx="1392238" cy="292100"/>
          </a:xfrm>
          <a:prstGeom prst="rect">
            <a:avLst/>
          </a:prstGeom>
          <a:noFill/>
        </p:spPr>
        <p:txBody>
          <a:bodyPr>
            <a:spAutoFit/>
          </a:bodyPr>
          <a:lstStyle/>
          <a:p>
            <a:pPr marR="0" defTabSz="914400" eaLnBrk="1" hangingPunct="1">
              <a:buClrTx/>
              <a:buSzTx/>
              <a:buFontTx/>
              <a:buNone/>
              <a:defRPr/>
            </a:pP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结构临边防护</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69635" name="组合 8"/>
          <p:cNvGrpSpPr/>
          <p:nvPr/>
        </p:nvGrpSpPr>
        <p:grpSpPr>
          <a:xfrm>
            <a:off x="512763" y="41275"/>
            <a:ext cx="3076575" cy="898525"/>
            <a:chOff x="1785" y="186"/>
            <a:chExt cx="4845" cy="1414"/>
          </a:xfrm>
        </p:grpSpPr>
        <p:pic>
          <p:nvPicPr>
            <p:cNvPr id="6964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69645"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6964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69636" name="图片 2" descr="C:\Users\Administrator\Desktop\标化工地\ju.pngju"/>
          <p:cNvPicPr>
            <a:picLocks noChangeAspect="1"/>
          </p:cNvPicPr>
          <p:nvPr/>
        </p:nvPicPr>
        <p:blipFill>
          <a:blip r:embed="rId4"/>
          <a:stretch>
            <a:fillRect/>
          </a:stretch>
        </p:blipFill>
        <p:spPr>
          <a:xfrm>
            <a:off x="2447925" y="4083050"/>
            <a:ext cx="3598863" cy="2309813"/>
          </a:xfrm>
          <a:prstGeom prst="rect">
            <a:avLst/>
          </a:prstGeom>
          <a:noFill/>
          <a:ln w="9525" cap="flat" cmpd="sng">
            <a:solidFill>
              <a:srgbClr val="00B0F0"/>
            </a:solidFill>
            <a:prstDash val="solid"/>
            <a:miter/>
            <a:headEnd type="none" w="med" len="med"/>
            <a:tailEnd type="none" w="med" len="med"/>
          </a:ln>
        </p:spPr>
      </p:pic>
      <p:pic>
        <p:nvPicPr>
          <p:cNvPr id="69637" name="图片 1" descr="C:\Users\Administrator\Desktop\32870cfe6893a2db62679189cae8a07.jpg32870cfe6893a2db62679189cae8a07"/>
          <p:cNvPicPr>
            <a:picLocks noChangeAspect="1"/>
          </p:cNvPicPr>
          <p:nvPr/>
        </p:nvPicPr>
        <p:blipFill>
          <a:blip r:embed="rId5"/>
          <a:stretch>
            <a:fillRect/>
          </a:stretch>
        </p:blipFill>
        <p:spPr>
          <a:xfrm>
            <a:off x="7715250" y="1016000"/>
            <a:ext cx="3600450" cy="2519363"/>
          </a:xfrm>
          <a:prstGeom prst="rect">
            <a:avLst/>
          </a:prstGeom>
          <a:noFill/>
          <a:ln w="9525">
            <a:noFill/>
          </a:ln>
        </p:spPr>
      </p:pic>
      <p:sp>
        <p:nvSpPr>
          <p:cNvPr id="69638" name="object 2"/>
          <p:cNvSpPr txBox="1">
            <a:spLocks noChangeArrowheads="1"/>
          </p:cNvSpPr>
          <p:nvPr/>
        </p:nvSpPr>
        <p:spPr bwMode="auto">
          <a:xfrm>
            <a:off x="844550" y="1565275"/>
            <a:ext cx="6370638" cy="2230438"/>
          </a:xfrm>
          <a:prstGeom prst="rect">
            <a:avLst/>
          </a:prstGeom>
          <a:noFill/>
          <a:ln>
            <a:noFill/>
          </a:ln>
        </p:spPr>
        <p:txBody>
          <a:bodyPr lIns="0" tIns="12700" rIns="0" bIns="0">
            <a:spAutoFit/>
          </a:bodyPr>
          <a:lstStyle>
            <a:lvl1pPr marL="180975">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20000"/>
              </a:lnSpc>
              <a:spcBef>
                <a:spcPts val="10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3.2.4 </a:t>
            </a:r>
            <a:r>
              <a:rPr kumimoji="0" lang="zh-CN" altLang="en-US" sz="1400" b="0" i="0" u="none" strike="noStrike" kern="1200" cap="none" spc="8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网片式工具化防护围</a:t>
            </a:r>
            <a:r>
              <a:rPr kumimoji="0" lang="zh-CN" altLang="en-US" sz="1400" b="0" i="0" u="none" strike="noStrike" kern="1200" cap="none" spc="-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栏（三）</a:t>
            </a:r>
          </a:p>
          <a:p>
            <a:pPr marL="0" marR="0" lvl="0" indent="360045" algn="just" defTabSz="914400" rtl="0" eaLnBrk="1" fontAlgn="base" latinLnBrk="0" hangingPunct="1">
              <a:lnSpc>
                <a:spcPct val="12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适用于地面施工区域分隔,基坑周边防护,结构临边防护。</a:t>
            </a:r>
          </a:p>
          <a:p>
            <a:pPr marL="0" marR="0" lvl="0" indent="360045" algn="just" defTabSz="914400" rtl="0" eaLnBrk="1" fontAlgn="base" latinLnBrk="0" hangingPunct="1">
              <a:lnSpc>
                <a:spcPct val="120000"/>
              </a:lnSpc>
              <a:spcBef>
                <a:spcPct val="0"/>
              </a:spcBef>
              <a:spcAft>
                <a:spcPct val="0"/>
              </a:spcAft>
              <a:buClrTx/>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8</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8</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0mm方管， 在上下两端250mm处中间设置螺栓固定连接。</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立柱基础需满足强度要求。</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防护栏外框采用30× 30mm方钢， 长1900mm， 高 1200mm，底下20</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mm处加设钢板作为踢脚板，中间为开孔薄钢板。</a:t>
            </a:r>
          </a:p>
          <a:p>
            <a:pPr marL="0" marR="0" lvl="0" indent="360045" algn="just" defTabSz="914400" rtl="0" eaLnBrk="1" fontAlgn="base" latinLnBrk="0" hangingPunct="1">
              <a:lnSpc>
                <a:spcPct val="12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踢脚板表面</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刷黄黑相间油漆警示，开孔薄钢板</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刷黄色油漆，并张挂“当心坠落”安全警示标牌。</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ts val="10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5)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基坑开挖周期大于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个月的需采用上述形式围护，小于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个月的可用钢管围护。</a:t>
            </a:r>
          </a:p>
        </p:txBody>
      </p:sp>
      <p:sp>
        <p:nvSpPr>
          <p:cNvPr id="69639" name="文本框 9"/>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69640" name="图片 10" descr="C:\Users\Administrator\Desktop\标化工地\微信图片_20210506152141.jpg微信图片_20210506152141"/>
          <p:cNvPicPr>
            <a:picLocks noChangeAspect="1"/>
          </p:cNvPicPr>
          <p:nvPr/>
        </p:nvPicPr>
        <p:blipFill>
          <a:blip r:embed="rId6"/>
          <a:stretch>
            <a:fillRect/>
          </a:stretch>
        </p:blipFill>
        <p:spPr>
          <a:xfrm>
            <a:off x="7715250" y="3873500"/>
            <a:ext cx="3600450" cy="2519363"/>
          </a:xfrm>
          <a:prstGeom prst="rect">
            <a:avLst/>
          </a:prstGeom>
          <a:noFill/>
          <a:ln w="9525">
            <a:noFill/>
          </a:ln>
        </p:spPr>
      </p:pic>
      <p:sp>
        <p:nvSpPr>
          <p:cNvPr id="4" name="TextBox 3"/>
          <p:cNvSpPr txBox="1"/>
          <p:nvPr/>
        </p:nvSpPr>
        <p:spPr>
          <a:xfrm>
            <a:off x="2892425" y="6459538"/>
            <a:ext cx="3770313" cy="292100"/>
          </a:xfrm>
          <a:prstGeom prst="rect">
            <a:avLst/>
          </a:prstGeom>
          <a:noFill/>
        </p:spPr>
        <p:txBody>
          <a:bodyPr>
            <a:spAutoFit/>
          </a:bodyPr>
          <a:lstStyle/>
          <a:p>
            <a:pPr marR="0" defTabSz="914400" eaLnBrk="1" hangingPunct="1">
              <a:buClrTx/>
              <a:buSzTx/>
              <a:buFontTx/>
              <a:buNone/>
              <a:defRPr/>
            </a:pPr>
            <a:r>
              <a:rPr kumimoji="0" lang="zh-CN" altLang="en-US" sz="1300" kern="1200" cap="none" spc="85" normalizeH="0" baseline="0" noProof="0" dirty="0">
                <a:latin typeface="微软雅黑" panose="020B0503020204020204" pitchFamily="34" charset="-122"/>
                <a:ea typeface="微软雅黑" panose="020B0503020204020204" pitchFamily="34" charset="-122"/>
                <a:cs typeface="+mn-cs"/>
                <a:sym typeface="+mn-ea"/>
              </a:rPr>
              <a:t>网片式工具化防护围</a:t>
            </a: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栏（三）</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4" name="TextBox 13"/>
          <p:cNvSpPr txBox="1"/>
          <p:nvPr/>
        </p:nvSpPr>
        <p:spPr>
          <a:xfrm>
            <a:off x="8709025" y="3503613"/>
            <a:ext cx="3770313" cy="292100"/>
          </a:xfrm>
          <a:prstGeom prst="rect">
            <a:avLst/>
          </a:prstGeom>
          <a:noFill/>
        </p:spPr>
        <p:txBody>
          <a:bodyPr>
            <a:spAutoFit/>
          </a:bodyPr>
          <a:lstStyle/>
          <a:p>
            <a:pPr marR="0" defTabSz="914400" eaLnBrk="1" hangingPunct="1">
              <a:buClrTx/>
              <a:buSzTx/>
              <a:buFontTx/>
              <a:buNone/>
              <a:defRPr/>
            </a:pPr>
            <a:r>
              <a:rPr kumimoji="0" lang="zh-CN" altLang="en-US" sz="1300" kern="1200" cap="none" spc="75" normalizeH="0" baseline="0" noProof="0" dirty="0">
                <a:latin typeface="微软雅黑" panose="020B0503020204020204" pitchFamily="34" charset="-122"/>
                <a:ea typeface="微软雅黑" panose="020B0503020204020204" pitchFamily="34" charset="-122"/>
                <a:cs typeface="微软雅黑" panose="020B0503020204020204" pitchFamily="34" charset="-122"/>
              </a:rPr>
              <a:t>地</a:t>
            </a:r>
            <a:r>
              <a:rPr kumimoji="0" lang="zh-CN" altLang="en-US" sz="1300" kern="1200" cap="none" spc="80" normalizeH="0" baseline="0" noProof="0" dirty="0">
                <a:latin typeface="微软雅黑" panose="020B0503020204020204" pitchFamily="34" charset="-122"/>
                <a:ea typeface="微软雅黑" panose="020B0503020204020204" pitchFamily="34" charset="-122"/>
                <a:cs typeface="微软雅黑" panose="020B0503020204020204" pitchFamily="34" charset="-122"/>
              </a:rPr>
              <a:t>面施工区域分</a:t>
            </a:r>
            <a:r>
              <a:rPr kumimoji="0" lang="zh-CN" altLang="en-US" sz="1300" kern="1200" cap="none" spc="25" normalizeH="0" baseline="0" noProof="0" dirty="0">
                <a:latin typeface="微软雅黑" panose="020B0503020204020204" pitchFamily="34" charset="-122"/>
                <a:ea typeface="微软雅黑" panose="020B0503020204020204" pitchFamily="34" charset="-122"/>
                <a:cs typeface="微软雅黑" panose="020B0503020204020204" pitchFamily="34" charset="-122"/>
              </a:rPr>
              <a:t>隔</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8888413" y="6457950"/>
            <a:ext cx="3770313" cy="292100"/>
          </a:xfrm>
          <a:prstGeom prst="rect">
            <a:avLst/>
          </a:prstGeom>
          <a:noFill/>
        </p:spPr>
        <p:txBody>
          <a:bodyPr>
            <a:spAutoFit/>
          </a:bodyPr>
          <a:lstStyle/>
          <a:p>
            <a:pPr marR="0" defTabSz="914400" eaLnBrk="1" hangingPunct="1">
              <a:buClrTx/>
              <a:buSzTx/>
              <a:buFontTx/>
              <a:buNone/>
              <a:defRPr/>
            </a:pPr>
            <a:r>
              <a:rPr kumimoji="0" lang="zh-CN" altLang="en-US" sz="1300" kern="1200" cap="none" spc="55" normalizeH="0" baseline="0" noProof="0" dirty="0">
                <a:latin typeface="微软雅黑" panose="020B0503020204020204" pitchFamily="34" charset="-122"/>
                <a:ea typeface="微软雅黑" panose="020B0503020204020204" pitchFamily="34" charset="-122"/>
                <a:cs typeface="微软雅黑" panose="020B0503020204020204" pitchFamily="34" charset="-122"/>
              </a:rPr>
              <a:t>结构临边防护</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70659" name="组合 8"/>
          <p:cNvGrpSpPr/>
          <p:nvPr/>
        </p:nvGrpSpPr>
        <p:grpSpPr>
          <a:xfrm>
            <a:off x="566738" y="49213"/>
            <a:ext cx="3076575" cy="898525"/>
            <a:chOff x="1785" y="186"/>
            <a:chExt cx="4845" cy="1414"/>
          </a:xfrm>
        </p:grpSpPr>
        <p:pic>
          <p:nvPicPr>
            <p:cNvPr id="70668"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0669"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7067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70660" name="图片 2" descr="C:\Users\Administrator\Desktop\r.pngr"/>
          <p:cNvPicPr>
            <a:picLocks noChangeAspect="1"/>
          </p:cNvPicPr>
          <p:nvPr/>
        </p:nvPicPr>
        <p:blipFill>
          <a:blip r:embed="rId4"/>
          <a:stretch>
            <a:fillRect/>
          </a:stretch>
        </p:blipFill>
        <p:spPr>
          <a:xfrm>
            <a:off x="6359525" y="3984625"/>
            <a:ext cx="4662488" cy="2443163"/>
          </a:xfrm>
          <a:prstGeom prst="rect">
            <a:avLst/>
          </a:prstGeom>
          <a:noFill/>
          <a:ln w="9525" cap="flat" cmpd="sng">
            <a:solidFill>
              <a:srgbClr val="00B0F0"/>
            </a:solidFill>
            <a:prstDash val="solid"/>
            <a:miter/>
            <a:headEnd type="none" w="med" len="med"/>
            <a:tailEnd type="none" w="med" len="med"/>
          </a:ln>
        </p:spPr>
      </p:pic>
      <p:pic>
        <p:nvPicPr>
          <p:cNvPr id="70661" name="图片 3" descr="C:\Users\Administrator\Desktop\q.pngq"/>
          <p:cNvPicPr>
            <a:picLocks noChangeAspect="1"/>
          </p:cNvPicPr>
          <p:nvPr/>
        </p:nvPicPr>
        <p:blipFill>
          <a:blip r:embed="rId5"/>
          <a:stretch>
            <a:fillRect/>
          </a:stretch>
        </p:blipFill>
        <p:spPr>
          <a:xfrm>
            <a:off x="8943975" y="1016000"/>
            <a:ext cx="1938338" cy="2519363"/>
          </a:xfrm>
          <a:prstGeom prst="rect">
            <a:avLst/>
          </a:prstGeom>
          <a:noFill/>
          <a:ln w="9525">
            <a:noFill/>
          </a:ln>
        </p:spPr>
      </p:pic>
      <p:pic>
        <p:nvPicPr>
          <p:cNvPr id="70662" name="图片 1" descr="C:\Users\Administrator\Desktop\p.pngp"/>
          <p:cNvPicPr>
            <a:picLocks noChangeAspect="1"/>
          </p:cNvPicPr>
          <p:nvPr/>
        </p:nvPicPr>
        <p:blipFill>
          <a:blip r:embed="rId6"/>
          <a:stretch>
            <a:fillRect/>
          </a:stretch>
        </p:blipFill>
        <p:spPr>
          <a:xfrm>
            <a:off x="6359525" y="1016000"/>
            <a:ext cx="1938338" cy="2519363"/>
          </a:xfrm>
          <a:prstGeom prst="rect">
            <a:avLst/>
          </a:prstGeom>
          <a:noFill/>
          <a:ln w="9525">
            <a:noFill/>
          </a:ln>
        </p:spPr>
      </p:pic>
      <p:sp>
        <p:nvSpPr>
          <p:cNvPr id="70663" name="object 2"/>
          <p:cNvSpPr txBox="1">
            <a:spLocks noChangeArrowheads="1"/>
          </p:cNvSpPr>
          <p:nvPr/>
        </p:nvSpPr>
        <p:spPr bwMode="auto">
          <a:xfrm>
            <a:off x="854075" y="1565275"/>
            <a:ext cx="4697413" cy="2436813"/>
          </a:xfrm>
          <a:prstGeom prst="rect">
            <a:avLst/>
          </a:prstGeom>
          <a:noFill/>
          <a:ln>
            <a:noFill/>
          </a:ln>
        </p:spPr>
        <p:txBody>
          <a:bodyPr lIns="0" tIns="12700" rIns="0" bIns="0">
            <a:spAutoFit/>
          </a:bodyPr>
          <a:lstStyle>
            <a:lvl1pPr marL="180975" indent="-180975">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ts val="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3.2.5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电梯井口防护</a:t>
            </a:r>
            <a:endParaRPr kumimoji="0" lang="zh-CN" altLang="zh-CN" sz="1400" b="0" i="0" u="none" strike="noStrike" kern="1200" cap="none" spc="-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1) </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电梯井口防护门</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可</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采用两种材质,分别为钢筋焊接成型或方管焊接骨架并焊接钢丝网成型。</a:t>
            </a: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2) </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防护栏高为1.8m，宽度为1.5m和2.1m两种规格,根据建筑物井口尺寸选定。</a:t>
            </a: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3) </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在防护门上口两端设置翻转轴，以使门上下翻转。</a:t>
            </a: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4) </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在底下200mm处加设钢板作为踢脚板， 防护门外侧张挂</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当心坠落”安全警示牌。</a:t>
            </a:r>
          </a:p>
        </p:txBody>
      </p:sp>
      <p:sp>
        <p:nvSpPr>
          <p:cNvPr id="70664" name="文本框 9"/>
          <p:cNvSpPr txBox="1"/>
          <p:nvPr/>
        </p:nvSpPr>
        <p:spPr>
          <a:xfrm>
            <a:off x="7013575" y="460375"/>
            <a:ext cx="47974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6" name="矩形 5"/>
          <p:cNvSpPr/>
          <p:nvPr/>
        </p:nvSpPr>
        <p:spPr>
          <a:xfrm>
            <a:off x="6446838" y="3503613"/>
            <a:ext cx="1736725" cy="2921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300" b="0" i="0" u="none" strike="noStrike" kern="1200" cap="none" spc="4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电梯井口防护</a:t>
            </a:r>
            <a:r>
              <a:rPr kumimoji="0" lang="zh-CN" altLang="en-US" sz="1300" b="0" i="0" u="none" strike="noStrike" kern="1200" cap="none" spc="4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（一）</a:t>
            </a:r>
            <a:endParaRPr kumimoji="0" lang="zh-CN" altLang="zh-CN" sz="1300" b="0" i="0" u="none" strike="noStrike" kern="1200" cap="none" spc="-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4" name="矩形 13"/>
          <p:cNvSpPr/>
          <p:nvPr/>
        </p:nvSpPr>
        <p:spPr>
          <a:xfrm>
            <a:off x="9077325" y="3543300"/>
            <a:ext cx="1736725" cy="2921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300" b="0" i="0" u="none" strike="noStrike" kern="1200" cap="none" spc="4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电梯井口防护</a:t>
            </a:r>
            <a:r>
              <a:rPr kumimoji="0" lang="zh-CN" altLang="en-US" sz="1300" b="0" i="0" u="none" strike="noStrike" kern="1200" cap="none" spc="4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（二）</a:t>
            </a:r>
            <a:endParaRPr kumimoji="0" lang="zh-CN" altLang="zh-CN" sz="1300" b="0" i="0" u="none" strike="noStrike" kern="1200" cap="none" spc="-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5" name="矩形 14"/>
          <p:cNvSpPr/>
          <p:nvPr/>
        </p:nvSpPr>
        <p:spPr>
          <a:xfrm>
            <a:off x="7900988" y="6427788"/>
            <a:ext cx="1565275" cy="2921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300" b="0" i="0" u="none" strike="noStrike" kern="1200" cap="none" spc="4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电梯井口防护</a:t>
            </a:r>
            <a:r>
              <a:rPr kumimoji="0" lang="zh-CN" altLang="en-US" sz="1300" b="0" i="0" u="none" strike="noStrike" kern="1200" cap="none" spc="4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做法</a:t>
            </a:r>
            <a:endParaRPr kumimoji="0" lang="zh-CN" altLang="zh-CN" sz="1300" b="0" i="0" u="none" strike="noStrike" kern="1200" cap="none" spc="-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71683" name="组合 8"/>
          <p:cNvGrpSpPr/>
          <p:nvPr/>
        </p:nvGrpSpPr>
        <p:grpSpPr>
          <a:xfrm>
            <a:off x="508000" y="49213"/>
            <a:ext cx="3076575" cy="898525"/>
            <a:chOff x="1785" y="186"/>
            <a:chExt cx="4845" cy="1414"/>
          </a:xfrm>
        </p:grpSpPr>
        <p:pic>
          <p:nvPicPr>
            <p:cNvPr id="7168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169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7169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71684" name="图片 12" descr="C:\Users\Administrator\Desktop\WPS图片批量处理\11.png11"/>
          <p:cNvPicPr>
            <a:picLocks noChangeAspect="1"/>
          </p:cNvPicPr>
          <p:nvPr/>
        </p:nvPicPr>
        <p:blipFill>
          <a:blip r:embed="rId4"/>
          <a:stretch>
            <a:fillRect/>
          </a:stretch>
        </p:blipFill>
        <p:spPr>
          <a:xfrm>
            <a:off x="5300663" y="1281113"/>
            <a:ext cx="5534025" cy="4294187"/>
          </a:xfrm>
          <a:prstGeom prst="rect">
            <a:avLst/>
          </a:prstGeom>
          <a:noFill/>
          <a:ln w="9525">
            <a:noFill/>
          </a:ln>
        </p:spPr>
      </p:pic>
      <p:sp>
        <p:nvSpPr>
          <p:cNvPr id="71685" name="文本框 1"/>
          <p:cNvSpPr txBox="1"/>
          <p:nvPr/>
        </p:nvSpPr>
        <p:spPr>
          <a:xfrm>
            <a:off x="6911975" y="460375"/>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71687" name="文本框 2"/>
          <p:cNvSpPr txBox="1">
            <a:spLocks noChangeArrowheads="1"/>
          </p:cNvSpPr>
          <p:nvPr/>
        </p:nvSpPr>
        <p:spPr bwMode="auto">
          <a:xfrm>
            <a:off x="827088" y="1565275"/>
            <a:ext cx="4291013" cy="2516188"/>
          </a:xfrm>
          <a:prstGeom prst="rect">
            <a:avLst/>
          </a:prstGeom>
          <a:noFill/>
          <a:ln>
            <a:noFill/>
          </a:ln>
        </p:spPr>
        <p:txBody>
          <a:bodyPr>
            <a:spAutoFit/>
          </a:bodyPr>
          <a:lstStyle>
            <a:lvl1pPr marL="180975" indent="-180975">
              <a:spcBef>
                <a:spcPct val="20000"/>
              </a:spcBef>
              <a:buFont typeface="Arial" panose="020B0604020202020204" pitchFamily="34" charset="0"/>
              <a:buChar char="•"/>
              <a:tabLst>
                <a:tab pos="180975"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80975"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80975"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80975"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ts val="0"/>
              </a:spcBef>
              <a:spcAft>
                <a:spcPct val="0"/>
              </a:spcAft>
              <a:buClr>
                <a:srgbClr val="231F20"/>
              </a:buClr>
              <a:buSzPct val="90000"/>
              <a:buFont typeface="Arial" panose="020B0604020202020204" pitchFamily="34" charset="0"/>
              <a:buNone/>
              <a:tabLst>
                <a:tab pos="180975"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3.2.6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楼梯临边防护</a:t>
            </a: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楼层边、楼梯及休息平台临边处采用防护栏杆</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2</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防护采用三道栏杆，中道栏杆离地面 600mm，上道栏杆离地面1200mm，立杆间距不大2000mm，底部设</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20</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0mm高细木工板硬质挡脚板</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，转角处用成品弯头连接。</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0" marR="0" lvl="0" indent="360045" algn="just" defTabSz="914400" rtl="0" eaLnBrk="1" fontAlgn="base" latinLnBrk="0" hangingPunct="1">
              <a:lnSpc>
                <a:spcPct val="150000"/>
              </a:lnSpc>
              <a:spcBef>
                <a:spcPts val="0"/>
              </a:spcBef>
              <a:spcAft>
                <a:spcPct val="0"/>
              </a:spcAft>
              <a:buClr>
                <a:srgbClr val="231F20"/>
              </a:buClr>
              <a:buSzPct val="90000"/>
              <a:buFontTx/>
              <a:buNone/>
              <a:tabLst>
                <a:tab pos="180975"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栏杆应定型化</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工具化、牢固可靠，栏杆</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刷红白油漆。</a:t>
            </a:r>
          </a:p>
        </p:txBody>
      </p:sp>
      <p:pic>
        <p:nvPicPr>
          <p:cNvPr id="2" name="图片 6" descr="微信截图_20210506114141"/>
          <p:cNvPicPr>
            <a:picLocks noChangeAspect="1"/>
          </p:cNvPicPr>
          <p:nvPr/>
        </p:nvPicPr>
        <p:blipFill>
          <a:blip r:embed="rId5"/>
          <a:stretch>
            <a:fillRect/>
          </a:stretch>
        </p:blipFill>
        <p:spPr>
          <a:xfrm>
            <a:off x="947738" y="4383088"/>
            <a:ext cx="2795587" cy="2198687"/>
          </a:xfrm>
          <a:prstGeom prst="rect">
            <a:avLst/>
          </a:prstGeom>
          <a:noFill/>
          <a:ln w="9525">
            <a:noFill/>
          </a:ln>
        </p:spPr>
      </p:pic>
      <p:sp>
        <p:nvSpPr>
          <p:cNvPr id="4" name="TextBox 3"/>
          <p:cNvSpPr txBox="1"/>
          <p:nvPr/>
        </p:nvSpPr>
        <p:spPr>
          <a:xfrm>
            <a:off x="7591425" y="5794375"/>
            <a:ext cx="2581275" cy="492125"/>
          </a:xfrm>
          <a:prstGeom prst="rect">
            <a:avLst/>
          </a:prstGeom>
          <a:noFill/>
        </p:spPr>
        <p:txBody>
          <a:bodyPr>
            <a:spAutoFit/>
          </a:bodyPr>
          <a:lstStyle/>
          <a:p>
            <a:pPr marR="0" defTabSz="914400" eaLnBrk="1" hangingPunct="1">
              <a:buClrTx/>
              <a:buSzTx/>
              <a:buFontTx/>
              <a:buNone/>
              <a:defRPr/>
            </a:pPr>
            <a:r>
              <a:rPr kumimoji="0" lang="zh-CN" altLang="zh-CN" sz="1300" kern="1200" cap="none" spc="45" normalizeH="0" baseline="0" noProof="0" dirty="0">
                <a:latin typeface="微软雅黑" panose="020B0503020204020204" pitchFamily="34" charset="-122"/>
                <a:ea typeface="微软雅黑" panose="020B0503020204020204" pitchFamily="34" charset="-122"/>
                <a:cs typeface="+mn-cs"/>
                <a:sym typeface="+mn-ea"/>
              </a:rPr>
              <a:t>楼梯临边防护</a:t>
            </a:r>
          </a:p>
          <a:p>
            <a:pPr marR="0" defTabSz="914400" eaLnBrk="1" hangingPunct="1">
              <a:buClrTx/>
              <a:buSzTx/>
              <a:buFontTx/>
              <a:buNone/>
              <a:defRPr/>
            </a:pP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72707" name="组合 8"/>
          <p:cNvGrpSpPr/>
          <p:nvPr/>
        </p:nvGrpSpPr>
        <p:grpSpPr>
          <a:xfrm>
            <a:off x="474663" y="49213"/>
            <a:ext cx="3076575" cy="898525"/>
            <a:chOff x="1785" y="186"/>
            <a:chExt cx="4845" cy="1414"/>
          </a:xfrm>
        </p:grpSpPr>
        <p:pic>
          <p:nvPicPr>
            <p:cNvPr id="7271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271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7271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72708" name="图片 9" descr="2"/>
          <p:cNvPicPr>
            <a:picLocks noChangeAspect="1"/>
          </p:cNvPicPr>
          <p:nvPr/>
        </p:nvPicPr>
        <p:blipFill>
          <a:blip r:embed="rId4"/>
          <a:stretch>
            <a:fillRect/>
          </a:stretch>
        </p:blipFill>
        <p:spPr>
          <a:xfrm>
            <a:off x="5772150" y="1828800"/>
            <a:ext cx="5616575" cy="4122738"/>
          </a:xfrm>
          <a:prstGeom prst="rect">
            <a:avLst/>
          </a:prstGeom>
          <a:noFill/>
          <a:ln w="9525">
            <a:noFill/>
          </a:ln>
        </p:spPr>
      </p:pic>
      <p:sp>
        <p:nvSpPr>
          <p:cNvPr id="72710" name="object 5"/>
          <p:cNvSpPr txBox="1">
            <a:spLocks noChangeArrowheads="1"/>
          </p:cNvSpPr>
          <p:nvPr/>
        </p:nvSpPr>
        <p:spPr bwMode="auto">
          <a:xfrm>
            <a:off x="844550" y="1565275"/>
            <a:ext cx="4567238" cy="3452813"/>
          </a:xfrm>
          <a:prstGeom prst="rect">
            <a:avLst/>
          </a:prstGeom>
          <a:noFill/>
          <a:ln>
            <a:noFill/>
          </a:ln>
        </p:spPr>
        <p:txBody>
          <a:bodyPr lIns="0" tIns="12700" rIns="0" bIns="0">
            <a:spAutoFit/>
          </a:bodyPr>
          <a:lstStyle>
            <a:lvl1pPr marL="342900" indent="-342900">
              <a:spcBef>
                <a:spcPct val="20000"/>
              </a:spcBef>
              <a:buFont typeface="Arial" panose="020B0604020202020204" pitchFamily="34" charset="0"/>
              <a:buChar char="•"/>
              <a:tabLst>
                <a:tab pos="203200" algn="l"/>
              </a:tabLst>
              <a:defRPr sz="3200">
                <a:solidFill>
                  <a:schemeClr val="tx1"/>
                </a:solidFill>
                <a:latin typeface="Calibri" panose="020F0502020204030204" pitchFamily="34" charset="0"/>
                <a:ea typeface="宋体" panose="02010600030101010101" pitchFamily="2" charset="-122"/>
              </a:defRPr>
            </a:lvl1pPr>
            <a:lvl2pPr marL="203200" indent="-203200">
              <a:spcBef>
                <a:spcPct val="20000"/>
              </a:spcBef>
              <a:buFont typeface="Arial" panose="020B0604020202020204" pitchFamily="34" charset="0"/>
              <a:buChar char="–"/>
              <a:tabLst>
                <a:tab pos="20320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20320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203200" algn="l"/>
              </a:tabLst>
              <a:defRPr sz="2000">
                <a:solidFill>
                  <a:schemeClr val="tx1"/>
                </a:solidFill>
                <a:latin typeface="Calibri" panose="020F0502020204030204" pitchFamily="34" charset="0"/>
                <a:ea typeface="宋体" panose="02010600030101010101" pitchFamily="2" charset="-122"/>
              </a:defRPr>
            </a:lvl9pPr>
          </a:lstStyle>
          <a:p>
            <a:pPr marL="0" marR="0" lvl="1" indent="360045" algn="just" defTabSz="914400" rtl="0" eaLnBrk="1" fontAlgn="base" latinLnBrk="0" hangingPunct="1">
              <a:lnSpc>
                <a:spcPct val="150000"/>
              </a:lnSpc>
              <a:spcBef>
                <a:spcPts val="100"/>
              </a:spcBef>
              <a:spcAft>
                <a:spcPct val="0"/>
              </a:spcAft>
              <a:buClrTx/>
              <a:buSzPct val="90000"/>
              <a:buFont typeface="Arial" panose="020B0604020202020204" pitchFamily="34" charset="0"/>
              <a:buNone/>
              <a:tabLst>
                <a:tab pos="203200"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3.2.7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基坑通道</a:t>
            </a:r>
            <a:r>
              <a:rPr kumimoji="0" lang="zh-CN" altLang="en-US"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爬梯一（钢梯）</a:t>
            </a:r>
            <a:endPar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0" marR="0" lvl="1" indent="360045" algn="just" defTabSz="914400" rtl="0" eaLnBrk="1" fontAlgn="base" latinLnBrk="0" hangingPunct="1">
              <a:lnSpc>
                <a:spcPct val="150000"/>
              </a:lnSpc>
              <a:spcBef>
                <a:spcPts val="100"/>
              </a:spcBef>
              <a:spcAft>
                <a:spcPct val="0"/>
              </a:spcAft>
              <a:buClrTx/>
              <a:buSzPct val="90000"/>
              <a:buFontTx/>
              <a:buNone/>
              <a:tabLst>
                <a:tab pos="203200"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钢梯用于为基坑人员、工具转移提供安全通道</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钢梯与水平面间的夹角以75°为宜，单梯段的垂直高度不应大于6m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斜梯内侧净宽度为800mm为宜。</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梯梁与踏板通过螺栓进行连接，踏板垂直间距250mm。</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斜梯两侧应设置防护栏杆</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防护栏杆立杆高度以1.2m为宜</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立杆间距以2m为宜，上</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下两道横杆距梯梁分别为1.2m和0.6m，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宜</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刷长度为400mm红白相间油漆。</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5</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转换平台宜采用厚度为4mm的花纹钢板</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利用螺栓紧固</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侧面宜用细木工板或钢板设置高度不低于200mm的踢脚板。</a:t>
            </a:r>
          </a:p>
          <a:p>
            <a:pPr marL="0" marR="0" lvl="1" indent="360045" algn="just" defTabSz="914400" rtl="0" eaLnBrk="1" fontAlgn="base" latinLnBrk="0" hangingPunct="1">
              <a:lnSpc>
                <a:spcPct val="150000"/>
              </a:lnSpc>
              <a:spcBef>
                <a:spcPct val="0"/>
              </a:spcBef>
              <a:spcAft>
                <a:spcPct val="0"/>
              </a:spcAft>
              <a:buClrTx/>
              <a:buSzPct val="90000"/>
              <a:buFontTx/>
              <a:buNone/>
              <a:tabLst>
                <a:tab pos="203200" algn="l"/>
              </a:tabLst>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斜梯顶端部位及防护立杆底部通过夹具与钢梁固定。</a:t>
            </a:r>
          </a:p>
        </p:txBody>
      </p:sp>
      <p:sp>
        <p:nvSpPr>
          <p:cNvPr id="2" name="文本框 1"/>
          <p:cNvSpPr txBox="1"/>
          <p:nvPr/>
        </p:nvSpPr>
        <p:spPr>
          <a:xfrm>
            <a:off x="6853238" y="460375"/>
            <a:ext cx="49577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72711" name="TextBox 2"/>
          <p:cNvSpPr txBox="1"/>
          <p:nvPr/>
        </p:nvSpPr>
        <p:spPr>
          <a:xfrm>
            <a:off x="7756525" y="5864225"/>
            <a:ext cx="2986088"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基坑通道钢爬梯</a:t>
            </a: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73731" name="组合 8"/>
          <p:cNvGrpSpPr/>
          <p:nvPr/>
        </p:nvGrpSpPr>
        <p:grpSpPr>
          <a:xfrm>
            <a:off x="571500" y="49213"/>
            <a:ext cx="3076575" cy="898525"/>
            <a:chOff x="1785" y="186"/>
            <a:chExt cx="4845" cy="1414"/>
          </a:xfrm>
        </p:grpSpPr>
        <p:pic>
          <p:nvPicPr>
            <p:cNvPr id="73738"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3739"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7374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pic>
        <p:nvPicPr>
          <p:cNvPr id="73732" name="图片 9" descr="C:\Users\Administrator\Desktop\i.pngi"/>
          <p:cNvPicPr>
            <a:picLocks noChangeAspect="1"/>
          </p:cNvPicPr>
          <p:nvPr/>
        </p:nvPicPr>
        <p:blipFill>
          <a:blip r:embed="rId4"/>
          <a:stretch>
            <a:fillRect/>
          </a:stretch>
        </p:blipFill>
        <p:spPr>
          <a:xfrm>
            <a:off x="7975600" y="1231900"/>
            <a:ext cx="4095750" cy="4146550"/>
          </a:xfrm>
          <a:prstGeom prst="rect">
            <a:avLst/>
          </a:prstGeom>
          <a:noFill/>
          <a:ln w="9525">
            <a:noFill/>
          </a:ln>
        </p:spPr>
      </p:pic>
      <p:sp>
        <p:nvSpPr>
          <p:cNvPr id="73733" name="object 5"/>
          <p:cNvSpPr txBox="1"/>
          <p:nvPr/>
        </p:nvSpPr>
        <p:spPr>
          <a:xfrm>
            <a:off x="854075" y="1565275"/>
            <a:ext cx="3232150" cy="3013075"/>
          </a:xfrm>
          <a:prstGeom prst="rect">
            <a:avLst/>
          </a:prstGeom>
          <a:noFill/>
          <a:ln w="9525">
            <a:noFill/>
          </a:ln>
        </p:spPr>
        <p:txBody>
          <a:bodyPr lIns="0" tIns="12700" rIns="0" bIns="0">
            <a:spAutoFit/>
          </a:bodyPr>
          <a:lstStyle/>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sym typeface="+mn-ea"/>
              </a:rPr>
              <a:t>3.2.8 </a:t>
            </a:r>
            <a:r>
              <a:rPr lang="zh-CN" altLang="zh-CN" sz="1300" dirty="0">
                <a:latin typeface="微软雅黑" panose="020B0503020204020204" pitchFamily="34" charset="-122"/>
                <a:ea typeface="微软雅黑" panose="020B0503020204020204" pitchFamily="34" charset="-122"/>
                <a:sym typeface="+mn-ea"/>
              </a:rPr>
              <a:t>基坑通道爬梯</a:t>
            </a:r>
            <a:r>
              <a:rPr lang="zh-CN" altLang="en-US" sz="1300" dirty="0">
                <a:latin typeface="微软雅黑" panose="020B0503020204020204" pitchFamily="34" charset="-122"/>
                <a:ea typeface="微软雅黑" panose="020B0503020204020204" pitchFamily="34" charset="-122"/>
                <a:sym typeface="+mn-ea"/>
              </a:rPr>
              <a:t>二（工具式爬梯）</a:t>
            </a:r>
            <a:endParaRPr lang="zh-CN" altLang="zh-CN" sz="1300" dirty="0">
              <a:latin typeface="微软雅黑" panose="020B0503020204020204" pitchFamily="34" charset="-122"/>
              <a:ea typeface="微软雅黑" panose="020B0503020204020204" pitchFamily="34" charset="-122"/>
              <a:sym typeface="+mn-ea"/>
            </a:endParaRP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爬梯用于为基坑人员、工具转移提供安全通道。</a:t>
            </a: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适用两层及以上地下室结构施工。</a:t>
            </a: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工具式爬梯采用单个为</a:t>
            </a:r>
            <a:r>
              <a:rPr lang="en-US" altLang="zh-CN" sz="1300" dirty="0">
                <a:latin typeface="微软雅黑" panose="020B0503020204020204" pitchFamily="34" charset="-122"/>
                <a:ea typeface="微软雅黑" panose="020B0503020204020204" pitchFamily="34" charset="-122"/>
              </a:rPr>
              <a:t>3000mm×2000mm×2500mm(</a:t>
            </a:r>
            <a:r>
              <a:rPr lang="zh-CN" altLang="zh-CN" sz="1300" dirty="0">
                <a:latin typeface="微软雅黑" panose="020B0503020204020204" pitchFamily="34" charset="-122"/>
                <a:ea typeface="微软雅黑" panose="020B0503020204020204" pitchFamily="34" charset="-122"/>
              </a:rPr>
              <a:t>长</a:t>
            </a:r>
            <a:r>
              <a:rPr lang="en-US" altLang="zh-CN"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宽</a:t>
            </a:r>
            <a:r>
              <a:rPr lang="en-US" altLang="zh-CN"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高</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的标准化梯笼进行拼装。</a:t>
            </a:r>
            <a:endParaRPr lang="zh-CN" altLang="zh-CN" sz="1300" dirty="0">
              <a:latin typeface="微软雅黑" panose="020B0503020204020204" pitchFamily="34" charset="-122"/>
              <a:ea typeface="微软雅黑" panose="020B0503020204020204" pitchFamily="34" charset="-122"/>
            </a:endParaRP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爬梯踏板由槽钢及钢板组成。</a:t>
            </a: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a:t>
            </a:r>
            <a:r>
              <a:rPr lang="zh-CN" altLang="zh-CN" sz="1300" dirty="0">
                <a:latin typeface="微软雅黑" panose="020B0503020204020204" pitchFamily="34" charset="-122"/>
                <a:ea typeface="微软雅黑" panose="020B0503020204020204" pitchFamily="34" charset="-122"/>
              </a:rPr>
              <a:t>转换平台宜采用厚度为4mm的花纹钢板， 利用螺栓紧固。</a:t>
            </a:r>
          </a:p>
        </p:txBody>
      </p:sp>
      <p:sp>
        <p:nvSpPr>
          <p:cNvPr id="73734" name="文本框 1"/>
          <p:cNvSpPr txBox="1"/>
          <p:nvPr/>
        </p:nvSpPr>
        <p:spPr>
          <a:xfrm>
            <a:off x="6911975" y="460375"/>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73735" name="图片 2" descr="l"/>
          <p:cNvPicPr>
            <a:picLocks noChangeAspect="1"/>
          </p:cNvPicPr>
          <p:nvPr/>
        </p:nvPicPr>
        <p:blipFill>
          <a:blip r:embed="rId5"/>
          <a:stretch>
            <a:fillRect/>
          </a:stretch>
        </p:blipFill>
        <p:spPr>
          <a:xfrm>
            <a:off x="4702175" y="1225550"/>
            <a:ext cx="2857500" cy="4146550"/>
          </a:xfrm>
          <a:prstGeom prst="rect">
            <a:avLst/>
          </a:prstGeom>
          <a:noFill/>
          <a:ln w="9525">
            <a:noFill/>
          </a:ln>
        </p:spPr>
      </p:pic>
      <p:sp>
        <p:nvSpPr>
          <p:cNvPr id="73736" name="TextBox 3"/>
          <p:cNvSpPr txBox="1"/>
          <p:nvPr/>
        </p:nvSpPr>
        <p:spPr>
          <a:xfrm>
            <a:off x="5678488" y="5648325"/>
            <a:ext cx="21875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基坑梯笼</a:t>
            </a:r>
          </a:p>
        </p:txBody>
      </p:sp>
      <p:sp>
        <p:nvSpPr>
          <p:cNvPr id="73737" name="TextBox 13"/>
          <p:cNvSpPr txBox="1"/>
          <p:nvPr/>
        </p:nvSpPr>
        <p:spPr>
          <a:xfrm>
            <a:off x="9301163" y="5607050"/>
            <a:ext cx="21875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基坑梯笼示意</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74755" name="组合 8"/>
          <p:cNvGrpSpPr/>
          <p:nvPr/>
        </p:nvGrpSpPr>
        <p:grpSpPr>
          <a:xfrm>
            <a:off x="530225" y="49213"/>
            <a:ext cx="3076575" cy="898525"/>
            <a:chOff x="1785" y="186"/>
            <a:chExt cx="4845" cy="1414"/>
          </a:xfrm>
        </p:grpSpPr>
        <p:pic>
          <p:nvPicPr>
            <p:cNvPr id="7476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476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7476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4756" name="object 2"/>
          <p:cNvSpPr txBox="1">
            <a:spLocks noChangeArrowheads="1"/>
          </p:cNvSpPr>
          <p:nvPr/>
        </p:nvSpPr>
        <p:spPr bwMode="auto">
          <a:xfrm>
            <a:off x="735013" y="1544638"/>
            <a:ext cx="4697413" cy="636588"/>
          </a:xfrm>
          <a:prstGeom prst="rect">
            <a:avLst/>
          </a:prstGeom>
          <a:noFill/>
          <a:ln>
            <a:noFill/>
          </a:ln>
        </p:spPr>
        <p:txBody>
          <a:bodyPr lIns="0" tIns="12700" rIns="0" bIns="0">
            <a:spAutoFit/>
          </a:bodyPr>
          <a:lstStyle>
            <a:lvl1pPr>
              <a:spcBef>
                <a:spcPct val="20000"/>
              </a:spcBef>
              <a:buFont typeface="Arial" panose="020B0604020202020204" pitchFamily="34" charset="0"/>
              <a:buChar char="•"/>
              <a:tabLst>
                <a:tab pos="179070"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7907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7907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ts val="0"/>
              </a:spcBef>
              <a:spcAft>
                <a:spcPct val="0"/>
              </a:spcAft>
              <a:buClr>
                <a:srgbClr val="231F20"/>
              </a:buClr>
              <a:buSzPct val="90000"/>
              <a:buFont typeface="Arial" panose="020B0604020202020204" pitchFamily="34" charset="0"/>
              <a:buNone/>
              <a:tabLst>
                <a:tab pos="179070"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3.2.9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洞口防护</a:t>
            </a:r>
          </a:p>
          <a:p>
            <a:pPr marL="0" marR="0" lvl="0" indent="360045" algn="just" defTabSz="914400" rtl="0" eaLnBrk="1" fontAlgn="base" latinLnBrk="0" hangingPunct="1">
              <a:lnSpc>
                <a:spcPct val="150000"/>
              </a:lnSpc>
              <a:spcBef>
                <a:spcPts val="0"/>
              </a:spcBef>
              <a:spcAft>
                <a:spcPct val="0"/>
              </a:spcAft>
              <a:buClr>
                <a:srgbClr val="231F20"/>
              </a:buClr>
              <a:buSzPct val="90000"/>
              <a:buFont typeface="Arial Unicode MS" panose="020B0604020202020204" pitchFamily="34" charset="-122"/>
              <a:buNone/>
              <a:tabLst>
                <a:tab pos="17907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1</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）短边尺寸＜1500mm（方式一）</a:t>
            </a:r>
          </a:p>
        </p:txBody>
      </p:sp>
      <p:sp>
        <p:nvSpPr>
          <p:cNvPr id="74757" name="object 6"/>
          <p:cNvSpPr/>
          <p:nvPr/>
        </p:nvSpPr>
        <p:spPr>
          <a:xfrm>
            <a:off x="314325" y="4303713"/>
            <a:ext cx="2608263" cy="1962150"/>
          </a:xfrm>
          <a:prstGeom prst="rect">
            <a:avLst/>
          </a:prstGeom>
          <a:blipFill rotWithShape="1">
            <a:blip r:embed="rId4"/>
            <a:stretch>
              <a:fillRect/>
            </a:stretch>
          </a:blipFill>
          <a:ln w="9525" cap="flat" cmpd="sng">
            <a:solidFill>
              <a:srgbClr val="00B0F0"/>
            </a:solidFill>
            <a:prstDash val="solid"/>
            <a:miter/>
            <a:headEnd type="none" w="med" len="med"/>
            <a:tailEnd type="none" w="med" len="med"/>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74758" name="object 7"/>
          <p:cNvSpPr/>
          <p:nvPr/>
        </p:nvSpPr>
        <p:spPr>
          <a:xfrm>
            <a:off x="3227388" y="4303713"/>
            <a:ext cx="2609850" cy="1962150"/>
          </a:xfrm>
          <a:prstGeom prst="rect">
            <a:avLst/>
          </a:prstGeom>
          <a:blipFill rotWithShape="1">
            <a:blip r:embed="rId5"/>
            <a:stretch>
              <a:fillRect/>
            </a:stretch>
          </a:blipFill>
          <a:ln w="9525" cap="flat" cmpd="sng">
            <a:solidFill>
              <a:srgbClr val="00B0F0"/>
            </a:solidFill>
            <a:prstDash val="solid"/>
            <a:miter/>
            <a:headEnd type="none" w="med" len="med"/>
            <a:tailEnd type="none" w="med" len="med"/>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74759" name="object 2"/>
          <p:cNvSpPr txBox="1"/>
          <p:nvPr/>
        </p:nvSpPr>
        <p:spPr>
          <a:xfrm>
            <a:off x="747713" y="2203450"/>
            <a:ext cx="4718050" cy="1816100"/>
          </a:xfrm>
          <a:prstGeom prst="rect">
            <a:avLst/>
          </a:prstGeom>
          <a:noFill/>
          <a:ln w="9525">
            <a:noFill/>
          </a:ln>
        </p:spPr>
        <p:txBody>
          <a:bodyPr lIns="0" tIns="15240" rIns="0" bIns="0">
            <a:spAutoFit/>
          </a:bodyPr>
          <a:lstStyle/>
          <a:p>
            <a:pPr marL="0" lvl="1" indent="358775" algn="just" defTabSz="914400" eaLnBrk="1" hangingPunct="1">
              <a:lnSpc>
                <a:spcPct val="150000"/>
              </a:lnSpc>
              <a:buClr>
                <a:srgbClr val="231F20"/>
              </a:buClr>
              <a:buSzPct val="95000"/>
              <a:tabLst>
                <a:tab pos="209550" algn="l"/>
              </a:tabLst>
            </a:pPr>
            <a:r>
              <a:rPr lang="zh-CN" altLang="en-US" sz="1300" dirty="0">
                <a:latin typeface="微软雅黑" panose="020B0503020204020204" pitchFamily="34" charset="-122"/>
                <a:ea typeface="微软雅黑" panose="020B0503020204020204" pitchFamily="34" charset="-122"/>
              </a:rPr>
              <a:t>① </a:t>
            </a:r>
            <a:r>
              <a:rPr lang="zh-CN" altLang="zh-CN" sz="1300" dirty="0">
                <a:latin typeface="微软雅黑" panose="020B0503020204020204" pitchFamily="34" charset="-122"/>
                <a:ea typeface="微软雅黑" panose="020B0503020204020204" pitchFamily="34" charset="-122"/>
              </a:rPr>
              <a:t>采用Ø6@150mm单层双向钢筋作为防护网,在混凝土浇筑前预设于模板内</a:t>
            </a:r>
            <a:r>
              <a:rPr lang="zh-CN" altLang="zh-CN" sz="1300" dirty="0">
                <a:latin typeface="微软雅黑" panose="020B0503020204020204" pitchFamily="34" charset="-122"/>
                <a:ea typeface="微软雅黑" panose="020B0503020204020204" pitchFamily="34" charset="-122"/>
                <a:sym typeface="+mn-ea"/>
              </a:rPr>
              <a:t>。</a:t>
            </a:r>
            <a:endParaRPr lang="zh-CN" altLang="zh-CN" sz="1300" dirty="0">
              <a:latin typeface="微软雅黑" panose="020B0503020204020204" pitchFamily="34" charset="-122"/>
              <a:ea typeface="微软雅黑" panose="020B0503020204020204" pitchFamily="34" charset="-122"/>
            </a:endParaRPr>
          </a:p>
          <a:p>
            <a:pPr marL="0" lvl="1" indent="358775" algn="just" defTabSz="914400" eaLnBrk="1" hangingPunct="1">
              <a:lnSpc>
                <a:spcPct val="150000"/>
              </a:lnSpc>
              <a:buSzPct val="95000"/>
              <a:tabLst>
                <a:tab pos="209550" algn="l"/>
              </a:tabLst>
            </a:pPr>
            <a:r>
              <a:rPr lang="zh-CN" altLang="en-US" sz="1300" dirty="0">
                <a:latin typeface="微软雅黑" panose="020B0503020204020204" pitchFamily="34" charset="-122"/>
                <a:ea typeface="微软雅黑" panose="020B0503020204020204" pitchFamily="34" charset="-122"/>
              </a:rPr>
              <a:t>② </a:t>
            </a:r>
            <a:r>
              <a:rPr lang="zh-CN" altLang="zh-CN" sz="1300" dirty="0">
                <a:latin typeface="微软雅黑" panose="020B0503020204020204" pitchFamily="34" charset="-122"/>
                <a:ea typeface="微软雅黑" panose="020B0503020204020204" pitchFamily="34" charset="-122"/>
              </a:rPr>
              <a:t>模板拆除后,在洞口上部采用</a:t>
            </a:r>
            <a:r>
              <a:rPr lang="zh-CN" altLang="en-US" sz="1300" dirty="0">
                <a:latin typeface="微软雅黑" panose="020B0503020204020204" pitchFamily="34" charset="-122"/>
                <a:ea typeface="微软雅黑" panose="020B0503020204020204" pitchFamily="34" charset="-122"/>
              </a:rPr>
              <a:t>花纹</a:t>
            </a:r>
            <a:r>
              <a:rPr lang="zh-CN" altLang="zh-CN" sz="1300" dirty="0">
                <a:latin typeface="微软雅黑" panose="020B0503020204020204" pitchFamily="34" charset="-122"/>
                <a:ea typeface="微软雅黑" panose="020B0503020204020204" pitchFamily="34" charset="-122"/>
              </a:rPr>
              <a:t>钢板封闭,并与预留钢筋进行固定，</a:t>
            </a:r>
            <a:r>
              <a:rPr lang="zh-CN" altLang="en-US" sz="1300" dirty="0">
                <a:latin typeface="微软雅黑" panose="020B0503020204020204" pitchFamily="34" charset="-122"/>
                <a:ea typeface="微软雅黑" panose="020B0503020204020204" pitchFamily="34" charset="-122"/>
              </a:rPr>
              <a:t>宜</a:t>
            </a:r>
            <a:r>
              <a:rPr lang="zh-CN" altLang="zh-CN" sz="1300" dirty="0">
                <a:latin typeface="微软雅黑" panose="020B0503020204020204" pitchFamily="34" charset="-122"/>
                <a:ea typeface="微软雅黑" panose="020B0503020204020204" pitchFamily="34" charset="-122"/>
                <a:sym typeface="+mn-ea"/>
              </a:rPr>
              <a:t>刷红白警示漆。</a:t>
            </a:r>
            <a:endParaRPr lang="zh-CN" altLang="zh-CN" sz="1300" dirty="0">
              <a:latin typeface="微软雅黑" panose="020B0503020204020204" pitchFamily="34" charset="-122"/>
              <a:ea typeface="微软雅黑" panose="020B0503020204020204" pitchFamily="34" charset="-122"/>
            </a:endParaRPr>
          </a:p>
          <a:p>
            <a:pPr marL="0" lvl="1" indent="358775" algn="just" defTabSz="914400" eaLnBrk="1" hangingPunct="1">
              <a:lnSpc>
                <a:spcPct val="150000"/>
              </a:lnSpc>
              <a:buSzPct val="95000"/>
              <a:tabLst>
                <a:tab pos="209550" algn="l"/>
              </a:tabLst>
            </a:pPr>
            <a:r>
              <a:rPr lang="zh-CN" altLang="en-US" sz="1300" dirty="0">
                <a:latin typeface="微软雅黑" panose="020B0503020204020204" pitchFamily="34" charset="-122"/>
                <a:ea typeface="微软雅黑" panose="020B0503020204020204" pitchFamily="34" charset="-122"/>
              </a:rPr>
              <a:t>③ </a:t>
            </a:r>
            <a:r>
              <a:rPr lang="zh-CN" altLang="zh-CN" sz="1300" dirty="0">
                <a:latin typeface="微软雅黑" panose="020B0503020204020204" pitchFamily="34" charset="-122"/>
                <a:ea typeface="微软雅黑" panose="020B0503020204020204" pitchFamily="34" charset="-122"/>
              </a:rPr>
              <a:t>当洞口安装管线时,可切割相应尺寸的钢筋网片,余留部分作为安装阶段的防护措施。</a:t>
            </a:r>
          </a:p>
        </p:txBody>
      </p:sp>
      <p:sp>
        <p:nvSpPr>
          <p:cNvPr id="74760" name="object 2"/>
          <p:cNvSpPr txBox="1"/>
          <p:nvPr/>
        </p:nvSpPr>
        <p:spPr>
          <a:xfrm>
            <a:off x="6946900" y="1576388"/>
            <a:ext cx="4697413" cy="312737"/>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79705" algn="l"/>
              </a:tabLst>
            </a:pPr>
            <a:r>
              <a:rPr lang="en-US" altLang="zh-CN" sz="1300" dirty="0">
                <a:solidFill>
                  <a:srgbClr val="231F20"/>
                </a:solidFill>
                <a:latin typeface="微软雅黑" panose="020B0503020204020204" pitchFamily="34" charset="-122"/>
                <a:ea typeface="微软雅黑" panose="020B0503020204020204" pitchFamily="34" charset="-122"/>
              </a:rPr>
              <a:t>2</a:t>
            </a:r>
            <a:r>
              <a:rPr lang="zh-CN" altLang="zh-CN" sz="1300" dirty="0">
                <a:solidFill>
                  <a:srgbClr val="231F20"/>
                </a:solidFill>
                <a:latin typeface="微软雅黑" panose="020B0503020204020204" pitchFamily="34" charset="-122"/>
                <a:ea typeface="微软雅黑" panose="020B0503020204020204" pitchFamily="34" charset="-122"/>
              </a:rPr>
              <a:t>）短边尺寸＜1500mm（方式二）</a:t>
            </a:r>
          </a:p>
        </p:txBody>
      </p:sp>
      <p:sp>
        <p:nvSpPr>
          <p:cNvPr id="74761" name="object 4"/>
          <p:cNvSpPr txBox="1"/>
          <p:nvPr/>
        </p:nvSpPr>
        <p:spPr>
          <a:xfrm>
            <a:off x="6946900" y="1973263"/>
            <a:ext cx="4010025" cy="1216025"/>
          </a:xfrm>
          <a:prstGeom prst="rect">
            <a:avLst/>
          </a:prstGeom>
          <a:noFill/>
          <a:ln w="9525">
            <a:noFill/>
          </a:ln>
        </p:spPr>
        <p:txBody>
          <a:bodyPr lIns="0" tIns="15240" rIns="0" bIns="0">
            <a:spAutoFit/>
          </a:bodyPr>
          <a:lstStyle/>
          <a:p>
            <a:pPr marL="0" lvl="1" indent="358775" algn="just" defTabSz="914400" eaLnBrk="1" hangingPunct="1">
              <a:lnSpc>
                <a:spcPct val="150000"/>
              </a:lnSpc>
              <a:buSzPct val="95000"/>
              <a:tabLst>
                <a:tab pos="209550" algn="l"/>
              </a:tabLst>
            </a:pPr>
            <a:r>
              <a:rPr lang="en-US" altLang="zh-CN" sz="1300" dirty="0">
                <a:latin typeface="微软雅黑" panose="020B0503020204020204" pitchFamily="34" charset="-122"/>
                <a:ea typeface="微软雅黑" panose="020B0503020204020204" pitchFamily="34" charset="-122"/>
              </a:rPr>
              <a:t>① </a:t>
            </a:r>
            <a:r>
              <a:rPr lang="zh-CN" altLang="zh-CN" sz="1300" dirty="0">
                <a:latin typeface="微软雅黑" panose="020B0503020204020204" pitchFamily="34" charset="-122"/>
                <a:ea typeface="微软雅黑" panose="020B0503020204020204" pitchFamily="34" charset="-122"/>
              </a:rPr>
              <a:t>根据洞口尺寸大小,用相当长度的钢管或木枋卡固在洞口内,然后将</a:t>
            </a:r>
            <a:r>
              <a:rPr lang="zh-CN" altLang="en-US" sz="1300" dirty="0">
                <a:latin typeface="微软雅黑" panose="020B0503020204020204" pitchFamily="34" charset="-122"/>
                <a:ea typeface="微软雅黑" panose="020B0503020204020204" pitchFamily="34" charset="-122"/>
              </a:rPr>
              <a:t>花纹</a:t>
            </a:r>
            <a:r>
              <a:rPr lang="zh-CN" altLang="zh-CN" sz="1300" dirty="0">
                <a:latin typeface="微软雅黑" panose="020B0503020204020204" pitchFamily="34" charset="-122"/>
                <a:ea typeface="微软雅黑" panose="020B0503020204020204" pitchFamily="34" charset="-122"/>
              </a:rPr>
              <a:t>钢板与钢管或木枋固定,作为硬质防护</a:t>
            </a:r>
            <a:r>
              <a:rPr lang="zh-CN" altLang="zh-CN" sz="1300" dirty="0">
                <a:latin typeface="微软雅黑" panose="020B0503020204020204" pitchFamily="34" charset="-122"/>
                <a:ea typeface="微软雅黑" panose="020B0503020204020204" pitchFamily="34" charset="-122"/>
                <a:sym typeface="+mn-ea"/>
              </a:rPr>
              <a:t>。</a:t>
            </a:r>
            <a:endParaRPr lang="zh-CN" altLang="zh-CN" sz="1300" dirty="0">
              <a:latin typeface="微软雅黑" panose="020B0503020204020204" pitchFamily="34" charset="-122"/>
              <a:ea typeface="微软雅黑" panose="020B0503020204020204" pitchFamily="34" charset="-122"/>
            </a:endParaRPr>
          </a:p>
          <a:p>
            <a:pPr marL="0" lvl="1" indent="358775" algn="just" defTabSz="914400" eaLnBrk="1" hangingPunct="1">
              <a:lnSpc>
                <a:spcPct val="150000"/>
              </a:lnSpc>
              <a:buSzPct val="95000"/>
              <a:tabLst>
                <a:tab pos="209550" algn="l"/>
              </a:tabLst>
            </a:pPr>
            <a:r>
              <a:rPr lang="en-US" altLang="zh-CN" sz="1300" dirty="0">
                <a:latin typeface="微软雅黑" panose="020B0503020204020204" pitchFamily="34" charset="-122"/>
                <a:ea typeface="微软雅黑" panose="020B0503020204020204" pitchFamily="34" charset="-122"/>
              </a:rPr>
              <a:t>② </a:t>
            </a:r>
            <a:r>
              <a:rPr lang="zh-CN" altLang="zh-CN" sz="1300" dirty="0">
                <a:latin typeface="微软雅黑" panose="020B0503020204020204" pitchFamily="34" charset="-122"/>
                <a:ea typeface="微软雅黑" panose="020B0503020204020204" pitchFamily="34" charset="-122"/>
              </a:rPr>
              <a:t>盖板四周要求顺直，</a:t>
            </a:r>
            <a:r>
              <a:rPr lang="zh-CN" altLang="en-US" sz="1300" dirty="0">
                <a:latin typeface="微软雅黑" panose="020B0503020204020204" pitchFamily="34" charset="-122"/>
                <a:ea typeface="微软雅黑" panose="020B0503020204020204" pitchFamily="34" charset="-122"/>
              </a:rPr>
              <a:t>宜</a:t>
            </a:r>
            <a:r>
              <a:rPr lang="zh-CN" altLang="zh-CN" sz="1300" dirty="0">
                <a:latin typeface="微软雅黑" panose="020B0503020204020204" pitchFamily="34" charset="-122"/>
                <a:ea typeface="微软雅黑" panose="020B0503020204020204" pitchFamily="34" charset="-122"/>
              </a:rPr>
              <a:t>刷红白警示漆。</a:t>
            </a:r>
          </a:p>
        </p:txBody>
      </p:sp>
      <p:sp>
        <p:nvSpPr>
          <p:cNvPr id="74762" name="object 2"/>
          <p:cNvSpPr/>
          <p:nvPr/>
        </p:nvSpPr>
        <p:spPr>
          <a:xfrm>
            <a:off x="6591300" y="4286250"/>
            <a:ext cx="2590800" cy="1979613"/>
          </a:xfrm>
          <a:prstGeom prst="rect">
            <a:avLst/>
          </a:prstGeom>
          <a:blipFill rotWithShape="1">
            <a:blip r:embed="rId6"/>
            <a:stretch>
              <a:fillRect/>
            </a:stretch>
          </a:blipFill>
          <a:ln w="9525" cap="flat" cmpd="sng">
            <a:solidFill>
              <a:srgbClr val="00B0F0"/>
            </a:solidFill>
            <a:prstDash val="solid"/>
            <a:miter/>
            <a:headEnd type="none" w="med" len="med"/>
            <a:tailEnd type="none" w="med" len="med"/>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74763" name="object 7"/>
          <p:cNvSpPr/>
          <p:nvPr/>
        </p:nvSpPr>
        <p:spPr>
          <a:xfrm>
            <a:off x="9347200" y="4286250"/>
            <a:ext cx="2590800" cy="1979613"/>
          </a:xfrm>
          <a:prstGeom prst="rect">
            <a:avLst/>
          </a:prstGeom>
          <a:blipFill rotWithShape="1">
            <a:blip r:embed="rId7"/>
            <a:stretch>
              <a:fillRect/>
            </a:stretch>
          </a:blipFill>
          <a:ln w="9525" cap="flat" cmpd="sng">
            <a:solidFill>
              <a:srgbClr val="00B0F0"/>
            </a:solidFill>
            <a:prstDash val="solid"/>
            <a:miter/>
            <a:headEnd type="none" w="med" len="med"/>
            <a:tailEnd type="none" w="med" len="med"/>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74764" name="文本框 1"/>
          <p:cNvSpPr txBox="1"/>
          <p:nvPr/>
        </p:nvSpPr>
        <p:spPr>
          <a:xfrm>
            <a:off x="6911975" y="460375"/>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74765" name="文本框 2"/>
          <p:cNvSpPr txBox="1"/>
          <p:nvPr/>
        </p:nvSpPr>
        <p:spPr>
          <a:xfrm>
            <a:off x="2311400" y="6403975"/>
            <a:ext cx="207010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洞口防护方式一</a:t>
            </a:r>
          </a:p>
        </p:txBody>
      </p:sp>
      <p:sp>
        <p:nvSpPr>
          <p:cNvPr id="74766" name="文本框 3"/>
          <p:cNvSpPr txBox="1"/>
          <p:nvPr/>
        </p:nvSpPr>
        <p:spPr>
          <a:xfrm>
            <a:off x="8504238" y="6397625"/>
            <a:ext cx="26955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洞口防护方式二</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016000"/>
            <a:ext cx="10969625" cy="5724525"/>
          </a:xfrm>
        </p:spPr>
        <p:txBody>
          <a:bodyPr vert="horz" wrap="square" lIns="91440" tIns="45720" rIns="91440" bIns="45720" numCol="1" rtlCol="0" anchor="t" anchorCtr="0" compatLnSpc="1">
            <a:normAutofit/>
          </a:bodyPr>
          <a:lstStyle/>
          <a:p>
            <a:pPr marL="342900" marR="0" lvl="0" indent="-342900" algn="ctr"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kumimoji="0" lang="zh-CN" altLang="en-US" sz="1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  录</a:t>
            </a:r>
            <a:endParaRPr kumimoji="0" lang="en-US" altLang="zh-CN" sz="1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5.5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消防水</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---------------------------------------------------------------------------------------------------------------------------------------------76</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5.6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消防重点部位责任牌</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---------------------------------------------------------------------------------------------------------------------------------77</a:t>
            </a:r>
            <a:endParaRPr kumimoji="0" lang="en-US" altLang="zh-CN" sz="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tabLst>
                <a:tab pos="5267960" algn="r"/>
              </a:tabLst>
              <a:defRPr/>
            </a:pPr>
            <a:r>
              <a:rPr kumimoji="0" lang="en-US" altLang="zh-CN"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rPr>
              <a:t>六、环保类设施</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-----------------------------------------------------------------------------------------------------------------------------------------78</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6.1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施工污水处理</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---------------------------------------------------------------------------------------------------------------------------------------79</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6.2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生活污水处理</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---------------------------------------------------------------------------------------------------------------------------------------80</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6.3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建筑垃圾池</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-----------------------------------------------------------------------------------------------------------------------------------------81</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6.4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建筑垃圾收集通道</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-----------------------------------------------------------------------------------------------------------------------------------82</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6.5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生活垃圾分类</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---------------------------------------------------------------------------------------------------------------------------------------83</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6.6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扬尘控制</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-------------------------------------------------------------------------------------------------------------------------------------------84</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6.7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现场车速限制</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---------------------------------------------------------------------------------------------------------------------------------------86</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6.8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车辆冲洗设施</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---------------------------------------------------------------------------------------------------------------------------------------87</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tabLst>
                <a:tab pos="5267960" algn="r"/>
              </a:tabLst>
              <a:defRPr/>
            </a:pPr>
            <a:r>
              <a:rPr kumimoji="0" lang="zh-CN" altLang="en-US" sz="9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七、智慧工地</a:t>
            </a:r>
            <a:r>
              <a:rPr kumimoji="0" lang="en-US" altLang="zh-CN" sz="9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88</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7.1 </a:t>
            </a:r>
            <a:r>
              <a:rPr kumimoji="0" lang="zh-CN"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基础硬件要求</a:t>
            </a:r>
            <a:r>
              <a:rPr kumimoji="0" lang="en-US" altLang="zh-CN" sz="9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---------------------------------------------------------------------------------------------------------------------------------------89</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7.2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系统安全防护要求</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-----------------------------------------------------------------------------------------------------------------------------------92</a:t>
            </a:r>
          </a:p>
          <a:p>
            <a:pPr marL="0" marR="0" lvl="0" indent="0" algn="dist" defTabSz="914400" rtl="0" eaLnBrk="1" fontAlgn="auto" latinLnBrk="0" hangingPunct="1">
              <a:lnSpc>
                <a:spcPct val="80000"/>
              </a:lnSpc>
              <a:spcBef>
                <a:spcPts val="0"/>
              </a:spcBef>
              <a:spcAft>
                <a:spcPts val="1000"/>
              </a:spcAft>
              <a:buClrTx/>
              <a:buSzTx/>
              <a:buFont typeface="Arial" panose="020B0604020202020204" pitchFamily="34" charset="0"/>
              <a:buNone/>
              <a:tabLst>
                <a:tab pos="5267960" algn="r"/>
              </a:tabLst>
              <a:defRPr/>
            </a:pP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7.3 </a:t>
            </a:r>
            <a:r>
              <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系统内容</a:t>
            </a:r>
            <a:r>
              <a:rPr kumimoji="0" lang="en-US"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-------------------------------------------------------------------------------------------------------------------------------------------93</a:t>
            </a:r>
            <a:endParaRPr kumimoji="0" lang="zh-CN" altLang="zh-CN" sz="9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9699" name="组合 8"/>
          <p:cNvGrpSpPr/>
          <p:nvPr/>
        </p:nvGrpSpPr>
        <p:grpSpPr>
          <a:xfrm>
            <a:off x="485775" y="30163"/>
            <a:ext cx="3076575" cy="898525"/>
            <a:chOff x="1785" y="186"/>
            <a:chExt cx="4845" cy="1414"/>
          </a:xfrm>
        </p:grpSpPr>
        <p:pic>
          <p:nvPicPr>
            <p:cNvPr id="29702"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29703"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2970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29701"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75779" name="组合 8"/>
          <p:cNvGrpSpPr/>
          <p:nvPr/>
        </p:nvGrpSpPr>
        <p:grpSpPr>
          <a:xfrm>
            <a:off x="512763" y="58738"/>
            <a:ext cx="3076575" cy="898525"/>
            <a:chOff x="1785" y="186"/>
            <a:chExt cx="4845" cy="1414"/>
          </a:xfrm>
        </p:grpSpPr>
        <p:pic>
          <p:nvPicPr>
            <p:cNvPr id="7578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579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7579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5780" name="object 2"/>
          <p:cNvSpPr txBox="1">
            <a:spLocks noChangeArrowheads="1"/>
          </p:cNvSpPr>
          <p:nvPr/>
        </p:nvSpPr>
        <p:spPr bwMode="auto">
          <a:xfrm>
            <a:off x="1111250" y="1219200"/>
            <a:ext cx="4697413" cy="569913"/>
          </a:xfrm>
          <a:prstGeom prst="rect">
            <a:avLst/>
          </a:prstGeom>
          <a:noFill/>
          <a:ln>
            <a:noFill/>
          </a:ln>
        </p:spPr>
        <p:txBody>
          <a:bodyPr lIns="0" tIns="12700" rIns="0" bIns="0">
            <a:spAutoFit/>
          </a:bodyPr>
          <a:lstStyle>
            <a:lvl1pPr>
              <a:spcBef>
                <a:spcPct val="20000"/>
              </a:spcBef>
              <a:buFont typeface="Arial" panose="020B0604020202020204" pitchFamily="34" charset="0"/>
              <a:buChar char="•"/>
              <a:tabLst>
                <a:tab pos="179070" algn="l"/>
              </a:tabLst>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tabLst>
                <a:tab pos="179070" algn="l"/>
              </a:tabLst>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tabLst>
                <a:tab pos="179070" algn="l"/>
              </a:tabLst>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tabLst>
                <a:tab pos="179070" algn="l"/>
              </a:tabLst>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31000"/>
              </a:lnSpc>
              <a:spcBef>
                <a:spcPts val="100"/>
              </a:spcBef>
              <a:spcAft>
                <a:spcPct val="0"/>
              </a:spcAft>
              <a:buClr>
                <a:srgbClr val="231F20"/>
              </a:buClr>
              <a:buSzPct val="90000"/>
              <a:buFont typeface="Arial" panose="020B0604020202020204" pitchFamily="34" charset="0"/>
              <a:buNone/>
              <a:tabLst>
                <a:tab pos="179070" algn="l"/>
              </a:tabLst>
              <a:defRPr/>
            </a:pPr>
            <a:r>
              <a:rPr kumimoji="0" lang="en-US"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3.2.9  </a:t>
            </a:r>
            <a:r>
              <a:rPr kumimoji="0" lang="zh-CN" altLang="zh-CN" sz="1400" b="0" i="0" u="none" strike="noStrike" kern="1200" cap="none" spc="4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洞口防护</a:t>
            </a:r>
          </a:p>
          <a:p>
            <a:pPr marL="0" marR="0" lvl="0" indent="0" algn="just" defTabSz="914400" rtl="0" eaLnBrk="1" fontAlgn="base" latinLnBrk="0" hangingPunct="1">
              <a:lnSpc>
                <a:spcPct val="131000"/>
              </a:lnSpc>
              <a:spcBef>
                <a:spcPts val="100"/>
              </a:spcBef>
              <a:spcAft>
                <a:spcPct val="0"/>
              </a:spcAft>
              <a:buClr>
                <a:srgbClr val="231F20"/>
              </a:buClr>
              <a:buSzPct val="90000"/>
              <a:buFont typeface="Arial Unicode MS" panose="020B0604020202020204" pitchFamily="34" charset="-122"/>
              <a:buNone/>
              <a:tabLst>
                <a:tab pos="179070" algn="l"/>
              </a:tabLst>
              <a:defRPr/>
            </a:pPr>
            <a:r>
              <a:rPr kumimoji="0" lang="en-US"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rgbClr val="231F20"/>
                </a:solidFill>
                <a:effectLst/>
                <a:uLnTx/>
                <a:uFillTx/>
                <a:latin typeface="微软雅黑" panose="020B0503020204020204" pitchFamily="34" charset="-122"/>
                <a:ea typeface="微软雅黑" panose="020B0503020204020204" pitchFamily="34" charset="-122"/>
                <a:cs typeface="+mn-cs"/>
              </a:rPr>
              <a:t>短边尺寸≥1500mm</a:t>
            </a:r>
          </a:p>
        </p:txBody>
      </p:sp>
      <p:sp>
        <p:nvSpPr>
          <p:cNvPr id="75781" name="object 2"/>
          <p:cNvSpPr txBox="1"/>
          <p:nvPr/>
        </p:nvSpPr>
        <p:spPr>
          <a:xfrm>
            <a:off x="720725" y="1824038"/>
            <a:ext cx="5737225" cy="2116137"/>
          </a:xfrm>
          <a:prstGeom prst="rect">
            <a:avLst/>
          </a:prstGeom>
          <a:noFill/>
          <a:ln w="9525">
            <a:noFill/>
          </a:ln>
        </p:spPr>
        <p:txBody>
          <a:bodyPr lIns="0" tIns="15240" rIns="0" bIns="0">
            <a:spAutoFit/>
          </a:bodyPr>
          <a:lstStyle/>
          <a:p>
            <a:pPr marL="0" lvl="1" indent="358775" algn="just" defTabSz="914400" eaLnBrk="1" hangingPunct="1">
              <a:lnSpc>
                <a:spcPct val="150000"/>
              </a:lnSpc>
              <a:buClr>
                <a:srgbClr val="231F20"/>
              </a:buClr>
              <a:buSzPct val="95000"/>
              <a:tabLst>
                <a:tab pos="209550" algn="l"/>
              </a:tabLst>
            </a:pPr>
            <a:r>
              <a:rPr lang="zh-CN" altLang="en-US" sz="1300" dirty="0">
                <a:latin typeface="微软雅黑" panose="020B0503020204020204" pitchFamily="34" charset="-122"/>
                <a:ea typeface="微软雅黑" panose="020B0503020204020204" pitchFamily="34" charset="-122"/>
              </a:rPr>
              <a:t>① </a:t>
            </a:r>
            <a:r>
              <a:rPr lang="zh-CN" altLang="zh-CN" sz="1300" dirty="0">
                <a:latin typeface="微软雅黑" panose="020B0503020204020204" pitchFamily="34" charset="-122"/>
                <a:ea typeface="微软雅黑" panose="020B0503020204020204" pitchFamily="34" charset="-122"/>
              </a:rPr>
              <a:t>洞口四周搭设工具式防护栏杆（ 采取三道栏杆形式，立杆高度1200mm,下道栏杆离地200mm， 中道栏杆离地600mm，上道栏杆离地1200mm），下口设置设200mm高细木工板硬质挡脚板。</a:t>
            </a:r>
          </a:p>
          <a:p>
            <a:pPr marL="0" lvl="1" indent="358775" algn="just" defTabSz="914400" eaLnBrk="1" hangingPunct="1">
              <a:lnSpc>
                <a:spcPct val="150000"/>
              </a:lnSpc>
              <a:buClr>
                <a:srgbClr val="231F20"/>
              </a:buClr>
              <a:buSzPct val="95000"/>
              <a:tabLst>
                <a:tab pos="209550" algn="l"/>
              </a:tabLst>
            </a:pPr>
            <a:r>
              <a:rPr lang="zh-CN" altLang="en-US" sz="1300" dirty="0">
                <a:latin typeface="微软雅黑" panose="020B0503020204020204" pitchFamily="34" charset="-122"/>
                <a:ea typeface="微软雅黑" panose="020B0503020204020204" pitchFamily="34" charset="-122"/>
              </a:rPr>
              <a:t>② </a:t>
            </a:r>
            <a:r>
              <a:rPr lang="zh-CN" altLang="zh-CN" sz="1300" dirty="0">
                <a:latin typeface="微软雅黑" panose="020B0503020204020204" pitchFamily="34" charset="-122"/>
                <a:ea typeface="微软雅黑" panose="020B0503020204020204" pitchFamily="34" charset="-122"/>
              </a:rPr>
              <a:t>立柱底部采用钢板底座，并用膨胀螺栓与地面固定。</a:t>
            </a:r>
          </a:p>
          <a:p>
            <a:pPr marL="0" lvl="1" indent="358775" algn="just" defTabSz="914400" eaLnBrk="1" hangingPunct="1">
              <a:lnSpc>
                <a:spcPct val="150000"/>
              </a:lnSpc>
              <a:buClr>
                <a:srgbClr val="231F20"/>
              </a:buClr>
              <a:buSzPct val="95000"/>
              <a:tabLst>
                <a:tab pos="209550" algn="l"/>
              </a:tabLst>
            </a:pPr>
            <a:r>
              <a:rPr lang="zh-CN" altLang="en-US" sz="1300" dirty="0">
                <a:latin typeface="微软雅黑" panose="020B0503020204020204" pitchFamily="34" charset="-122"/>
                <a:ea typeface="微软雅黑" panose="020B0503020204020204" pitchFamily="34" charset="-122"/>
              </a:rPr>
              <a:t>③ </a:t>
            </a:r>
            <a:r>
              <a:rPr lang="zh-CN" altLang="zh-CN" sz="1300" dirty="0">
                <a:latin typeface="微软雅黑" panose="020B0503020204020204" pitchFamily="34" charset="-122"/>
                <a:ea typeface="微软雅黑" panose="020B0503020204020204" pitchFamily="34" charset="-122"/>
              </a:rPr>
              <a:t>防护栏杆距离洞口边不得小于200mm。</a:t>
            </a:r>
          </a:p>
          <a:p>
            <a:pPr marL="0" lvl="1" indent="358775" algn="just" defTabSz="914400" eaLnBrk="1" hangingPunct="1">
              <a:lnSpc>
                <a:spcPct val="150000"/>
              </a:lnSpc>
              <a:buClr>
                <a:srgbClr val="231F20"/>
              </a:buClr>
              <a:buSzPct val="95000"/>
              <a:tabLst>
                <a:tab pos="209550" algn="l"/>
              </a:tabLst>
            </a:pPr>
            <a:r>
              <a:rPr lang="zh-CN" altLang="en-US" sz="1300" dirty="0">
                <a:latin typeface="微软雅黑" panose="020B0503020204020204" pitchFamily="34" charset="-122"/>
                <a:ea typeface="微软雅黑" panose="020B0503020204020204" pitchFamily="34" charset="-122"/>
              </a:rPr>
              <a:t>④ </a:t>
            </a:r>
            <a:r>
              <a:rPr lang="zh-CN" altLang="zh-CN" sz="1300" dirty="0">
                <a:latin typeface="微软雅黑" panose="020B0503020204020204" pitchFamily="34" charset="-122"/>
                <a:ea typeface="微软雅黑" panose="020B0503020204020204" pitchFamily="34" charset="-122"/>
              </a:rPr>
              <a:t>栏杆表面</a:t>
            </a:r>
            <a:r>
              <a:rPr lang="zh-CN" altLang="en-US" sz="1300" dirty="0">
                <a:latin typeface="微软雅黑" panose="020B0503020204020204" pitchFamily="34" charset="-122"/>
                <a:ea typeface="微软雅黑" panose="020B0503020204020204" pitchFamily="34" charset="-122"/>
              </a:rPr>
              <a:t>宜</a:t>
            </a:r>
            <a:r>
              <a:rPr lang="zh-CN" altLang="zh-CN" sz="1300" dirty="0">
                <a:latin typeface="微软雅黑" panose="020B0503020204020204" pitchFamily="34" charset="-122"/>
                <a:ea typeface="微软雅黑" panose="020B0503020204020204" pitchFamily="34" charset="-122"/>
              </a:rPr>
              <a:t>刷红白相间警示油漆。</a:t>
            </a:r>
            <a:endParaRPr lang="en-US" altLang="zh-CN" sz="1300" dirty="0">
              <a:latin typeface="微软雅黑" panose="020B0503020204020204" pitchFamily="34" charset="-122"/>
              <a:ea typeface="微软雅黑" panose="020B0503020204020204" pitchFamily="34" charset="-122"/>
            </a:endParaRPr>
          </a:p>
          <a:p>
            <a:pPr marL="0" lvl="1" indent="358775" algn="just" defTabSz="914400" eaLnBrk="1" hangingPunct="1">
              <a:lnSpc>
                <a:spcPct val="150000"/>
              </a:lnSpc>
              <a:buClr>
                <a:srgbClr val="231F20"/>
              </a:buClr>
              <a:buSzPct val="95000"/>
              <a:tabLst>
                <a:tab pos="209550" algn="l"/>
              </a:tabLst>
            </a:pPr>
            <a:r>
              <a:rPr lang="zh-CN" altLang="en-US" sz="1300" dirty="0">
                <a:latin typeface="微软雅黑" panose="020B0503020204020204" pitchFamily="34" charset="-122"/>
                <a:ea typeface="微软雅黑" panose="020B0503020204020204" pitchFamily="34" charset="-122"/>
              </a:rPr>
              <a:t>⑤ 洞口应设置防坠网。</a:t>
            </a:r>
            <a:endParaRPr lang="zh-CN" altLang="zh-CN" sz="1300" dirty="0">
              <a:latin typeface="微软雅黑" panose="020B0503020204020204" pitchFamily="34" charset="-122"/>
              <a:ea typeface="微软雅黑" panose="020B0503020204020204" pitchFamily="34" charset="-122"/>
            </a:endParaRPr>
          </a:p>
        </p:txBody>
      </p:sp>
      <p:sp>
        <p:nvSpPr>
          <p:cNvPr id="75782" name="object 9"/>
          <p:cNvSpPr/>
          <p:nvPr/>
        </p:nvSpPr>
        <p:spPr>
          <a:xfrm>
            <a:off x="2670175" y="4017963"/>
            <a:ext cx="3598863" cy="2430462"/>
          </a:xfrm>
          <a:prstGeom prst="rect">
            <a:avLst/>
          </a:prstGeom>
          <a:blipFill rotWithShape="1">
            <a:blip r:embed="rId4"/>
            <a:stretch>
              <a:fillRect/>
            </a:stretch>
          </a:blipFill>
          <a:ln w="9525">
            <a:noFill/>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75783" name="object 10"/>
          <p:cNvSpPr/>
          <p:nvPr/>
        </p:nvSpPr>
        <p:spPr>
          <a:xfrm>
            <a:off x="7456488" y="3568700"/>
            <a:ext cx="3600450" cy="2879725"/>
          </a:xfrm>
          <a:prstGeom prst="rect">
            <a:avLst/>
          </a:prstGeom>
          <a:blipFill rotWithShape="1">
            <a:blip r:embed="rId5"/>
            <a:stretch>
              <a:fillRect/>
            </a:stretch>
          </a:blipFill>
          <a:ln w="9525">
            <a:noFill/>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75784" name="文本框 2"/>
          <p:cNvSpPr txBox="1"/>
          <p:nvPr/>
        </p:nvSpPr>
        <p:spPr>
          <a:xfrm>
            <a:off x="7388225" y="1908175"/>
            <a:ext cx="3889375" cy="992188"/>
          </a:xfrm>
          <a:prstGeom prst="rect">
            <a:avLst/>
          </a:prstGeom>
          <a:noFill/>
          <a:ln w="9525">
            <a:noFill/>
          </a:ln>
        </p:spPr>
        <p:txBody>
          <a:bodyPr>
            <a:spAutoFit/>
          </a:bodyPr>
          <a:lstStyle/>
          <a:p>
            <a:pPr eaLnBrk="1" hangingPunct="1">
              <a:lnSpc>
                <a:spcPct val="150000"/>
              </a:lnSpc>
            </a:pPr>
            <a:r>
              <a:rPr lang="zh-CN" altLang="en-US" sz="1300" dirty="0">
                <a:latin typeface="微软雅黑" panose="020B0503020204020204" pitchFamily="34" charset="-122"/>
                <a:ea typeface="微软雅黑" panose="020B0503020204020204" pitchFamily="34" charset="-122"/>
              </a:rPr>
              <a:t>① 后浇带上用九层板全封闭隔离。</a:t>
            </a:r>
          </a:p>
          <a:p>
            <a:pPr eaLnBrk="1" hangingPunct="1">
              <a:lnSpc>
                <a:spcPct val="150000"/>
              </a:lnSpc>
            </a:pPr>
            <a:r>
              <a:rPr lang="zh-CN" altLang="en-US" sz="1300" dirty="0">
                <a:latin typeface="微软雅黑" panose="020B0503020204020204" pitchFamily="34" charset="-122"/>
                <a:ea typeface="微软雅黑" panose="020B0503020204020204" pitchFamily="34" charset="-122"/>
              </a:rPr>
              <a:t>② 两侧设砖砌式挡水坎，挡水坎应粉刷平直。</a:t>
            </a:r>
          </a:p>
          <a:p>
            <a:pPr eaLnBrk="1" hangingPunct="1">
              <a:lnSpc>
                <a:spcPct val="150000"/>
              </a:lnSpc>
            </a:pPr>
            <a:r>
              <a:rPr lang="zh-CN" altLang="en-US" sz="1300" dirty="0">
                <a:latin typeface="微软雅黑" panose="020B0503020204020204" pitchFamily="34" charset="-122"/>
                <a:ea typeface="微软雅黑" panose="020B0503020204020204" pitchFamily="34" charset="-122"/>
              </a:rPr>
              <a:t>③ 宜刷红白色警示漆。</a:t>
            </a:r>
          </a:p>
        </p:txBody>
      </p:sp>
      <p:sp>
        <p:nvSpPr>
          <p:cNvPr id="75785" name="object 4"/>
          <p:cNvSpPr txBox="1"/>
          <p:nvPr/>
        </p:nvSpPr>
        <p:spPr>
          <a:xfrm>
            <a:off x="7456488" y="1557338"/>
            <a:ext cx="1863725" cy="212725"/>
          </a:xfrm>
          <a:prstGeom prst="rect">
            <a:avLst/>
          </a:prstGeom>
          <a:noFill/>
          <a:ln w="9525">
            <a:noFill/>
          </a:ln>
        </p:spPr>
        <p:txBody>
          <a:bodyPr lIns="0" tIns="12700" rIns="0" bIns="0">
            <a:spAutoFit/>
          </a:bodyPr>
          <a:lstStyle/>
          <a:p>
            <a:pPr marL="12700" eaLnBrk="1" hangingPunct="1">
              <a:spcBef>
                <a:spcPts val="100"/>
              </a:spcBef>
            </a:pPr>
            <a:r>
              <a:rPr lang="en-US" altLang="zh-CN" sz="1300" dirty="0">
                <a:solidFill>
                  <a:srgbClr val="231F20"/>
                </a:solidFill>
                <a:latin typeface="微软雅黑" panose="020B0503020204020204" pitchFamily="34" charset="-122"/>
                <a:ea typeface="微软雅黑" panose="020B0503020204020204" pitchFamily="34" charset="-122"/>
              </a:rPr>
              <a:t>4</a:t>
            </a:r>
            <a:r>
              <a:rPr lang="zh-CN" altLang="en-US" sz="1300" dirty="0">
                <a:solidFill>
                  <a:srgbClr val="231F20"/>
                </a:solidFill>
                <a:latin typeface="微软雅黑" panose="020B0503020204020204" pitchFamily="34" charset="-122"/>
                <a:ea typeface="微软雅黑" panose="020B0503020204020204" pitchFamily="34" charset="-122"/>
              </a:rPr>
              <a:t>）</a:t>
            </a:r>
            <a:r>
              <a:rPr lang="zh-CN" altLang="zh-CN" sz="1300" dirty="0">
                <a:solidFill>
                  <a:srgbClr val="231F20"/>
                </a:solidFill>
                <a:latin typeface="微软雅黑" panose="020B0503020204020204" pitchFamily="34" charset="-122"/>
                <a:ea typeface="微软雅黑" panose="020B0503020204020204" pitchFamily="34" charset="-122"/>
              </a:rPr>
              <a:t>后浇带防护</a:t>
            </a:r>
          </a:p>
        </p:txBody>
      </p:sp>
      <p:sp>
        <p:nvSpPr>
          <p:cNvPr id="75786" name="文本框 10"/>
          <p:cNvSpPr txBox="1"/>
          <p:nvPr/>
        </p:nvSpPr>
        <p:spPr>
          <a:xfrm>
            <a:off x="7054850" y="460375"/>
            <a:ext cx="47561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75787" name="TextBox 5"/>
          <p:cNvSpPr txBox="1"/>
          <p:nvPr/>
        </p:nvSpPr>
        <p:spPr>
          <a:xfrm>
            <a:off x="3560763" y="6481763"/>
            <a:ext cx="203200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洞口防护栏杆</a:t>
            </a:r>
          </a:p>
        </p:txBody>
      </p:sp>
      <p:sp>
        <p:nvSpPr>
          <p:cNvPr id="75788" name="TextBox 12"/>
          <p:cNvSpPr txBox="1"/>
          <p:nvPr/>
        </p:nvSpPr>
        <p:spPr>
          <a:xfrm>
            <a:off x="8745538" y="6461125"/>
            <a:ext cx="2281237"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后浇带防护</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76803"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76804" name="组合 8"/>
          <p:cNvGrpSpPr/>
          <p:nvPr/>
        </p:nvGrpSpPr>
        <p:grpSpPr>
          <a:xfrm>
            <a:off x="565150" y="26988"/>
            <a:ext cx="3076575" cy="898525"/>
            <a:chOff x="1785" y="186"/>
            <a:chExt cx="4845" cy="1414"/>
          </a:xfrm>
        </p:grpSpPr>
        <p:pic>
          <p:nvPicPr>
            <p:cNvPr id="7680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681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681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7" name="文本框 6"/>
          <p:cNvSpPr txBox="1"/>
          <p:nvPr/>
        </p:nvSpPr>
        <p:spPr>
          <a:xfrm>
            <a:off x="573088" y="1392238"/>
            <a:ext cx="5213350" cy="400050"/>
          </a:xfrm>
          <a:prstGeom prst="rect">
            <a:avLst/>
          </a:prstGeom>
          <a:noFill/>
        </p:spPr>
        <p:txBody>
          <a:bodyPr>
            <a:spAutoFit/>
          </a:bodyPr>
          <a:lstStyle/>
          <a:p>
            <a:pPr marR="0" defTabSz="914400" eaLnBrk="1" fontAlgn="auto" hangingPunct="1">
              <a:spcBef>
                <a:spcPts val="100"/>
              </a:spcBef>
              <a:spcAft>
                <a:spcPts val="0"/>
              </a:spcAft>
              <a:buClrTx/>
              <a:buSzTx/>
              <a:buFontTx/>
              <a:buNone/>
              <a:defRPr/>
            </a:pPr>
            <a:r>
              <a:rPr kumimoji="0" lang="en-US" altLang="zh-CN" sz="2000" kern="1200" cap="none" spc="-5" normalizeH="0" baseline="0" noProof="0" dirty="0">
                <a:solidFill>
                  <a:srgbClr val="000000"/>
                </a:solidFill>
                <a:latin typeface="微软雅黑" panose="020B0503020204020204" pitchFamily="34" charset="-122"/>
                <a:ea typeface="微软雅黑" panose="020B0503020204020204" pitchFamily="34" charset="-122"/>
                <a:cs typeface="+mn-cs"/>
                <a:sym typeface="+mn-ea"/>
              </a:rPr>
              <a:t>3.3 </a:t>
            </a:r>
            <a:r>
              <a:rPr kumimoji="0" lang="zh-CN" altLang="en-US" sz="2000" kern="1200" cap="none" spc="-5" normalizeH="0" baseline="0" noProof="0" dirty="0">
                <a:solidFill>
                  <a:srgbClr val="000000"/>
                </a:solidFill>
                <a:latin typeface="微软雅黑" panose="020B0503020204020204" pitchFamily="34" charset="-122"/>
                <a:ea typeface="微软雅黑" panose="020B0503020204020204" pitchFamily="34" charset="-122"/>
                <a:cs typeface="+mn-cs"/>
                <a:sym typeface="+mn-ea"/>
              </a:rPr>
              <a:t>脚手架</a:t>
            </a:r>
            <a:endParaRPr kumimoji="0" lang="en-US" altLang="zh-CN" sz="2000" kern="1200" cap="none" spc="-5" normalizeH="0" baseline="0" noProof="0" dirty="0">
              <a:solidFill>
                <a:srgbClr val="000000"/>
              </a:solidFill>
              <a:latin typeface="微软雅黑" panose="020B0503020204020204" pitchFamily="34" charset="-122"/>
              <a:ea typeface="微软雅黑" panose="020B0503020204020204" pitchFamily="34" charset="-122"/>
              <a:cs typeface="+mn-cs"/>
              <a:sym typeface="+mn-ea"/>
            </a:endParaRPr>
          </a:p>
        </p:txBody>
      </p:sp>
      <p:sp>
        <p:nvSpPr>
          <p:cNvPr id="76806" name="文本框 12"/>
          <p:cNvSpPr txBox="1">
            <a:spLocks noChangeArrowheads="1"/>
          </p:cNvSpPr>
          <p:nvPr/>
        </p:nvSpPr>
        <p:spPr bwMode="auto">
          <a:xfrm>
            <a:off x="565150" y="1854200"/>
            <a:ext cx="5122863" cy="502285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3.3.1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落地式脚手架</a:t>
            </a:r>
            <a:endParaRPr kumimoji="0" lang="zh-CN" altLang="en-US" sz="1400" b="0"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扣件式钢管脚手架应符合现行行业标准</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建筑施工扣件式钢管脚手架安全技术规 范</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》JGJ130</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等规定。碗扣式钢管脚手架应符合现行行业标准</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建筑施工碗扣式钢管脚手架安全技术规范</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》JGJ166</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等规定。门式钢管脚手架应符合现行行业标准</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建筑施工门式钢管脚手架安全技术规范</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》JGJ128</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等规定。</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脚手架搭设标准</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① 外架阳角处钢丝网片满铺一跨。</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② 剪刀撑应采用搭接方式，颜色采用黄黑间隔。</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③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剪刀撑斜杆应用旋转扣件固定在与之相交的横向水平杆的伸出端或立杆上，旋转扣件中 心线至主节点的距离不应大于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150mm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④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脚手架外侧每四步设</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180mm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挡脚板</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首层挡脚板设置在第二步</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，挡脚板颜色：黄</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黑色，禁止使用色带。每步在高</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0.6m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1.2m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处各设一道同材质的防护栏杆。</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施工现场采用的落地式外脚手架均应采用钢管扣件搭设，严禁采用竹、木脚手架和钢木、 钢竹混搭脚手架。</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脚手架外侧防护使用合格的密目式安全网封闭，安全网应保持清洁完整，如有破损或大面污染应及时更换。层间封闭采用钢脚手片。密目网颜色统一为绿色阻燃网。竖向钢管统一为黄色，剪刀撑为黄黑色，</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0.6m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间隔。</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76807" name="图片 16"/>
          <p:cNvPicPr>
            <a:picLocks noChangeAspect="1"/>
          </p:cNvPicPr>
          <p:nvPr/>
        </p:nvPicPr>
        <p:blipFill>
          <a:blip r:embed="rId4"/>
          <a:stretch>
            <a:fillRect/>
          </a:stretch>
        </p:blipFill>
        <p:spPr>
          <a:xfrm>
            <a:off x="6096000" y="1257300"/>
            <a:ext cx="5127625" cy="5207000"/>
          </a:xfrm>
          <a:prstGeom prst="rect">
            <a:avLst/>
          </a:prstGeom>
          <a:noFill/>
          <a:ln w="9525">
            <a:noFill/>
          </a:ln>
        </p:spPr>
      </p:pic>
      <p:sp>
        <p:nvSpPr>
          <p:cNvPr id="3" name="矩形 2"/>
          <p:cNvSpPr/>
          <p:nvPr/>
        </p:nvSpPr>
        <p:spPr>
          <a:xfrm>
            <a:off x="7189788" y="2160588"/>
            <a:ext cx="2644775" cy="277813"/>
          </a:xfrm>
          <a:prstGeom prst="rect">
            <a:avLst/>
          </a:prstGeom>
          <a:solidFill>
            <a:schemeClr val="accent3">
              <a:lumMod val="40000"/>
              <a:lumOff val="60000"/>
            </a:schemeClr>
          </a:solid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w="0"/>
              <a:solidFill>
                <a:srgbClr val="000000"/>
              </a:solidFill>
              <a:effectLst>
                <a:outerShdw blurRad="38100" dist="19050" dir="2700000" algn="tl" rotWithShape="0">
                  <a:srgbClr val="000000">
                    <a:alpha val="40000"/>
                  </a:srgbClr>
                </a:outerShdw>
              </a:effectLst>
              <a:uLnTx/>
              <a:uFillTx/>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77827" name="文本框 5"/>
          <p:cNvSpPr txBox="1"/>
          <p:nvPr/>
        </p:nvSpPr>
        <p:spPr>
          <a:xfrm>
            <a:off x="6845300" y="460375"/>
            <a:ext cx="49657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77828" name="组合 8"/>
          <p:cNvGrpSpPr/>
          <p:nvPr/>
        </p:nvGrpSpPr>
        <p:grpSpPr>
          <a:xfrm>
            <a:off x="481013" y="30163"/>
            <a:ext cx="3076575" cy="898525"/>
            <a:chOff x="1785" y="186"/>
            <a:chExt cx="4845" cy="1414"/>
          </a:xfrm>
        </p:grpSpPr>
        <p:pic>
          <p:nvPicPr>
            <p:cNvPr id="77833"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7834"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7835"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77830" name="文本框 12"/>
          <p:cNvSpPr txBox="1">
            <a:spLocks noChangeArrowheads="1"/>
          </p:cNvSpPr>
          <p:nvPr/>
        </p:nvSpPr>
        <p:spPr bwMode="auto">
          <a:xfrm>
            <a:off x="481013" y="1249363"/>
            <a:ext cx="5653088" cy="35829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3.3.1.1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落地式脚手架</a:t>
            </a:r>
            <a:r>
              <a:rPr kumimoji="0" lang="zh-CN" altLang="en-US" sz="1400" b="0" i="0" u="none" strike="noStrike" kern="1200" cap="none" spc="-5"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（外架爬梯）</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人行道兼材料运输的斜道高度不大于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时采用均之形，高度大于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时采用之字形。</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材料运输斜道材料不宜大于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1.5m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，坡度采用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，人行斜道宽度不宜小于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，坡度宜采用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1:3.</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转弯处要设置平台，宽度不小于斜道宽度，斜道两侧及平台两侧应设置</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0.6m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和</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1.2m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高双道防护栏杆，底部设</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高硬质踢脚板，防护栏杆和踢脚板涂黄黑相间警示油漆。</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斜道宜附着外脚手架或建筑物设置，各立面设剪刀撑，外侧挂与脚手架一致密目安全网封闭。</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5)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斜道基础与外脚手架基础一致，斜道的连墙件按照开口型脚手架要求设置。</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斜道应满铺冲压钢踏步板，斜道踏步板厚度不少于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每隔</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200</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mm设一道防滑条。防滑条宜采用</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φ12mm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螺纹钢筋与踏步板焊接固定。</a:t>
            </a:r>
          </a:p>
        </p:txBody>
      </p:sp>
      <p:pic>
        <p:nvPicPr>
          <p:cNvPr id="2" name="图片 1" descr="微信截图_20210512181548"/>
          <p:cNvPicPr>
            <a:picLocks noChangeAspect="1"/>
          </p:cNvPicPr>
          <p:nvPr/>
        </p:nvPicPr>
        <p:blipFill>
          <a:blip r:embed="rId4"/>
          <a:stretch>
            <a:fillRect/>
          </a:stretch>
        </p:blipFill>
        <p:spPr>
          <a:xfrm>
            <a:off x="6134100" y="1235075"/>
            <a:ext cx="5676900" cy="5411788"/>
          </a:xfrm>
          <a:prstGeom prst="rect">
            <a:avLst/>
          </a:prstGeom>
          <a:noFill/>
          <a:ln w="9525">
            <a:noFill/>
          </a:ln>
        </p:spPr>
      </p:pic>
      <p:pic>
        <p:nvPicPr>
          <p:cNvPr id="77831" name="图片 3" descr="微信截图_20210512183716"/>
          <p:cNvPicPr>
            <a:picLocks noChangeAspect="1"/>
          </p:cNvPicPr>
          <p:nvPr/>
        </p:nvPicPr>
        <p:blipFill>
          <a:blip r:embed="rId5"/>
          <a:stretch>
            <a:fillRect/>
          </a:stretch>
        </p:blipFill>
        <p:spPr>
          <a:xfrm>
            <a:off x="1111250" y="4910138"/>
            <a:ext cx="3657600" cy="1677987"/>
          </a:xfrm>
          <a:prstGeom prst="rect">
            <a:avLst/>
          </a:prstGeom>
          <a:noFill/>
          <a:ln w="9525">
            <a:noFill/>
          </a:ln>
        </p:spPr>
      </p:pic>
      <p:sp>
        <p:nvSpPr>
          <p:cNvPr id="77832" name="文本框 11"/>
          <p:cNvSpPr txBox="1"/>
          <p:nvPr/>
        </p:nvSpPr>
        <p:spPr>
          <a:xfrm>
            <a:off x="2211388" y="6457950"/>
            <a:ext cx="1558925"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斜道大样图</a:t>
            </a: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78851" name="文本框 5"/>
          <p:cNvSpPr txBox="1"/>
          <p:nvPr/>
        </p:nvSpPr>
        <p:spPr>
          <a:xfrm>
            <a:off x="6980238" y="460375"/>
            <a:ext cx="48307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78852" name="组合 8"/>
          <p:cNvGrpSpPr/>
          <p:nvPr/>
        </p:nvGrpSpPr>
        <p:grpSpPr>
          <a:xfrm>
            <a:off x="650875" y="117475"/>
            <a:ext cx="3076575" cy="898525"/>
            <a:chOff x="1785" y="186"/>
            <a:chExt cx="4845" cy="1414"/>
          </a:xfrm>
        </p:grpSpPr>
        <p:pic>
          <p:nvPicPr>
            <p:cNvPr id="7886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886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886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78854" name="文本框 12"/>
          <p:cNvSpPr txBox="1">
            <a:spLocks noChangeArrowheads="1"/>
          </p:cNvSpPr>
          <p:nvPr/>
        </p:nvSpPr>
        <p:spPr bwMode="auto">
          <a:xfrm>
            <a:off x="812800" y="1128713"/>
            <a:ext cx="4948238" cy="341630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3.3.1.2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落地式脚手架立杆基础</a:t>
            </a:r>
            <a:endParaRPr kumimoji="0" lang="zh-CN" altLang="en-US" sz="1400" b="0"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立杆基础应按方案要求平整、夯实，表面应进行混凝土硬化。所有立杆底部均应设置槽钢底座。</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立杆基础应采取排水措施，外侧设置截面不小于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200 x200mm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的排水沟，保持立杆基础不积水，并在架体外侧</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800mm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宽范围内进行混凝土硬化。</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架体应距立杆底端高度不大于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处设置的纵、横向扫地杆，并用直角扣件固定在立杆上，横向扫地杆应设置在纵向扫地杆的下方。</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底排、剪刀撑钢管杆件宜用黄黑相间色油漆，其他杆件应采用黄色油漆。</a:t>
            </a:r>
          </a:p>
        </p:txBody>
      </p:sp>
      <p:pic>
        <p:nvPicPr>
          <p:cNvPr id="2" name="图片 1"/>
          <p:cNvPicPr>
            <a:picLocks noChangeAspect="1"/>
          </p:cNvPicPr>
          <p:nvPr/>
        </p:nvPicPr>
        <p:blipFill>
          <a:blip r:embed="rId4"/>
          <a:srcRect l="56491"/>
          <a:stretch>
            <a:fillRect/>
          </a:stretch>
        </p:blipFill>
        <p:spPr>
          <a:xfrm>
            <a:off x="8502650" y="1965325"/>
            <a:ext cx="3222625" cy="2363788"/>
          </a:xfrm>
          <a:prstGeom prst="rect">
            <a:avLst/>
          </a:prstGeom>
          <a:noFill/>
          <a:ln w="9525">
            <a:noFill/>
          </a:ln>
        </p:spPr>
      </p:pic>
      <p:sp>
        <p:nvSpPr>
          <p:cNvPr id="78855" name="文本框 11"/>
          <p:cNvSpPr txBox="1"/>
          <p:nvPr/>
        </p:nvSpPr>
        <p:spPr>
          <a:xfrm>
            <a:off x="7767638" y="5286375"/>
            <a:ext cx="2373312"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落地式脚手架基础</a:t>
            </a:r>
          </a:p>
        </p:txBody>
      </p:sp>
      <p:pic>
        <p:nvPicPr>
          <p:cNvPr id="78856" name="图片 3" descr="脚手架槽钢底座"/>
          <p:cNvPicPr>
            <a:picLocks noChangeAspect="1"/>
          </p:cNvPicPr>
          <p:nvPr/>
        </p:nvPicPr>
        <p:blipFill>
          <a:blip r:embed="rId5"/>
          <a:stretch>
            <a:fillRect/>
          </a:stretch>
        </p:blipFill>
        <p:spPr>
          <a:xfrm>
            <a:off x="1173163" y="4486275"/>
            <a:ext cx="2676525" cy="1914525"/>
          </a:xfrm>
          <a:prstGeom prst="rect">
            <a:avLst/>
          </a:prstGeom>
          <a:noFill/>
          <a:ln w="9525">
            <a:noFill/>
          </a:ln>
        </p:spPr>
      </p:pic>
      <p:sp>
        <p:nvSpPr>
          <p:cNvPr id="10" name="文本框 9"/>
          <p:cNvSpPr txBox="1"/>
          <p:nvPr/>
        </p:nvSpPr>
        <p:spPr>
          <a:xfrm>
            <a:off x="1611313" y="6400800"/>
            <a:ext cx="1512888" cy="29210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外脚手架槽钢底座</a:t>
            </a:r>
          </a:p>
        </p:txBody>
      </p:sp>
      <p:grpSp>
        <p:nvGrpSpPr>
          <p:cNvPr id="78858" name="组合 14"/>
          <p:cNvGrpSpPr/>
          <p:nvPr/>
        </p:nvGrpSpPr>
        <p:grpSpPr>
          <a:xfrm>
            <a:off x="5830888" y="1703388"/>
            <a:ext cx="2841625" cy="3449637"/>
            <a:chOff x="9578" y="3068"/>
            <a:chExt cx="3682" cy="4230"/>
          </a:xfrm>
        </p:grpSpPr>
        <p:pic>
          <p:nvPicPr>
            <p:cNvPr id="78859" name="图片 2" descr="C:\Users\Administrator\Desktop\图片1.png图片1"/>
            <p:cNvPicPr>
              <a:picLocks noChangeAspect="1"/>
            </p:cNvPicPr>
            <p:nvPr/>
          </p:nvPicPr>
          <p:blipFill>
            <a:blip r:embed="rId6"/>
            <a:stretch>
              <a:fillRect/>
            </a:stretch>
          </p:blipFill>
          <p:spPr>
            <a:xfrm>
              <a:off x="9720" y="3068"/>
              <a:ext cx="3540" cy="4230"/>
            </a:xfrm>
            <a:prstGeom prst="rect">
              <a:avLst/>
            </a:prstGeom>
            <a:noFill/>
            <a:ln w="9525">
              <a:noFill/>
            </a:ln>
          </p:spPr>
        </p:pic>
        <p:sp>
          <p:nvSpPr>
            <p:cNvPr id="78860" name="文本框 10"/>
            <p:cNvSpPr txBox="1"/>
            <p:nvPr/>
          </p:nvSpPr>
          <p:spPr>
            <a:xfrm>
              <a:off x="9578" y="5493"/>
              <a:ext cx="756" cy="388"/>
            </a:xfrm>
            <a:prstGeom prst="rect">
              <a:avLst/>
            </a:prstGeom>
            <a:noFill/>
            <a:ln w="9525">
              <a:noFill/>
            </a:ln>
          </p:spPr>
          <p:txBody>
            <a:bodyPr>
              <a:spAutoFit/>
            </a:bodyPr>
            <a:lstStyle/>
            <a:p>
              <a:pPr eaLnBrk="1" hangingPunct="1"/>
              <a:r>
                <a:rPr lang="zh-CN" altLang="en-US" sz="1000" dirty="0">
                  <a:latin typeface="微软雅黑" panose="020B0503020204020204" pitchFamily="34" charset="-122"/>
                  <a:ea typeface="微软雅黑" panose="020B0503020204020204" pitchFamily="34" charset="-122"/>
                </a:rPr>
                <a:t>槽钢</a:t>
              </a:r>
            </a:p>
          </p:txBody>
        </p:sp>
        <p:cxnSp>
          <p:nvCxnSpPr>
            <p:cNvPr id="14" name="直接箭头连接符 13"/>
            <p:cNvCxnSpPr>
              <a:stCxn id="78860" idx="2"/>
            </p:cNvCxnSpPr>
            <p:nvPr/>
          </p:nvCxnSpPr>
          <p:spPr>
            <a:xfrm>
              <a:off x="9954" y="5881"/>
              <a:ext cx="352" cy="354"/>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79875" name="文本框 5"/>
          <p:cNvSpPr txBox="1"/>
          <p:nvPr/>
        </p:nvSpPr>
        <p:spPr>
          <a:xfrm>
            <a:off x="7021513" y="460375"/>
            <a:ext cx="47894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79876" name="组合 8"/>
          <p:cNvGrpSpPr/>
          <p:nvPr/>
        </p:nvGrpSpPr>
        <p:grpSpPr>
          <a:xfrm>
            <a:off x="449263" y="22225"/>
            <a:ext cx="3076575" cy="898525"/>
            <a:chOff x="1785" y="186"/>
            <a:chExt cx="4845" cy="1414"/>
          </a:xfrm>
        </p:grpSpPr>
        <p:pic>
          <p:nvPicPr>
            <p:cNvPr id="7988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7988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988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79878" name="文本框 12"/>
          <p:cNvSpPr txBox="1">
            <a:spLocks noChangeArrowheads="1"/>
          </p:cNvSpPr>
          <p:nvPr/>
        </p:nvSpPr>
        <p:spPr bwMode="auto">
          <a:xfrm>
            <a:off x="530225" y="1231900"/>
            <a:ext cx="5507038" cy="39211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3.3.1.3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杆件同距与剪刀撑</a:t>
            </a:r>
            <a:endParaRPr kumimoji="0" lang="zh-CN" altLang="en-US" sz="14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架体立杆、纵向水平杆、横向水平杆间距应符合规范及方案要求。</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2)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 纵向剪刀撑及横向斜撑的设置应符合规范要求。</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3)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 剪刀撑应从底部边角沿长度和高度方向连续设置至顶部。</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 剪刀撑斜杆应与立杆或横向水平杆的伸出端进行连接。斜杆的接长应采用搭接，倾角为</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45°~60°</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。（优先采用</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45°</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每道剪刀撑跨越立杆根数为</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5~7</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根，宽度不应小于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跨，且不应小于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6m.</a:t>
            </a:r>
            <a:endPar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5)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一字型、开口型双排脚手架的两端均应设置横向斜撑；中间宜每隔</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6</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跨设置一道横向斜撑。</a:t>
            </a:r>
            <a:endPar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6)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剪刀撑、横向斜撑搭设应随立杆、纵向和横向水平杆等同步搭设。</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7)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剪刀撑应采用搭接，搭接长度不小于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1m,</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且不少于三只旋转扣件紧固。</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8)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剪刀撑斜杆应用旋转扣件固 定在与之相交的横向水平杆的伸出端或立杆上，旋转扣件中心线至主节 点的距离不应大于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150mm</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2" name="图片 9"/>
          <p:cNvPicPr>
            <a:picLocks noChangeAspect="1"/>
          </p:cNvPicPr>
          <p:nvPr/>
        </p:nvPicPr>
        <p:blipFill>
          <a:blip r:embed="rId4"/>
          <a:stretch>
            <a:fillRect/>
          </a:stretch>
        </p:blipFill>
        <p:spPr>
          <a:xfrm>
            <a:off x="1836738" y="4840288"/>
            <a:ext cx="2097087" cy="1674812"/>
          </a:xfrm>
          <a:prstGeom prst="rect">
            <a:avLst/>
          </a:prstGeom>
          <a:noFill/>
          <a:ln w="9525">
            <a:noFill/>
          </a:ln>
        </p:spPr>
      </p:pic>
      <p:pic>
        <p:nvPicPr>
          <p:cNvPr id="79879" name="图片 1"/>
          <p:cNvPicPr>
            <a:picLocks noChangeAspect="1"/>
          </p:cNvPicPr>
          <p:nvPr/>
        </p:nvPicPr>
        <p:blipFill>
          <a:blip r:embed="rId5"/>
          <a:srcRect b="13475"/>
          <a:stretch>
            <a:fillRect/>
          </a:stretch>
        </p:blipFill>
        <p:spPr>
          <a:xfrm>
            <a:off x="6329363" y="1352550"/>
            <a:ext cx="4940300" cy="4518025"/>
          </a:xfrm>
          <a:prstGeom prst="rect">
            <a:avLst/>
          </a:prstGeom>
          <a:noFill/>
          <a:ln w="9525">
            <a:noFill/>
          </a:ln>
        </p:spPr>
      </p:pic>
      <p:sp>
        <p:nvSpPr>
          <p:cNvPr id="79880" name="文本框 11"/>
          <p:cNvSpPr txBox="1"/>
          <p:nvPr/>
        </p:nvSpPr>
        <p:spPr>
          <a:xfrm>
            <a:off x="8132763" y="6092825"/>
            <a:ext cx="2373312"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剪刀撑搭设</a:t>
            </a:r>
          </a:p>
        </p:txBody>
      </p:sp>
      <p:sp>
        <p:nvSpPr>
          <p:cNvPr id="79881" name="文本框 11"/>
          <p:cNvSpPr txBox="1"/>
          <p:nvPr/>
        </p:nvSpPr>
        <p:spPr>
          <a:xfrm>
            <a:off x="2224088" y="6457950"/>
            <a:ext cx="2374900"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剪刀撑搭接</a:t>
            </a: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0899" name="文本框 5"/>
          <p:cNvSpPr txBox="1"/>
          <p:nvPr/>
        </p:nvSpPr>
        <p:spPr>
          <a:xfrm>
            <a:off x="6954838" y="460375"/>
            <a:ext cx="48561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80900" name="组合 8"/>
          <p:cNvGrpSpPr/>
          <p:nvPr/>
        </p:nvGrpSpPr>
        <p:grpSpPr>
          <a:xfrm>
            <a:off x="481013" y="22225"/>
            <a:ext cx="3076575" cy="898525"/>
            <a:chOff x="1785" y="186"/>
            <a:chExt cx="4845" cy="1414"/>
          </a:xfrm>
        </p:grpSpPr>
        <p:pic>
          <p:nvPicPr>
            <p:cNvPr id="8090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090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8090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80902" name="文本框 12"/>
          <p:cNvSpPr txBox="1">
            <a:spLocks noChangeArrowheads="1"/>
          </p:cNvSpPr>
          <p:nvPr/>
        </p:nvSpPr>
        <p:spPr bwMode="auto">
          <a:xfrm>
            <a:off x="479425" y="1198563"/>
            <a:ext cx="5080000" cy="550227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3.3.2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悬挑式脚手架</a:t>
            </a:r>
            <a:endParaRPr kumimoji="0" lang="zh-CN" altLang="en-US" sz="14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挑架外侧必须采用合格的密目式安全网封闭围护，安全网用不小于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18#</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铅丝张挂严密。且应 将安全网挂在挑架立杆里侧，不得将网围在各杆件外侧。</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2)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挑架与建筑物间距大于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20cm</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时，应铺设站人片。除挑架外侧、施工层设置</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1.2m</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高防护栏杆 和</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18cm</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高踢脚杆外，挑架里侧遇到临边时（如大开间窗、门洞等）时，也应进行相应的防护。</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3)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挑架作业层和底层应采用合格的安全网或采取其他措施进行分段封闭式防护。</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4)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 钢梁截面尺寸应经设计计算确定，且截面形式应符合设计和规范要求。</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5)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 悬挑梁与建筑结构连接应采用水平形式，固定在建筑梁板混凝土结构上，水平锚固段应大 于悬挑段的</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1.25</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倍，与建筑物连接可靠。</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6)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悬挑梁和建筑物的固定采用三道预埋</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U</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型螺栓扣环，预埋的扣环应设置在悬挑梁的端部。预 埋</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U</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型拉环，其直径不小于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16mm</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。拉环应锚入楼板</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30d,</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并压在楼板下层钢筋下面。如不能保证钢 筋的混凝土保护层厚度，也可以将拉环压在楼板下层钢筋上面，同时在拉环上部两侧各附加两 根直径</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18</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的钢筋，并与楼板钢筋绑扎牢固，以确保拉环不会从混凝土楼板中拔出（钢筋拉环禁止 釆用螺纹钢）。</a:t>
            </a:r>
          </a:p>
          <a:p>
            <a:pPr marL="0" marR="0" lvl="0" indent="360045" algn="just" defTabSz="914400" rtl="0" eaLnBrk="1" fontAlgn="base" latinLnBrk="0" hangingPunct="1">
              <a:lnSpc>
                <a:spcPct val="12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7)  </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采用预埋</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U</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型螺栓扣环的，应在悬挑梁调整好位置后用铁质压板双螺母固定，螺栓丝口外 漏不应少于</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丝。</a:t>
            </a:r>
          </a:p>
        </p:txBody>
      </p:sp>
      <p:pic>
        <p:nvPicPr>
          <p:cNvPr id="2" name="图片 1"/>
          <p:cNvPicPr>
            <a:picLocks noChangeAspect="1"/>
          </p:cNvPicPr>
          <p:nvPr/>
        </p:nvPicPr>
        <p:blipFill>
          <a:blip r:embed="rId4"/>
          <a:stretch>
            <a:fillRect/>
          </a:stretch>
        </p:blipFill>
        <p:spPr>
          <a:xfrm>
            <a:off x="5995988" y="1471613"/>
            <a:ext cx="2911475" cy="2136775"/>
          </a:xfrm>
          <a:prstGeom prst="rect">
            <a:avLst/>
          </a:prstGeom>
          <a:noFill/>
          <a:ln w="9525">
            <a:noFill/>
          </a:ln>
        </p:spPr>
      </p:pic>
      <p:pic>
        <p:nvPicPr>
          <p:cNvPr id="80903" name="图片 9"/>
          <p:cNvPicPr>
            <a:picLocks noChangeAspect="1"/>
          </p:cNvPicPr>
          <p:nvPr/>
        </p:nvPicPr>
        <p:blipFill>
          <a:blip r:embed="rId5"/>
          <a:stretch>
            <a:fillRect/>
          </a:stretch>
        </p:blipFill>
        <p:spPr>
          <a:xfrm>
            <a:off x="8907463" y="1206500"/>
            <a:ext cx="2644775" cy="2401888"/>
          </a:xfrm>
          <a:prstGeom prst="rect">
            <a:avLst/>
          </a:prstGeom>
          <a:noFill/>
          <a:ln w="9525">
            <a:noFill/>
          </a:ln>
        </p:spPr>
      </p:pic>
      <p:pic>
        <p:nvPicPr>
          <p:cNvPr id="80904" name="图片 10"/>
          <p:cNvPicPr>
            <a:picLocks noChangeAspect="1"/>
          </p:cNvPicPr>
          <p:nvPr/>
        </p:nvPicPr>
        <p:blipFill>
          <a:blip r:embed="rId6"/>
          <a:stretch>
            <a:fillRect/>
          </a:stretch>
        </p:blipFill>
        <p:spPr>
          <a:xfrm>
            <a:off x="5995988" y="4238625"/>
            <a:ext cx="5489575" cy="2159000"/>
          </a:xfrm>
          <a:prstGeom prst="rect">
            <a:avLst/>
          </a:prstGeom>
          <a:noFill/>
          <a:ln w="9525">
            <a:noFill/>
          </a:ln>
        </p:spPr>
      </p:pic>
      <p:sp>
        <p:nvSpPr>
          <p:cNvPr id="80905" name="文本框 13"/>
          <p:cNvSpPr txBox="1"/>
          <p:nvPr/>
        </p:nvSpPr>
        <p:spPr>
          <a:xfrm>
            <a:off x="6823075" y="3735388"/>
            <a:ext cx="2374900"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悬挑架外立面</a:t>
            </a:r>
          </a:p>
        </p:txBody>
      </p:sp>
      <p:sp>
        <p:nvSpPr>
          <p:cNvPr id="80906" name="文本框 14"/>
          <p:cNvSpPr txBox="1"/>
          <p:nvPr/>
        </p:nvSpPr>
        <p:spPr>
          <a:xfrm>
            <a:off x="9867900" y="3735388"/>
            <a:ext cx="2373313"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悬挑架</a:t>
            </a: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1923" name="文本框 5"/>
          <p:cNvSpPr txBox="1"/>
          <p:nvPr/>
        </p:nvSpPr>
        <p:spPr>
          <a:xfrm>
            <a:off x="6804025" y="460375"/>
            <a:ext cx="500697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81924" name="组合 8"/>
          <p:cNvGrpSpPr/>
          <p:nvPr/>
        </p:nvGrpSpPr>
        <p:grpSpPr>
          <a:xfrm>
            <a:off x="550863" y="30163"/>
            <a:ext cx="3076575" cy="898525"/>
            <a:chOff x="1785" y="186"/>
            <a:chExt cx="4845" cy="1414"/>
          </a:xfrm>
        </p:grpSpPr>
        <p:pic>
          <p:nvPicPr>
            <p:cNvPr id="81931"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1932"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81933"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81926" name="文本框 12"/>
          <p:cNvSpPr txBox="1">
            <a:spLocks noChangeArrowheads="1"/>
          </p:cNvSpPr>
          <p:nvPr/>
        </p:nvSpPr>
        <p:spPr bwMode="auto">
          <a:xfrm>
            <a:off x="704850" y="1585913"/>
            <a:ext cx="4195763" cy="25161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3.3.2.1</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脚手板与防护栏杆</a:t>
            </a:r>
            <a:endParaRPr kumimoji="0" lang="zh-CN" altLang="en-US" sz="14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悬挑脚手架底部封闭材质、规格应符合规范要求，一般采用轻质结实材质，例如：细木工板。统一黄黑色相间，宽度为</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30cm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脚手架内立杆距墙体净距一般不大于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当不能满足要求时，应铺设不小于</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10mm</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厚钢板，钢板与楼层结构用钢钉固定。</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  </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脚手架在施工层设置定型化冲压钢脚手板。</a:t>
            </a:r>
          </a:p>
        </p:txBody>
      </p:sp>
      <p:pic>
        <p:nvPicPr>
          <p:cNvPr id="2" name="图片 2"/>
          <p:cNvPicPr>
            <a:picLocks noChangeAspect="1"/>
          </p:cNvPicPr>
          <p:nvPr/>
        </p:nvPicPr>
        <p:blipFill>
          <a:blip r:embed="rId4"/>
          <a:stretch>
            <a:fillRect/>
          </a:stretch>
        </p:blipFill>
        <p:spPr>
          <a:xfrm>
            <a:off x="5684838" y="1339850"/>
            <a:ext cx="2749550" cy="2120900"/>
          </a:xfrm>
          <a:prstGeom prst="rect">
            <a:avLst/>
          </a:prstGeom>
          <a:noFill/>
          <a:ln w="9525">
            <a:noFill/>
          </a:ln>
        </p:spPr>
      </p:pic>
      <p:pic>
        <p:nvPicPr>
          <p:cNvPr id="81927" name="图片 1"/>
          <p:cNvPicPr>
            <a:picLocks noChangeAspect="1"/>
          </p:cNvPicPr>
          <p:nvPr/>
        </p:nvPicPr>
        <p:blipFill>
          <a:blip r:embed="rId5"/>
          <a:srcRect l="9927" t="2716" r="11369" b="41824"/>
          <a:stretch>
            <a:fillRect/>
          </a:stretch>
        </p:blipFill>
        <p:spPr>
          <a:xfrm>
            <a:off x="8943975" y="1317625"/>
            <a:ext cx="2547938" cy="2143125"/>
          </a:xfrm>
          <a:prstGeom prst="rect">
            <a:avLst/>
          </a:prstGeom>
          <a:noFill/>
          <a:ln w="9525">
            <a:noFill/>
          </a:ln>
        </p:spPr>
      </p:pic>
      <p:sp>
        <p:nvSpPr>
          <p:cNvPr id="81928" name="文本框 13"/>
          <p:cNvSpPr txBox="1"/>
          <p:nvPr/>
        </p:nvSpPr>
        <p:spPr>
          <a:xfrm>
            <a:off x="7580313" y="3617913"/>
            <a:ext cx="2638425"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脚手架隔离防护做法</a:t>
            </a:r>
          </a:p>
        </p:txBody>
      </p:sp>
      <p:sp>
        <p:nvSpPr>
          <p:cNvPr id="81929" name="文本框 14"/>
          <p:cNvSpPr txBox="1"/>
          <p:nvPr/>
        </p:nvSpPr>
        <p:spPr>
          <a:xfrm>
            <a:off x="7845425" y="6197600"/>
            <a:ext cx="2373313" cy="292100"/>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冲压钢脚手板</a:t>
            </a:r>
          </a:p>
        </p:txBody>
      </p:sp>
      <p:pic>
        <p:nvPicPr>
          <p:cNvPr id="81930" name="Picture 2" descr="https://bkimg.cdn.bcebos.com/pic/f9198618367adab4ece2718582d4b31c8601e4c2?x-bce-process=image/resize,m_lfit,w_268,limit_1/format,f_jpg"/>
          <p:cNvPicPr>
            <a:picLocks noChangeAspect="1"/>
          </p:cNvPicPr>
          <p:nvPr/>
        </p:nvPicPr>
        <p:blipFill>
          <a:blip r:embed="rId6"/>
          <a:stretch>
            <a:fillRect/>
          </a:stretch>
        </p:blipFill>
        <p:spPr>
          <a:xfrm>
            <a:off x="7208838" y="4127500"/>
            <a:ext cx="2801937" cy="2009775"/>
          </a:xfrm>
          <a:prstGeom prst="rect">
            <a:avLst/>
          </a:prstGeom>
          <a:noFill/>
          <a:ln w="9525">
            <a:noFill/>
          </a:ln>
        </p:spPr>
      </p:pic>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2947" name="文本框 5"/>
          <p:cNvSpPr txBox="1"/>
          <p:nvPr/>
        </p:nvSpPr>
        <p:spPr>
          <a:xfrm>
            <a:off x="6804025" y="460375"/>
            <a:ext cx="500697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82948" name="组合 8"/>
          <p:cNvGrpSpPr/>
          <p:nvPr/>
        </p:nvGrpSpPr>
        <p:grpSpPr>
          <a:xfrm>
            <a:off x="496888" y="30163"/>
            <a:ext cx="3076575" cy="898525"/>
            <a:chOff x="1785" y="186"/>
            <a:chExt cx="4845" cy="1414"/>
          </a:xfrm>
        </p:grpSpPr>
        <p:pic>
          <p:nvPicPr>
            <p:cNvPr id="8295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2955"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8295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82949" name="文本框 12"/>
          <p:cNvSpPr txBox="1"/>
          <p:nvPr/>
        </p:nvSpPr>
        <p:spPr>
          <a:xfrm>
            <a:off x="496888" y="1214438"/>
            <a:ext cx="4711700" cy="5600700"/>
          </a:xfrm>
          <a:prstGeom prst="rect">
            <a:avLst/>
          </a:prstGeom>
          <a:noFill/>
          <a:ln w="9525">
            <a:noFill/>
          </a:ln>
        </p:spPr>
        <p:txBody>
          <a:bodyPr>
            <a:spAutoFit/>
          </a:bodyPr>
          <a:lstStyle/>
          <a:p>
            <a:pPr indent="358775" algn="just" eaLnBrk="1" hangingPunct="1"/>
            <a:r>
              <a:rPr lang="en-US" altLang="zh-CN" sz="1400" dirty="0">
                <a:solidFill>
                  <a:srgbClr val="000000"/>
                </a:solidFill>
                <a:latin typeface="微软雅黑" panose="020B0503020204020204" pitchFamily="34" charset="-122"/>
                <a:ea typeface="微软雅黑" panose="020B0503020204020204" pitchFamily="34" charset="-122"/>
              </a:rPr>
              <a:t>3.3.3 </a:t>
            </a:r>
            <a:r>
              <a:rPr lang="zh-CN" altLang="en-US" sz="1400" dirty="0">
                <a:solidFill>
                  <a:srgbClr val="000000"/>
                </a:solidFill>
                <a:latin typeface="微软雅黑" panose="020B0503020204020204" pitchFamily="34" charset="-122"/>
                <a:ea typeface="微软雅黑" panose="020B0503020204020204" pitchFamily="34" charset="-122"/>
              </a:rPr>
              <a:t>附着式脚手架</a:t>
            </a:r>
          </a:p>
          <a:p>
            <a:pPr indent="358775" algn="just" eaLnBrk="1" hangingPunct="1"/>
            <a:r>
              <a:rPr lang="zh-CN" altLang="en-US" sz="1300" dirty="0">
                <a:latin typeface="微软雅黑" panose="020B0503020204020204" pitchFamily="34" charset="-122"/>
                <a:ea typeface="微软雅黑" panose="020B0503020204020204" pitchFamily="34" charset="-122"/>
              </a:rPr>
              <a:t>附着式升降脚手架的搭设应符合现行行业标准</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建筑施工工具式脚手架安全技术规范</a:t>
            </a:r>
            <a:r>
              <a:rPr lang="en-US" altLang="zh-CN" sz="1300" dirty="0">
                <a:latin typeface="微软雅黑" panose="020B0503020204020204" pitchFamily="34" charset="-122"/>
                <a:ea typeface="微软雅黑" panose="020B0503020204020204" pitchFamily="34" charset="-122"/>
              </a:rPr>
              <a:t>》 JGJ202</a:t>
            </a:r>
            <a:r>
              <a:rPr lang="zh-CN" altLang="en-US" sz="1300" dirty="0">
                <a:latin typeface="微软雅黑" panose="020B0503020204020204" pitchFamily="34" charset="-122"/>
                <a:ea typeface="微软雅黑" panose="020B0503020204020204" pitchFamily="34" charset="-122"/>
              </a:rPr>
              <a:t>等规定。</a:t>
            </a:r>
          </a:p>
          <a:p>
            <a:pPr indent="358775" algn="just" eaLnBrk="1" hangingPunct="1"/>
            <a:r>
              <a:rPr lang="en-US" altLang="zh-CN" sz="1300" dirty="0">
                <a:latin typeface="微软雅黑" panose="020B0503020204020204" pitchFamily="34" charset="-122"/>
                <a:ea typeface="微软雅黑" panose="020B0503020204020204" pitchFamily="34" charset="-122"/>
              </a:rPr>
              <a:t>1) </a:t>
            </a:r>
            <a:r>
              <a:rPr lang="zh-CN" altLang="en-US" sz="1300" dirty="0">
                <a:latin typeface="微软雅黑" panose="020B0503020204020204" pitchFamily="34" charset="-122"/>
                <a:ea typeface="微软雅黑" panose="020B0503020204020204" pitchFamily="34" charset="-122"/>
              </a:rPr>
              <a:t> 提升高度</a:t>
            </a:r>
            <a:r>
              <a:rPr lang="en-US" altLang="zh-CN" sz="1300" dirty="0">
                <a:latin typeface="微软雅黑" panose="020B0503020204020204" pitchFamily="34" charset="-122"/>
                <a:ea typeface="微软雅黑" panose="020B0503020204020204" pitchFamily="34" charset="-122"/>
              </a:rPr>
              <a:t>150m</a:t>
            </a:r>
            <a:r>
              <a:rPr lang="zh-CN" altLang="en-US" sz="1300" dirty="0">
                <a:latin typeface="微软雅黑" panose="020B0503020204020204" pitchFamily="34" charset="-122"/>
                <a:ea typeface="微软雅黑" panose="020B0503020204020204" pitchFamily="34" charset="-122"/>
              </a:rPr>
              <a:t>及以上附着式整体和分片提升脚手架工程的专项方案应当由施工单位（或 施工总承包单位）组织召开专家论证会。</a:t>
            </a:r>
          </a:p>
          <a:p>
            <a:pPr indent="358775" algn="just" eaLnBrk="1" hangingPunct="1"/>
            <a:r>
              <a:rPr lang="en-US" altLang="zh-CN" sz="1300" dirty="0">
                <a:latin typeface="微软雅黑" panose="020B0503020204020204" pitchFamily="34" charset="-122"/>
                <a:ea typeface="微软雅黑" panose="020B0503020204020204" pitchFamily="34" charset="-122"/>
              </a:rPr>
              <a:t>2) </a:t>
            </a:r>
            <a:r>
              <a:rPr lang="zh-CN" altLang="en-US" sz="1300" dirty="0">
                <a:latin typeface="微软雅黑" panose="020B0503020204020204" pitchFamily="34" charset="-122"/>
                <a:ea typeface="微软雅黑" panose="020B0503020204020204" pitchFamily="34" charset="-122"/>
              </a:rPr>
              <a:t> 安全装置：</a:t>
            </a:r>
          </a:p>
          <a:p>
            <a:pPr indent="358775" algn="just" eaLnBrk="1" hangingPunct="1"/>
            <a:r>
              <a:rPr lang="zh-CN" altLang="en-US" sz="1300" dirty="0">
                <a:latin typeface="微软雅黑" panose="020B0503020204020204" pitchFamily="34" charset="-122"/>
                <a:ea typeface="微软雅黑" panose="020B0503020204020204" pitchFamily="34" charset="-122"/>
              </a:rPr>
              <a:t>① 附着式升降脚手架必须具有防倾覆、防坠落和同步升降控制的安全装置。</a:t>
            </a:r>
          </a:p>
          <a:p>
            <a:pPr indent="358775" algn="just" eaLnBrk="1" hangingPunct="1"/>
            <a:r>
              <a:rPr lang="zh-CN" altLang="en-US" sz="1300" dirty="0">
                <a:latin typeface="微软雅黑" panose="020B0503020204020204" pitchFamily="34" charset="-122"/>
                <a:ea typeface="微软雅黑" panose="020B0503020204020204" pitchFamily="34" charset="-122"/>
              </a:rPr>
              <a:t>② 防倾覆装置在升降和使用两种工况下，最上和最下两个导向件之间的最小间距不得小于 </a:t>
            </a:r>
            <a:r>
              <a:rPr lang="en-US" altLang="zh-CN" sz="1300" dirty="0">
                <a:latin typeface="微软雅黑" panose="020B0503020204020204" pitchFamily="34" charset="-122"/>
                <a:ea typeface="微软雅黑" panose="020B0503020204020204" pitchFamily="34" charset="-122"/>
              </a:rPr>
              <a:t>2.8 m</a:t>
            </a:r>
            <a:r>
              <a:rPr lang="zh-CN" altLang="en-US" sz="1300" dirty="0">
                <a:latin typeface="微软雅黑" panose="020B0503020204020204" pitchFamily="34" charset="-122"/>
                <a:ea typeface="微软雅黑" panose="020B0503020204020204" pitchFamily="34" charset="-122"/>
              </a:rPr>
              <a:t>或架体高度的</a:t>
            </a:r>
            <a:r>
              <a:rPr lang="en-US" altLang="zh-CN" sz="1300" dirty="0">
                <a:latin typeface="微软雅黑" panose="020B0503020204020204" pitchFamily="34" charset="-122"/>
                <a:ea typeface="微软雅黑" panose="020B0503020204020204" pitchFamily="34" charset="-122"/>
              </a:rPr>
              <a:t>1/4</a:t>
            </a:r>
            <a:r>
              <a:rPr lang="zh-CN" altLang="en-US" sz="1300" dirty="0">
                <a:latin typeface="微软雅黑" panose="020B0503020204020204" pitchFamily="34" charset="-122"/>
                <a:ea typeface="微软雅黑" panose="020B0503020204020204" pitchFamily="34" charset="-122"/>
              </a:rPr>
              <a:t>。</a:t>
            </a:r>
          </a:p>
          <a:p>
            <a:pPr indent="358775" algn="just" eaLnBrk="1" hangingPunct="1"/>
            <a:r>
              <a:rPr lang="zh-CN" altLang="en-US" sz="1300" dirty="0">
                <a:latin typeface="微软雅黑" panose="020B0503020204020204" pitchFamily="34" charset="-122"/>
                <a:ea typeface="微软雅黑" panose="020B0503020204020204" pitchFamily="34" charset="-122"/>
              </a:rPr>
              <a:t>③ 防坠落装置应设置在竖向主框架处并附着在建筑结构上，每一升降点不得少于一个防坠落 装置，防坠落装置在使用和升降工况下都必须起作用。</a:t>
            </a:r>
          </a:p>
          <a:p>
            <a:pPr indent="358775" algn="just" eaLnBrk="1" hangingPunct="1"/>
            <a:r>
              <a:rPr lang="zh-CN" altLang="en-US" sz="1300" dirty="0">
                <a:latin typeface="微软雅黑" panose="020B0503020204020204" pitchFamily="34" charset="-122"/>
                <a:ea typeface="微软雅黑" panose="020B0503020204020204" pitchFamily="34" charset="-122"/>
              </a:rPr>
              <a:t>④ 防坠落装置技术性能除应满足承载能力要求外，制动距离还应规定：整体式升降脚手架不 大于</a:t>
            </a:r>
            <a:r>
              <a:rPr lang="en-US" altLang="zh-CN" sz="1300" dirty="0">
                <a:latin typeface="微软雅黑" panose="020B0503020204020204" pitchFamily="34" charset="-122"/>
                <a:ea typeface="微软雅黑" panose="020B0503020204020204" pitchFamily="34" charset="-122"/>
              </a:rPr>
              <a:t>80m,</a:t>
            </a:r>
            <a:r>
              <a:rPr lang="zh-CN" altLang="en-US" sz="1300" dirty="0">
                <a:latin typeface="微软雅黑" panose="020B0503020204020204" pitchFamily="34" charset="-122"/>
                <a:ea typeface="微软雅黑" panose="020B0503020204020204" pitchFamily="34" charset="-122"/>
              </a:rPr>
              <a:t>单片式升降脚手架不大于</a:t>
            </a:r>
            <a:r>
              <a:rPr lang="en-US" altLang="zh-CN" sz="1300" dirty="0">
                <a:latin typeface="微软雅黑" panose="020B0503020204020204" pitchFamily="34" charset="-122"/>
                <a:ea typeface="微软雅黑" panose="020B0503020204020204" pitchFamily="34" charset="-122"/>
              </a:rPr>
              <a:t>150m</a:t>
            </a:r>
            <a:r>
              <a:rPr lang="zh-CN" altLang="en-US" sz="1300" dirty="0">
                <a:latin typeface="微软雅黑" panose="020B0503020204020204" pitchFamily="34" charset="-122"/>
                <a:ea typeface="微软雅黑" panose="020B0503020204020204" pitchFamily="34" charset="-122"/>
              </a:rPr>
              <a:t>。</a:t>
            </a:r>
          </a:p>
          <a:p>
            <a:pPr indent="358775" algn="just" eaLnBrk="1" hangingPunct="1"/>
            <a:r>
              <a:rPr lang="zh-CN" altLang="en-US" sz="1300" dirty="0">
                <a:latin typeface="微软雅黑" panose="020B0503020204020204" pitchFamily="34" charset="-122"/>
                <a:ea typeface="微软雅黑" panose="020B0503020204020204" pitchFamily="34" charset="-122"/>
              </a:rPr>
              <a:t>⑤ 防坠落装置与升降设备必须分别独立固定在建筑结构上。</a:t>
            </a:r>
          </a:p>
          <a:p>
            <a:pPr indent="358775" algn="just" eaLnBrk="1" hangingPunct="1"/>
            <a:r>
              <a:rPr lang="en-US" altLang="zh-CN" sz="1300" dirty="0">
                <a:latin typeface="微软雅黑" panose="020B0503020204020204" pitchFamily="34" charset="-122"/>
                <a:ea typeface="微软雅黑" panose="020B0503020204020204" pitchFamily="34" charset="-122"/>
              </a:rPr>
              <a:t>3) </a:t>
            </a:r>
            <a:r>
              <a:rPr lang="zh-CN" altLang="en-US" sz="1300" dirty="0">
                <a:latin typeface="微软雅黑" panose="020B0503020204020204" pitchFamily="34" charset="-122"/>
                <a:ea typeface="微软雅黑" panose="020B0503020204020204" pitchFamily="34" charset="-122"/>
              </a:rPr>
              <a:t>架体构造尺寸规定：</a:t>
            </a:r>
          </a:p>
          <a:p>
            <a:pPr indent="358775" algn="just" eaLnBrk="1" hangingPunct="1"/>
            <a:r>
              <a:rPr lang="zh-CN" altLang="en-US" sz="1300" dirty="0">
                <a:latin typeface="微软雅黑" panose="020B0503020204020204" pitchFamily="34" charset="-122"/>
                <a:ea typeface="微软雅黑" panose="020B0503020204020204" pitchFamily="34" charset="-122"/>
              </a:rPr>
              <a:t>① 架体高度不应大于</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倍楼层高度、宽度不应小于</a:t>
            </a:r>
            <a:r>
              <a:rPr lang="en-US" altLang="zh-CN" sz="1300" dirty="0">
                <a:latin typeface="微软雅黑" panose="020B0503020204020204" pitchFamily="34" charset="-122"/>
                <a:ea typeface="微软雅黑" panose="020B0503020204020204" pitchFamily="34" charset="-122"/>
              </a:rPr>
              <a:t>1.2m</a:t>
            </a:r>
            <a:r>
              <a:rPr lang="zh-CN" altLang="en-US" sz="1300" dirty="0">
                <a:latin typeface="微软雅黑" panose="020B0503020204020204" pitchFamily="34" charset="-122"/>
                <a:ea typeface="微软雅黑" panose="020B0503020204020204" pitchFamily="34" charset="-122"/>
              </a:rPr>
              <a:t>。</a:t>
            </a:r>
          </a:p>
          <a:p>
            <a:pPr indent="358775" algn="just" eaLnBrk="1" hangingPunct="1"/>
            <a:r>
              <a:rPr lang="zh-CN" altLang="en-US" sz="1300" dirty="0">
                <a:latin typeface="微软雅黑" panose="020B0503020204020204" pitchFamily="34" charset="-122"/>
                <a:ea typeface="微软雅黑" panose="020B0503020204020204" pitchFamily="34" charset="-122"/>
              </a:rPr>
              <a:t>② 直线布置架体支承跨度不应大于</a:t>
            </a:r>
            <a:r>
              <a:rPr lang="en-US" altLang="zh-CN" sz="1300" dirty="0">
                <a:latin typeface="微软雅黑" panose="020B0503020204020204" pitchFamily="34" charset="-122"/>
                <a:ea typeface="微软雅黑" panose="020B0503020204020204" pitchFamily="34" charset="-122"/>
              </a:rPr>
              <a:t>7m,</a:t>
            </a:r>
            <a:r>
              <a:rPr lang="zh-CN" altLang="en-US" sz="1300" dirty="0">
                <a:latin typeface="微软雅黑" panose="020B0503020204020204" pitchFamily="34" charset="-122"/>
                <a:ea typeface="微软雅黑" panose="020B0503020204020204" pitchFamily="34" charset="-122"/>
              </a:rPr>
              <a:t>折线、曲线布置架体支承跨度不应大于</a:t>
            </a:r>
            <a:r>
              <a:rPr lang="en-US" altLang="zh-CN" sz="1300" dirty="0">
                <a:latin typeface="微软雅黑" panose="020B0503020204020204" pitchFamily="34" charset="-122"/>
                <a:ea typeface="微软雅黑" panose="020B0503020204020204" pitchFamily="34" charset="-122"/>
              </a:rPr>
              <a:t>5.4m</a:t>
            </a:r>
            <a:r>
              <a:rPr lang="zh-CN" altLang="en-US" sz="1300" dirty="0">
                <a:latin typeface="微软雅黑" panose="020B0503020204020204" pitchFamily="34" charset="-122"/>
                <a:ea typeface="微软雅黑" panose="020B0503020204020204" pitchFamily="34" charset="-122"/>
              </a:rPr>
              <a:t>。</a:t>
            </a:r>
          </a:p>
          <a:p>
            <a:pPr indent="358775" algn="just" eaLnBrk="1" hangingPunct="1"/>
            <a:r>
              <a:rPr lang="zh-CN" altLang="en-US" sz="1300" dirty="0">
                <a:latin typeface="微软雅黑" panose="020B0503020204020204" pitchFamily="34" charset="-122"/>
                <a:ea typeface="微软雅黑" panose="020B0503020204020204" pitchFamily="34" charset="-122"/>
              </a:rPr>
              <a:t>③ 架体水平悬挑长度不应大于</a:t>
            </a:r>
            <a:r>
              <a:rPr lang="en-US" altLang="zh-CN" sz="1300" dirty="0">
                <a:latin typeface="微软雅黑" panose="020B0503020204020204" pitchFamily="34" charset="-122"/>
                <a:ea typeface="微软雅黑" panose="020B0503020204020204" pitchFamily="34" charset="-122"/>
              </a:rPr>
              <a:t>2m</a:t>
            </a:r>
            <a:r>
              <a:rPr lang="zh-CN" altLang="en-US" sz="1300" dirty="0">
                <a:latin typeface="微软雅黑" panose="020B0503020204020204" pitchFamily="34" charset="-122"/>
                <a:ea typeface="微软雅黑" panose="020B0503020204020204" pitchFamily="34" charset="-122"/>
              </a:rPr>
              <a:t>且不应大于跨度的</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a:t>
            </a:r>
          </a:p>
          <a:p>
            <a:pPr indent="358775" algn="just" eaLnBrk="1" hangingPunct="1"/>
            <a:r>
              <a:rPr lang="en-US" altLang="zh-CN" sz="1300" dirty="0">
                <a:latin typeface="微软雅黑" panose="020B0503020204020204" pitchFamily="34" charset="-122"/>
                <a:ea typeface="微软雅黑" panose="020B0503020204020204" pitchFamily="34" charset="-122"/>
              </a:rPr>
              <a:t>4) </a:t>
            </a:r>
            <a:r>
              <a:rPr lang="zh-CN" altLang="en-US" sz="1300" dirty="0">
                <a:latin typeface="微软雅黑" panose="020B0503020204020204" pitchFamily="34" charset="-122"/>
                <a:ea typeface="微软雅黑" panose="020B0503020204020204" pitchFamily="34" charset="-122"/>
              </a:rPr>
              <a:t>卸料平台不得与附着式升降脚手架各部位和各结构构件相连，其荷载应直接传递给建筑工程结构。</a:t>
            </a:r>
            <a:endParaRPr lang="en-US" altLang="zh-CN" sz="1300" dirty="0">
              <a:latin typeface="微软雅黑" panose="020B0503020204020204" pitchFamily="34" charset="-122"/>
              <a:ea typeface="微软雅黑" panose="020B0503020204020204" pitchFamily="34" charset="-122"/>
            </a:endParaRPr>
          </a:p>
          <a:p>
            <a:pPr indent="358775" algn="just" eaLnBrk="1" hangingPunct="1"/>
            <a:r>
              <a:rPr lang="en-US" altLang="zh-CN" sz="1300" dirty="0">
                <a:latin typeface="微软雅黑" panose="020B0503020204020204" pitchFamily="34" charset="-122"/>
                <a:ea typeface="微软雅黑" panose="020B0503020204020204" pitchFamily="34" charset="-122"/>
              </a:rPr>
              <a:t>5) </a:t>
            </a:r>
            <a:r>
              <a:rPr lang="zh-CN" altLang="en-US" sz="1300" dirty="0">
                <a:latin typeface="微软雅黑" panose="020B0503020204020204" pitchFamily="34" charset="-122"/>
                <a:ea typeface="微软雅黑" panose="020B0503020204020204" pitchFamily="34" charset="-122"/>
              </a:rPr>
              <a:t>附着式脚手架统一采用蓝色钢板网。</a:t>
            </a:r>
          </a:p>
        </p:txBody>
      </p:sp>
      <p:pic>
        <p:nvPicPr>
          <p:cNvPr id="82950" name="图片 1"/>
          <p:cNvPicPr>
            <a:picLocks noChangeAspect="1"/>
          </p:cNvPicPr>
          <p:nvPr/>
        </p:nvPicPr>
        <p:blipFill>
          <a:blip r:embed="rId4"/>
          <a:stretch>
            <a:fillRect/>
          </a:stretch>
        </p:blipFill>
        <p:spPr>
          <a:xfrm>
            <a:off x="5599113" y="1508125"/>
            <a:ext cx="1397000" cy="4760913"/>
          </a:xfrm>
          <a:prstGeom prst="rect">
            <a:avLst/>
          </a:prstGeom>
          <a:noFill/>
          <a:ln w="9525">
            <a:noFill/>
          </a:ln>
        </p:spPr>
      </p:pic>
      <p:pic>
        <p:nvPicPr>
          <p:cNvPr id="82951" name="Picture 2" descr="https://gimg2.baidu.com/image_search/src=http%3A%2F%2Fimg.shangjimall.com%2F201812%2F27%2F1712393721635.jpg&amp;refer=http%3A%2F%2Fimg.shangjimall.com&amp;app=2002&amp;size=f9999,10000&amp;q=a80&amp;n=0&amp;g=0n&amp;fmt=jpeg?sec=1625107448&amp;t=b3433321ac3ad32ac44f43b3e72ec0b4"/>
          <p:cNvPicPr>
            <a:picLocks noChangeAspect="1"/>
          </p:cNvPicPr>
          <p:nvPr/>
        </p:nvPicPr>
        <p:blipFill>
          <a:blip r:embed="rId5"/>
          <a:stretch>
            <a:fillRect/>
          </a:stretch>
        </p:blipFill>
        <p:spPr>
          <a:xfrm>
            <a:off x="7466013" y="1490663"/>
            <a:ext cx="4132262" cy="4778375"/>
          </a:xfrm>
          <a:prstGeom prst="rect">
            <a:avLst/>
          </a:prstGeom>
          <a:noFill/>
          <a:ln w="9525">
            <a:noFill/>
          </a:ln>
        </p:spPr>
      </p:pic>
      <p:sp>
        <p:nvSpPr>
          <p:cNvPr id="82952" name="文本框 13"/>
          <p:cNvSpPr txBox="1"/>
          <p:nvPr/>
        </p:nvSpPr>
        <p:spPr>
          <a:xfrm>
            <a:off x="5097463" y="6388100"/>
            <a:ext cx="2530475" cy="292100"/>
          </a:xfrm>
          <a:prstGeom prst="rect">
            <a:avLst/>
          </a:prstGeom>
          <a:noFill/>
          <a:ln w="9525">
            <a:noFill/>
          </a:ln>
        </p:spPr>
        <p:txBody>
          <a:bodyPr>
            <a:spAutoFit/>
          </a:bodyPr>
          <a:lstStyle/>
          <a:p>
            <a:pPr algn="ctr" eaLnBrk="1" hangingPunct="1"/>
            <a:r>
              <a:rPr lang="zh-CN" altLang="en-US" sz="1300" dirty="0">
                <a:solidFill>
                  <a:srgbClr val="000000"/>
                </a:solidFill>
                <a:latin typeface="微软雅黑" panose="020B0503020204020204" pitchFamily="34" charset="-122"/>
                <a:ea typeface="微软雅黑" panose="020B0503020204020204" pitchFamily="34" charset="-122"/>
              </a:rPr>
              <a:t>附着式脚手架示意图</a:t>
            </a:r>
          </a:p>
        </p:txBody>
      </p:sp>
      <p:sp>
        <p:nvSpPr>
          <p:cNvPr id="82953" name="文本框 13"/>
          <p:cNvSpPr txBox="1"/>
          <p:nvPr/>
        </p:nvSpPr>
        <p:spPr>
          <a:xfrm>
            <a:off x="8683625" y="6394450"/>
            <a:ext cx="2373313" cy="292100"/>
          </a:xfrm>
          <a:prstGeom prst="rect">
            <a:avLst/>
          </a:prstGeom>
          <a:noFill/>
          <a:ln w="9525">
            <a:noFill/>
          </a:ln>
        </p:spPr>
        <p:txBody>
          <a:bodyPr>
            <a:spAutoFit/>
          </a:bodyPr>
          <a:lstStyle/>
          <a:p>
            <a:pPr algn="ctr" eaLnBrk="1" hangingPunct="1"/>
            <a:r>
              <a:rPr lang="zh-CN" altLang="en-US" sz="1300" dirty="0">
                <a:solidFill>
                  <a:srgbClr val="000000"/>
                </a:solidFill>
                <a:latin typeface="微软雅黑" panose="020B0503020204020204" pitchFamily="34" charset="-122"/>
                <a:ea typeface="微软雅黑" panose="020B0503020204020204" pitchFamily="34" charset="-122"/>
              </a:rPr>
              <a:t>钢板网</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3971" name="文本框 5"/>
          <p:cNvSpPr txBox="1"/>
          <p:nvPr/>
        </p:nvSpPr>
        <p:spPr>
          <a:xfrm>
            <a:off x="7027863" y="460375"/>
            <a:ext cx="478313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83972" name="组合 8"/>
          <p:cNvGrpSpPr/>
          <p:nvPr/>
        </p:nvGrpSpPr>
        <p:grpSpPr>
          <a:xfrm>
            <a:off x="484188" y="30163"/>
            <a:ext cx="3076575" cy="898525"/>
            <a:chOff x="1785" y="186"/>
            <a:chExt cx="4845" cy="1414"/>
          </a:xfrm>
        </p:grpSpPr>
        <p:pic>
          <p:nvPicPr>
            <p:cNvPr id="83978"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3979"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8398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83974" name="文本框 12"/>
          <p:cNvSpPr txBox="1">
            <a:spLocks noChangeArrowheads="1"/>
          </p:cNvSpPr>
          <p:nvPr/>
        </p:nvSpPr>
        <p:spPr bwMode="auto">
          <a:xfrm>
            <a:off x="854075" y="1552575"/>
            <a:ext cx="3273425" cy="374015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3.3.4 </a:t>
            </a:r>
            <a:r>
              <a:rPr kumimoji="0" lang="zh-CN" altLang="en-US" sz="14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移动式脚手架</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移动式脚手架搭设应符合</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建筑施工门式钢管脚手架安全技术标准</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为行业标准，编号为</a:t>
            </a:r>
            <a:r>
              <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JGJ/T 128-2019</a:t>
            </a: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操作架随着搭设高度的增加重心逐渐上移，尤其是移动式操作架，其底部支撑不足，极易倾倒而发生事故。在操作架立杆底部固定带刹车的万向滑轮，可拆卸脚撑采用活动连接件与立杆连接，脚撑端部设可调节螺杆用于找平，增加操作架的稳定性。</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4"/>
          <a:stretch>
            <a:fillRect/>
          </a:stretch>
        </p:blipFill>
        <p:spPr>
          <a:xfrm>
            <a:off x="4433888" y="1652588"/>
            <a:ext cx="3538537" cy="3481387"/>
          </a:xfrm>
          <a:prstGeom prst="rect">
            <a:avLst/>
          </a:prstGeom>
          <a:noFill/>
          <a:ln w="9525">
            <a:noFill/>
          </a:ln>
        </p:spPr>
      </p:pic>
      <p:pic>
        <p:nvPicPr>
          <p:cNvPr id="83975" name="图片 9"/>
          <p:cNvPicPr>
            <a:picLocks noChangeAspect="1"/>
          </p:cNvPicPr>
          <p:nvPr/>
        </p:nvPicPr>
        <p:blipFill>
          <a:blip r:embed="rId5"/>
          <a:stretch>
            <a:fillRect/>
          </a:stretch>
        </p:blipFill>
        <p:spPr>
          <a:xfrm>
            <a:off x="8253413" y="1652588"/>
            <a:ext cx="3565525" cy="3481387"/>
          </a:xfrm>
          <a:prstGeom prst="rect">
            <a:avLst/>
          </a:prstGeom>
          <a:noFill/>
          <a:ln w="9525">
            <a:noFill/>
          </a:ln>
        </p:spPr>
      </p:pic>
      <p:sp>
        <p:nvSpPr>
          <p:cNvPr id="83976" name="文本框 14"/>
          <p:cNvSpPr txBox="1"/>
          <p:nvPr/>
        </p:nvSpPr>
        <p:spPr>
          <a:xfrm>
            <a:off x="9253538" y="5232400"/>
            <a:ext cx="2017712" cy="293688"/>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防倾覆固定支架</a:t>
            </a:r>
          </a:p>
        </p:txBody>
      </p:sp>
      <p:sp>
        <p:nvSpPr>
          <p:cNvPr id="83977" name="文本框 14"/>
          <p:cNvSpPr txBox="1"/>
          <p:nvPr/>
        </p:nvSpPr>
        <p:spPr>
          <a:xfrm>
            <a:off x="5618163" y="5233988"/>
            <a:ext cx="1987550" cy="293687"/>
          </a:xfrm>
          <a:prstGeom prst="rect">
            <a:avLst/>
          </a:prstGeom>
          <a:noFill/>
          <a:ln w="9525">
            <a:noFill/>
          </a:ln>
        </p:spPr>
        <p:txBody>
          <a:bodyPr>
            <a:spAutoFit/>
          </a:body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移动式脚手架</a:t>
            </a: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84995" name="组合 8"/>
          <p:cNvGrpSpPr/>
          <p:nvPr/>
        </p:nvGrpSpPr>
        <p:grpSpPr>
          <a:xfrm>
            <a:off x="474663" y="30163"/>
            <a:ext cx="3076575" cy="898525"/>
            <a:chOff x="1785" y="186"/>
            <a:chExt cx="4845" cy="1414"/>
          </a:xfrm>
        </p:grpSpPr>
        <p:pic>
          <p:nvPicPr>
            <p:cNvPr id="8500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501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8501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sp>
        <p:nvSpPr>
          <p:cNvPr id="84996" name="object 7"/>
          <p:cNvSpPr/>
          <p:nvPr/>
        </p:nvSpPr>
        <p:spPr>
          <a:xfrm>
            <a:off x="7812088" y="1565275"/>
            <a:ext cx="3078162" cy="2459038"/>
          </a:xfrm>
          <a:prstGeom prst="rect">
            <a:avLst/>
          </a:prstGeom>
          <a:blipFill rotWithShape="1">
            <a:blip r:embed="rId4"/>
            <a:stretch>
              <a:fillRect/>
            </a:stretch>
          </a:blipFill>
          <a:ln w="9525">
            <a:noFill/>
          </a:ln>
        </p:spPr>
        <p:txBody>
          <a:bodyPr lIns="0" tIns="0" rIns="0" bIns="0"/>
          <a:lstStyle/>
          <a:p>
            <a:pPr eaLnBrk="1" hangingPunct="1"/>
            <a:endParaRPr lang="zh-CN" altLang="zh-CN" dirty="0">
              <a:latin typeface="微软雅黑" panose="020B0503020204020204" pitchFamily="34" charset="-122"/>
              <a:ea typeface="微软雅黑" panose="020B0503020204020204" pitchFamily="34" charset="-122"/>
            </a:endParaRPr>
          </a:p>
        </p:txBody>
      </p:sp>
      <p:sp>
        <p:nvSpPr>
          <p:cNvPr id="84997" name="object 4"/>
          <p:cNvSpPr txBox="1"/>
          <p:nvPr/>
        </p:nvSpPr>
        <p:spPr>
          <a:xfrm>
            <a:off x="8716963" y="4125913"/>
            <a:ext cx="1738312" cy="212725"/>
          </a:xfrm>
          <a:prstGeom prst="rect">
            <a:avLst/>
          </a:prstGeom>
          <a:noFill/>
          <a:ln w="9525">
            <a:noFill/>
          </a:ln>
        </p:spPr>
        <p:txBody>
          <a:bodyPr lIns="0" tIns="12700" rIns="0" bIns="0">
            <a:spAutoFit/>
          </a:bodyPr>
          <a:lstStyle/>
          <a:p>
            <a:pPr marL="12700" eaLnBrk="1" hangingPunct="1">
              <a:spcBef>
                <a:spcPts val="100"/>
              </a:spcBef>
            </a:pPr>
            <a:r>
              <a:rPr lang="zh-CN" altLang="zh-CN" sz="1300" dirty="0">
                <a:solidFill>
                  <a:srgbClr val="231F20"/>
                </a:solidFill>
                <a:latin typeface="微软雅黑" panose="020B0503020204020204" pitchFamily="34" charset="-122"/>
                <a:ea typeface="微软雅黑" panose="020B0503020204020204" pitchFamily="34" charset="-122"/>
              </a:rPr>
              <a:t>碗扣</a:t>
            </a:r>
            <a:r>
              <a:rPr lang="zh-CN" altLang="en-US" sz="1300" dirty="0">
                <a:solidFill>
                  <a:srgbClr val="231F20"/>
                </a:solidFill>
                <a:latin typeface="微软雅黑" panose="020B0503020204020204" pitchFamily="34" charset="-122"/>
                <a:ea typeface="微软雅黑" panose="020B0503020204020204" pitchFamily="34" charset="-122"/>
              </a:rPr>
              <a:t>式</a:t>
            </a:r>
            <a:r>
              <a:rPr lang="zh-CN" altLang="zh-CN" sz="1300" dirty="0">
                <a:solidFill>
                  <a:srgbClr val="231F20"/>
                </a:solidFill>
                <a:latin typeface="微软雅黑" panose="020B0503020204020204" pitchFamily="34" charset="-122"/>
                <a:ea typeface="微软雅黑" panose="020B0503020204020204" pitchFamily="34" charset="-122"/>
              </a:rPr>
              <a:t>脚手架</a:t>
            </a:r>
            <a:endParaRPr lang="zh-CN" altLang="zh-CN" sz="1300" dirty="0">
              <a:latin typeface="微软雅黑" panose="020B0503020204020204" pitchFamily="34" charset="-122"/>
              <a:ea typeface="微软雅黑" panose="020B0503020204020204" pitchFamily="34" charset="-122"/>
            </a:endParaRPr>
          </a:p>
        </p:txBody>
      </p:sp>
      <p:sp>
        <p:nvSpPr>
          <p:cNvPr id="84998" name="文本框 23"/>
          <p:cNvSpPr txBox="1"/>
          <p:nvPr/>
        </p:nvSpPr>
        <p:spPr>
          <a:xfrm>
            <a:off x="854075" y="1589088"/>
            <a:ext cx="3097213" cy="4154487"/>
          </a:xfrm>
          <a:prstGeom prst="rect">
            <a:avLst/>
          </a:prstGeom>
          <a:noFill/>
          <a:ln w="9525">
            <a:noFill/>
          </a:ln>
        </p:spPr>
        <p:txBody>
          <a:bodyPr>
            <a:spAutoFit/>
          </a:bodyPr>
          <a:lstStyle/>
          <a:p>
            <a:pPr indent="358775" algn="just" defTabSz="914400" eaLnBrk="1" hangingPunct="1">
              <a:lnSpc>
                <a:spcPct val="150000"/>
              </a:lnSpc>
              <a:buClr>
                <a:srgbClr val="231F20"/>
              </a:buClr>
              <a:buSzPct val="90000"/>
              <a:tabLst>
                <a:tab pos="184150" algn="l"/>
              </a:tabLst>
            </a:pPr>
            <a:r>
              <a:rPr lang="en-US" altLang="zh-CN" sz="1400" dirty="0">
                <a:latin typeface="微软雅黑" panose="020B0503020204020204" pitchFamily="34" charset="-122"/>
                <a:ea typeface="微软雅黑" panose="020B0503020204020204" pitchFamily="34" charset="-122"/>
              </a:rPr>
              <a:t>3.3.5 </a:t>
            </a:r>
            <a:r>
              <a:rPr lang="zh-CN" altLang="en-US" sz="1400" dirty="0">
                <a:latin typeface="微软雅黑" panose="020B0503020204020204" pitchFamily="34" charset="-122"/>
                <a:ea typeface="微软雅黑" panose="020B0503020204020204" pitchFamily="34" charset="-122"/>
              </a:rPr>
              <a:t>承重架</a:t>
            </a:r>
          </a:p>
          <a:p>
            <a:pPr indent="358775" algn="just" defTabSz="914400" eaLnBrk="1" hangingPunct="1">
              <a:lnSpc>
                <a:spcPct val="150000"/>
              </a:lnSpc>
              <a:buClr>
                <a:srgbClr val="231F20"/>
              </a:buClr>
              <a:buSzPct val="90000"/>
              <a:buFont typeface="Arial Unicode MS" panose="020B0604020202020204" pitchFamily="34" charset="-122"/>
              <a:tabLst>
                <a:tab pos="184150" algn="l"/>
              </a:tabLst>
            </a:pPr>
            <a:r>
              <a:rPr lang="en-US" altLang="zh-CN" sz="1300" dirty="0">
                <a:latin typeface="微软雅黑" panose="020B0503020204020204" pitchFamily="34" charset="-122"/>
                <a:ea typeface="微软雅黑" panose="020B0503020204020204" pitchFamily="34" charset="-122"/>
                <a:sym typeface="+mn-ea"/>
              </a:rPr>
              <a:t>1) </a:t>
            </a:r>
            <a:r>
              <a:rPr lang="zh-CN" altLang="zh-CN" sz="1300" dirty="0">
                <a:latin typeface="微软雅黑" panose="020B0503020204020204" pitchFamily="34" charset="-122"/>
                <a:ea typeface="微软雅黑" panose="020B0503020204020204" pitchFamily="34" charset="-122"/>
                <a:sym typeface="+mn-ea"/>
              </a:rPr>
              <a:t>模板支撑系统</a:t>
            </a:r>
            <a:r>
              <a:rPr lang="zh-CN" altLang="en-US" sz="1300" dirty="0">
                <a:latin typeface="微软雅黑" panose="020B0503020204020204" pitchFamily="34" charset="-122"/>
                <a:ea typeface="微软雅黑" panose="020B0503020204020204" pitchFamily="34" charset="-122"/>
                <a:sym typeface="+mn-ea"/>
              </a:rPr>
              <a:t>应</a:t>
            </a:r>
            <a:r>
              <a:rPr lang="zh-CN" altLang="zh-CN" sz="1300" dirty="0">
                <a:latin typeface="微软雅黑" panose="020B0503020204020204" pitchFamily="34" charset="-122"/>
                <a:ea typeface="微软雅黑" panose="020B0503020204020204" pitchFamily="34" charset="-122"/>
                <a:sym typeface="+mn-ea"/>
              </a:rPr>
              <a:t>选用碗扣式、盘扣式等定型化工具式支撑体系</a:t>
            </a:r>
            <a:r>
              <a:rPr lang="zh-CN" altLang="en-US" sz="1300" dirty="0">
                <a:latin typeface="微软雅黑" panose="020B0503020204020204" pitchFamily="34" charset="-122"/>
                <a:ea typeface="微软雅黑" panose="020B0503020204020204" pitchFamily="34" charset="-122"/>
                <a:sym typeface="+mn-ea"/>
              </a:rPr>
              <a:t>。</a:t>
            </a:r>
            <a:endParaRPr lang="zh-CN" altLang="zh-CN" sz="1300" dirty="0">
              <a:latin typeface="微软雅黑" panose="020B0503020204020204" pitchFamily="34" charset="-122"/>
              <a:ea typeface="微软雅黑" panose="020B0503020204020204" pitchFamily="34" charset="-122"/>
              <a:sym typeface="+mn-ea"/>
            </a:endParaRPr>
          </a:p>
          <a:p>
            <a:pPr indent="358775" algn="just" defTabSz="914400" eaLnBrk="1" hangingPunct="1">
              <a:lnSpc>
                <a:spcPct val="150000"/>
              </a:lnSpc>
              <a:buClr>
                <a:srgbClr val="231F20"/>
              </a:buClr>
              <a:buSzPct val="90000"/>
              <a:buFont typeface="Arial Unicode MS" panose="020B0604020202020204" pitchFamily="34" charset="-122"/>
              <a:tabLst>
                <a:tab pos="184150" algn="l"/>
              </a:tabLst>
            </a:pPr>
            <a:r>
              <a:rPr lang="en-US" altLang="zh-CN" sz="1300" dirty="0">
                <a:latin typeface="微软雅黑" panose="020B0503020204020204" pitchFamily="34" charset="-122"/>
                <a:ea typeface="微软雅黑" panose="020B0503020204020204" pitchFamily="34" charset="-122"/>
                <a:sym typeface="+mn-ea"/>
              </a:rPr>
              <a:t>2) 支架立柱支承部分安装在基土上时，应加设垫板，垫板应有足够强度和支承面积，且应中心承载。基土应坚实，并应有排水措施。对特别重要的结构工程可采用浇筑混凝土、打桩等措施防止支架柱下沉。</a:t>
            </a:r>
          </a:p>
          <a:p>
            <a:pPr indent="358775" algn="just" defTabSz="914400" eaLnBrk="1" hangingPunct="1">
              <a:lnSpc>
                <a:spcPct val="150000"/>
              </a:lnSpc>
              <a:buClr>
                <a:srgbClr val="231F20"/>
              </a:buClr>
              <a:buSzPct val="90000"/>
              <a:buFont typeface="Arial Unicode MS" panose="020B0604020202020204" pitchFamily="34" charset="-122"/>
              <a:tabLst>
                <a:tab pos="184150" algn="l"/>
              </a:tabLst>
            </a:pPr>
            <a:r>
              <a:rPr lang="en-US" altLang="zh-CN" sz="1300" dirty="0">
                <a:latin typeface="微软雅黑" panose="020B0503020204020204" pitchFamily="34" charset="-122"/>
                <a:ea typeface="微软雅黑" panose="020B0503020204020204" pitchFamily="34" charset="-122"/>
                <a:sym typeface="+mn-ea"/>
              </a:rPr>
              <a:t>3) 碗扣式、</a:t>
            </a:r>
            <a:r>
              <a:rPr lang="zh-CN" altLang="en-US" sz="1300" dirty="0">
                <a:latin typeface="微软雅黑" panose="020B0503020204020204" pitchFamily="34" charset="-122"/>
                <a:ea typeface="微软雅黑" panose="020B0503020204020204" pitchFamily="34" charset="-122"/>
                <a:sym typeface="+mn-ea"/>
              </a:rPr>
              <a:t>盘扣</a:t>
            </a:r>
            <a:r>
              <a:rPr lang="en-US" altLang="zh-CN" sz="1300" dirty="0">
                <a:latin typeface="微软雅黑" panose="020B0503020204020204" pitchFamily="34" charset="-122"/>
                <a:ea typeface="微软雅黑" panose="020B0503020204020204" pitchFamily="34" charset="-122"/>
                <a:sym typeface="+mn-ea"/>
              </a:rPr>
              <a:t>式等支架均要满足相关规范构造要求</a:t>
            </a:r>
            <a:r>
              <a:rPr lang="zh-CN" altLang="en-US" sz="1300" dirty="0">
                <a:latin typeface="微软雅黑" panose="020B0503020204020204" pitchFamily="34" charset="-122"/>
                <a:ea typeface="微软雅黑" panose="020B0503020204020204" pitchFamily="34" charset="-122"/>
                <a:sym typeface="+mn-ea"/>
              </a:rPr>
              <a:t>，不同支架立杆不得混用</a:t>
            </a:r>
            <a:r>
              <a:rPr lang="en-US" altLang="zh-CN" sz="1300" dirty="0">
                <a:latin typeface="微软雅黑" panose="020B0503020204020204" pitchFamily="34" charset="-122"/>
                <a:ea typeface="微软雅黑" panose="020B0503020204020204" pitchFamily="34" charset="-122"/>
                <a:sym typeface="+mn-ea"/>
              </a:rPr>
              <a:t>。</a:t>
            </a:r>
          </a:p>
          <a:p>
            <a:pPr indent="358775" algn="just" defTabSz="914400" eaLnBrk="1" hangingPunct="1">
              <a:lnSpc>
                <a:spcPct val="150000"/>
              </a:lnSpc>
              <a:buClr>
                <a:srgbClr val="231F20"/>
              </a:buClr>
              <a:buSzPct val="90000"/>
              <a:buFont typeface="Arial Unicode MS" panose="020B0604020202020204" pitchFamily="34" charset="-122"/>
              <a:tabLst>
                <a:tab pos="184150" algn="l"/>
              </a:tabLst>
            </a:pPr>
            <a:r>
              <a:rPr lang="en-US" altLang="zh-CN" sz="1300" dirty="0">
                <a:latin typeface="微软雅黑" panose="020B0503020204020204" pitchFamily="34" charset="-122"/>
                <a:ea typeface="微软雅黑" panose="020B0503020204020204" pitchFamily="34" charset="-122"/>
                <a:sym typeface="+mn-ea"/>
              </a:rPr>
              <a:t>4) 模板支架应悬挂验收合格牌。</a:t>
            </a:r>
          </a:p>
        </p:txBody>
      </p:sp>
      <p:sp>
        <p:nvSpPr>
          <p:cNvPr id="84999" name="object 6"/>
          <p:cNvSpPr txBox="1"/>
          <p:nvPr/>
        </p:nvSpPr>
        <p:spPr>
          <a:xfrm>
            <a:off x="5368925" y="4125913"/>
            <a:ext cx="1738313" cy="212725"/>
          </a:xfrm>
          <a:prstGeom prst="rect">
            <a:avLst/>
          </a:prstGeom>
          <a:noFill/>
          <a:ln w="9525">
            <a:noFill/>
          </a:ln>
        </p:spPr>
        <p:txBody>
          <a:bodyPr lIns="0" tIns="12700" rIns="0" bIns="0">
            <a:spAutoFit/>
          </a:bodyPr>
          <a:lstStyle/>
          <a:p>
            <a:pPr marL="12700" eaLnBrk="1" hangingPunct="1">
              <a:spcBef>
                <a:spcPts val="100"/>
              </a:spcBef>
            </a:pPr>
            <a:r>
              <a:rPr lang="zh-CN" altLang="en-US" sz="1300" dirty="0">
                <a:solidFill>
                  <a:srgbClr val="231F20"/>
                </a:solidFill>
                <a:latin typeface="微软雅黑" panose="020B0503020204020204" pitchFamily="34" charset="-122"/>
                <a:ea typeface="微软雅黑" panose="020B0503020204020204" pitchFamily="34" charset="-122"/>
              </a:rPr>
              <a:t>盘</a:t>
            </a:r>
            <a:r>
              <a:rPr lang="zh-CN" altLang="zh-CN" sz="1300" dirty="0">
                <a:solidFill>
                  <a:srgbClr val="231F20"/>
                </a:solidFill>
                <a:latin typeface="微软雅黑" panose="020B0503020204020204" pitchFamily="34" charset="-122"/>
                <a:ea typeface="微软雅黑" panose="020B0503020204020204" pitchFamily="34" charset="-122"/>
              </a:rPr>
              <a:t>扣</a:t>
            </a:r>
            <a:r>
              <a:rPr lang="zh-CN" altLang="en-US" sz="1300" dirty="0">
                <a:solidFill>
                  <a:srgbClr val="231F20"/>
                </a:solidFill>
                <a:latin typeface="微软雅黑" panose="020B0503020204020204" pitchFamily="34" charset="-122"/>
                <a:ea typeface="微软雅黑" panose="020B0503020204020204" pitchFamily="34" charset="-122"/>
              </a:rPr>
              <a:t>式</a:t>
            </a:r>
            <a:r>
              <a:rPr lang="zh-CN" altLang="zh-CN" sz="1300" dirty="0">
                <a:solidFill>
                  <a:srgbClr val="231F20"/>
                </a:solidFill>
                <a:latin typeface="微软雅黑" panose="020B0503020204020204" pitchFamily="34" charset="-122"/>
                <a:ea typeface="微软雅黑" panose="020B0503020204020204" pitchFamily="34" charset="-122"/>
              </a:rPr>
              <a:t>脚手架</a:t>
            </a:r>
            <a:endParaRPr lang="zh-CN" altLang="zh-CN" sz="1300" dirty="0">
              <a:latin typeface="微软雅黑" panose="020B0503020204020204" pitchFamily="34" charset="-122"/>
              <a:ea typeface="微软雅黑" panose="020B0503020204020204" pitchFamily="34" charset="-122"/>
            </a:endParaRPr>
          </a:p>
        </p:txBody>
      </p:sp>
      <p:grpSp>
        <p:nvGrpSpPr>
          <p:cNvPr id="85000" name="组合 25"/>
          <p:cNvGrpSpPr/>
          <p:nvPr/>
        </p:nvGrpSpPr>
        <p:grpSpPr>
          <a:xfrm>
            <a:off x="6535738" y="4476750"/>
            <a:ext cx="2487612" cy="1893888"/>
            <a:chOff x="12484" y="6662"/>
            <a:chExt cx="2713" cy="1815"/>
          </a:xfrm>
        </p:grpSpPr>
        <p:sp>
          <p:nvSpPr>
            <p:cNvPr id="85004" name="object 5"/>
            <p:cNvSpPr txBox="1"/>
            <p:nvPr/>
          </p:nvSpPr>
          <p:spPr>
            <a:xfrm>
              <a:off x="12861" y="8273"/>
              <a:ext cx="1747" cy="204"/>
            </a:xfrm>
            <a:prstGeom prst="rect">
              <a:avLst/>
            </a:prstGeom>
            <a:noFill/>
            <a:ln w="9525">
              <a:noFill/>
            </a:ln>
          </p:spPr>
          <p:txBody>
            <a:bodyPr lIns="0" tIns="12700" rIns="0" bIns="0">
              <a:spAutoFit/>
            </a:bodyPr>
            <a:lstStyle/>
            <a:p>
              <a:pPr marL="12700" eaLnBrk="1" hangingPunct="1">
                <a:spcBef>
                  <a:spcPts val="100"/>
                </a:spcBef>
              </a:pPr>
              <a:r>
                <a:rPr lang="en-US" altLang="zh-CN" sz="1300" dirty="0">
                  <a:solidFill>
                    <a:srgbClr val="231F20"/>
                  </a:solidFill>
                  <a:latin typeface="微软雅黑" panose="020B0503020204020204" pitchFamily="34" charset="-122"/>
                  <a:ea typeface="微软雅黑" panose="020B0503020204020204" pitchFamily="34" charset="-122"/>
                </a:rPr>
                <a:t>      </a:t>
              </a:r>
              <a:r>
                <a:rPr lang="zh-CN" altLang="zh-CN" sz="1300" dirty="0">
                  <a:solidFill>
                    <a:srgbClr val="231F20"/>
                  </a:solidFill>
                  <a:latin typeface="微软雅黑" panose="020B0503020204020204" pitchFamily="34" charset="-122"/>
                  <a:ea typeface="微软雅黑" panose="020B0503020204020204" pitchFamily="34" charset="-122"/>
                </a:rPr>
                <a:t>连接形式</a:t>
              </a:r>
              <a:endParaRPr lang="zh-CN" altLang="zh-CN" sz="1300" dirty="0">
                <a:latin typeface="微软雅黑" panose="020B0503020204020204" pitchFamily="34" charset="-122"/>
                <a:ea typeface="微软雅黑" panose="020B0503020204020204" pitchFamily="34" charset="-122"/>
              </a:endParaRPr>
            </a:p>
          </p:txBody>
        </p:sp>
        <p:sp>
          <p:nvSpPr>
            <p:cNvPr id="85005" name="object 16"/>
            <p:cNvSpPr/>
            <p:nvPr/>
          </p:nvSpPr>
          <p:spPr>
            <a:xfrm>
              <a:off x="14016" y="6662"/>
              <a:ext cx="1181" cy="920"/>
            </a:xfrm>
            <a:prstGeom prst="rect">
              <a:avLst/>
            </a:prstGeom>
            <a:blipFill rotWithShape="1">
              <a:blip r:embed="rId5"/>
              <a:stretch>
                <a:fillRect/>
              </a:stretch>
            </a:blipFill>
            <a:ln w="9525">
              <a:noFill/>
            </a:ln>
          </p:spPr>
          <p:txBody>
            <a:bodyPr lIns="0" tIns="0" rIns="0" bIns="0"/>
            <a:lstStyle/>
            <a:p>
              <a:pPr eaLnBrk="1" hangingPunct="1"/>
              <a:endParaRPr lang="zh-CN" altLang="zh-CN" sz="1300" dirty="0">
                <a:latin typeface="微软雅黑" panose="020B0503020204020204" pitchFamily="34" charset="-122"/>
                <a:ea typeface="微软雅黑" panose="020B0503020204020204" pitchFamily="34" charset="-122"/>
              </a:endParaRPr>
            </a:p>
          </p:txBody>
        </p:sp>
        <p:sp>
          <p:nvSpPr>
            <p:cNvPr id="85006" name="object 21"/>
            <p:cNvSpPr txBox="1"/>
            <p:nvPr/>
          </p:nvSpPr>
          <p:spPr>
            <a:xfrm>
              <a:off x="12533" y="7660"/>
              <a:ext cx="544" cy="204"/>
            </a:xfrm>
            <a:prstGeom prst="rect">
              <a:avLst/>
            </a:prstGeom>
            <a:noFill/>
            <a:ln w="9525">
              <a:noFill/>
            </a:ln>
          </p:spPr>
          <p:txBody>
            <a:bodyPr lIns="0" tIns="12700" rIns="0" bIns="0">
              <a:spAutoFit/>
            </a:bodyPr>
            <a:lstStyle/>
            <a:p>
              <a:pPr marL="12700" eaLnBrk="1" hangingPunct="1">
                <a:spcBef>
                  <a:spcPts val="100"/>
                </a:spcBef>
              </a:pPr>
              <a:endParaRPr lang="zh-CN" altLang="zh-CN" sz="1300" dirty="0">
                <a:latin typeface="微软雅黑" panose="020B0503020204020204" pitchFamily="34" charset="-122"/>
                <a:ea typeface="微软雅黑" panose="020B0503020204020204" pitchFamily="34" charset="-122"/>
              </a:endParaRPr>
            </a:p>
          </p:txBody>
        </p:sp>
        <p:sp>
          <p:nvSpPr>
            <p:cNvPr id="85007" name="object 22"/>
            <p:cNvSpPr txBox="1"/>
            <p:nvPr/>
          </p:nvSpPr>
          <p:spPr>
            <a:xfrm>
              <a:off x="14335" y="7734"/>
              <a:ext cx="545" cy="204"/>
            </a:xfrm>
            <a:prstGeom prst="rect">
              <a:avLst/>
            </a:prstGeom>
            <a:noFill/>
            <a:ln w="9525">
              <a:noFill/>
            </a:ln>
          </p:spPr>
          <p:txBody>
            <a:bodyPr lIns="0" tIns="12700" rIns="0" bIns="0">
              <a:spAutoFit/>
            </a:bodyPr>
            <a:lstStyle/>
            <a:p>
              <a:pPr marL="12700" eaLnBrk="1" hangingPunct="1">
                <a:spcBef>
                  <a:spcPts val="100"/>
                </a:spcBef>
              </a:pPr>
              <a:r>
                <a:rPr lang="zh-CN" altLang="zh-CN" sz="1300" dirty="0">
                  <a:solidFill>
                    <a:srgbClr val="231F20"/>
                  </a:solidFill>
                  <a:latin typeface="微软雅黑" panose="020B0503020204020204" pitchFamily="34" charset="-122"/>
                  <a:ea typeface="微软雅黑" panose="020B0503020204020204" pitchFamily="34" charset="-122"/>
                </a:rPr>
                <a:t>碗扣</a:t>
              </a:r>
              <a:endParaRPr lang="zh-CN" altLang="zh-CN" sz="1300" dirty="0">
                <a:latin typeface="微软雅黑" panose="020B0503020204020204" pitchFamily="34" charset="-122"/>
                <a:ea typeface="微软雅黑" panose="020B0503020204020204" pitchFamily="34" charset="-122"/>
              </a:endParaRPr>
            </a:p>
          </p:txBody>
        </p:sp>
        <p:sp>
          <p:nvSpPr>
            <p:cNvPr id="85008" name="object 23"/>
            <p:cNvSpPr txBox="1"/>
            <p:nvPr/>
          </p:nvSpPr>
          <p:spPr>
            <a:xfrm>
              <a:off x="12484" y="7711"/>
              <a:ext cx="542" cy="204"/>
            </a:xfrm>
            <a:prstGeom prst="rect">
              <a:avLst/>
            </a:prstGeom>
            <a:noFill/>
            <a:ln w="9525">
              <a:noFill/>
            </a:ln>
          </p:spPr>
          <p:txBody>
            <a:bodyPr lIns="0" tIns="12700" rIns="0" bIns="0">
              <a:spAutoFit/>
            </a:bodyPr>
            <a:lstStyle/>
            <a:p>
              <a:pPr marL="12700" eaLnBrk="1" hangingPunct="1">
                <a:spcBef>
                  <a:spcPts val="100"/>
                </a:spcBef>
              </a:pPr>
              <a:r>
                <a:rPr lang="zh-CN" altLang="en-US" sz="1300" dirty="0">
                  <a:solidFill>
                    <a:srgbClr val="231F20"/>
                  </a:solidFill>
                  <a:latin typeface="微软雅黑" panose="020B0503020204020204" pitchFamily="34" charset="-122"/>
                  <a:ea typeface="微软雅黑" panose="020B0503020204020204" pitchFamily="34" charset="-122"/>
                </a:rPr>
                <a:t>盘</a:t>
              </a:r>
              <a:r>
                <a:rPr lang="zh-CN" altLang="zh-CN" sz="1300" dirty="0">
                  <a:solidFill>
                    <a:srgbClr val="231F20"/>
                  </a:solidFill>
                  <a:latin typeface="微软雅黑" panose="020B0503020204020204" pitchFamily="34" charset="-122"/>
                  <a:ea typeface="微软雅黑" panose="020B0503020204020204" pitchFamily="34" charset="-122"/>
                </a:rPr>
                <a:t>扣</a:t>
              </a:r>
              <a:endParaRPr lang="zh-CN" altLang="zh-CN" sz="1300" dirty="0">
                <a:latin typeface="微软雅黑" panose="020B0503020204020204" pitchFamily="34" charset="-122"/>
                <a:ea typeface="微软雅黑" panose="020B0503020204020204" pitchFamily="34" charset="-122"/>
              </a:endParaRPr>
            </a:p>
          </p:txBody>
        </p:sp>
      </p:grpSp>
      <p:pic>
        <p:nvPicPr>
          <p:cNvPr id="85001" name="Picture 2" descr="C:\Users\yjy\Desktop\盘扣式.jpg"/>
          <p:cNvPicPr>
            <a:picLocks noChangeAspect="1"/>
          </p:cNvPicPr>
          <p:nvPr/>
        </p:nvPicPr>
        <p:blipFill>
          <a:blip r:embed="rId6"/>
          <a:stretch>
            <a:fillRect/>
          </a:stretch>
        </p:blipFill>
        <p:spPr>
          <a:xfrm>
            <a:off x="4313238" y="1565275"/>
            <a:ext cx="3176587" cy="2460625"/>
          </a:xfrm>
          <a:prstGeom prst="rect">
            <a:avLst/>
          </a:prstGeom>
          <a:noFill/>
          <a:ln w="9525">
            <a:noFill/>
          </a:ln>
        </p:spPr>
      </p:pic>
      <p:pic>
        <p:nvPicPr>
          <p:cNvPr id="85002" name="Picture 3"/>
          <p:cNvPicPr>
            <a:picLocks noChangeAspect="1"/>
          </p:cNvPicPr>
          <p:nvPr/>
        </p:nvPicPr>
        <p:blipFill>
          <a:blip r:embed="rId7"/>
          <a:stretch>
            <a:fillRect/>
          </a:stretch>
        </p:blipFill>
        <p:spPr>
          <a:xfrm>
            <a:off x="6040438" y="4568825"/>
            <a:ext cx="1260475" cy="944563"/>
          </a:xfrm>
          <a:prstGeom prst="rect">
            <a:avLst/>
          </a:prstGeom>
          <a:noFill/>
          <a:ln w="9525">
            <a:noFill/>
          </a:ln>
        </p:spPr>
      </p:pic>
      <p:sp>
        <p:nvSpPr>
          <p:cNvPr id="85003" name="矩形 20"/>
          <p:cNvSpPr/>
          <p:nvPr/>
        </p:nvSpPr>
        <p:spPr>
          <a:xfrm>
            <a:off x="7010400" y="431800"/>
            <a:ext cx="4800600" cy="461963"/>
          </a:xfrm>
          <a:prstGeom prst="rect">
            <a:avLst/>
          </a:prstGeom>
          <a:noFill/>
          <a:ln w="9525">
            <a:noFill/>
          </a:ln>
        </p:spPr>
        <p:txBody>
          <a:bodyPr wrap="none">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417638"/>
            <a:ext cx="10969625" cy="4832350"/>
          </a:xfrm>
        </p:spPr>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一、总体形象</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30723" name="组合 8"/>
          <p:cNvGrpSpPr/>
          <p:nvPr/>
        </p:nvGrpSpPr>
        <p:grpSpPr>
          <a:xfrm>
            <a:off x="485775" y="36513"/>
            <a:ext cx="3076575" cy="898525"/>
            <a:chOff x="1785" y="186"/>
            <a:chExt cx="4845" cy="1414"/>
          </a:xfrm>
        </p:grpSpPr>
        <p:pic>
          <p:nvPicPr>
            <p:cNvPr id="30726"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30727"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solidFill>
                  <a:srgbClr val="000000"/>
                </a:solidFill>
                <a:latin typeface="Arial Unicode MS" panose="020B0604020202020204" pitchFamily="34" charset="-122"/>
                <a:ea typeface="Arial Unicode MS" panose="020B0604020202020204" pitchFamily="34" charset="-122"/>
              </a:endParaRPr>
            </a:p>
          </p:txBody>
        </p:sp>
        <p:sp>
          <p:nvSpPr>
            <p:cNvPr id="3072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30725"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013" y="1417638"/>
            <a:ext cx="10969625" cy="4832350"/>
          </a:xfrm>
        </p:spPr>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四、施工用电和照明</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86019" name="组合 8"/>
          <p:cNvGrpSpPr/>
          <p:nvPr/>
        </p:nvGrpSpPr>
        <p:grpSpPr>
          <a:xfrm>
            <a:off x="650875" y="117475"/>
            <a:ext cx="3076575" cy="898525"/>
            <a:chOff x="1785" y="186"/>
            <a:chExt cx="4845" cy="1414"/>
          </a:xfrm>
        </p:grpSpPr>
        <p:pic>
          <p:nvPicPr>
            <p:cNvPr id="86022"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8602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8602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22" name="直接连接符 21"/>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6021"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7043" name="文本框 5"/>
          <p:cNvSpPr txBox="1"/>
          <p:nvPr/>
        </p:nvSpPr>
        <p:spPr>
          <a:xfrm>
            <a:off x="7029450" y="460375"/>
            <a:ext cx="47815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87044" name="组合 8"/>
          <p:cNvGrpSpPr/>
          <p:nvPr/>
        </p:nvGrpSpPr>
        <p:grpSpPr>
          <a:xfrm>
            <a:off x="473075" y="11113"/>
            <a:ext cx="3076575" cy="898525"/>
            <a:chOff x="1785" y="186"/>
            <a:chExt cx="4845" cy="1414"/>
          </a:xfrm>
        </p:grpSpPr>
        <p:pic>
          <p:nvPicPr>
            <p:cNvPr id="8705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705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8705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077" name="object 2"/>
          <p:cNvSpPr txBox="1">
            <a:spLocks noChangeArrowheads="1"/>
          </p:cNvSpPr>
          <p:nvPr/>
        </p:nvSpPr>
        <p:spPr bwMode="auto">
          <a:xfrm>
            <a:off x="854075" y="2232025"/>
            <a:ext cx="6175375" cy="2214563"/>
          </a:xfrm>
          <a:prstGeom prst="rect">
            <a:avLst/>
          </a:prstGeom>
          <a:noFill/>
          <a:ln w="9525">
            <a:noFill/>
            <a:miter lim="800000"/>
          </a:ln>
        </p:spPr>
        <p:txBody>
          <a:bodyPr lIns="0" tIns="62230" rIns="0" bIns="0">
            <a:spAutoFit/>
          </a:bodyPr>
          <a:lstStyle/>
          <a:p>
            <a:pPr marL="0" marR="0" lvl="1" indent="360045" algn="just" defTabSz="914400" rtl="0" eaLnBrk="1" fontAlgn="base" latinLnBrk="0" hangingPunct="1">
              <a:lnSpc>
                <a:spcPct val="150000"/>
              </a:lnSpc>
              <a:spcBef>
                <a:spcPts val="490"/>
              </a:spcBef>
              <a:spcAft>
                <a:spcPct val="0"/>
              </a:spcAft>
              <a:buClr>
                <a:srgbClr val="231F20"/>
              </a:buClr>
              <a:buSzPct val="95000"/>
              <a:buFont typeface="Arial Unicode MS" panose="020B0604020202020204" pitchFamily="34" charset="-122"/>
              <a:buNone/>
              <a:tabLst>
                <a:tab pos="209550" algn="l"/>
              </a:tabLst>
              <a:defRPr/>
            </a:pP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1</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 </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施工变压器</a:t>
            </a: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配电室应砌筑基础、大小根据实际确定，基础高出地面不小于</a:t>
            </a: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0.7m</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a:t>
            </a:r>
            <a:endPar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50000"/>
              </a:lnSpc>
              <a:spcBef>
                <a:spcPts val="15"/>
              </a:spcBef>
              <a:spcAft>
                <a:spcPct val="0"/>
              </a:spcAft>
              <a:buClrTx/>
              <a:buSzPct val="95000"/>
              <a:buFontTx/>
              <a:buNone/>
              <a:tabLst>
                <a:tab pos="209550" algn="l"/>
              </a:tabLst>
              <a:defRPr/>
            </a:pP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2</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 </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周围设置隔离围（栅）栏封闭围护，围栏式样见</a:t>
            </a:r>
            <a:r>
              <a:rPr kumimoji="0" lang="en-US" altLang="zh-CN"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3.2.2“</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网片式工具化防护围栏（一）</a:t>
            </a:r>
            <a:r>
              <a:rPr kumimoji="0" lang="en-US" altLang="zh-CN"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，或</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采用</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鋅钢材质栅栏（</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横杆35</a:t>
            </a:r>
            <a:r>
              <a:rPr kumimoji="0" lang="en-US" altLang="zh-CN" sz="1300" b="0" i="0" u="none" strike="noStrike" kern="1200" cap="none" spc="95"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35配竖杆19方管），</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高度不低于</a:t>
            </a: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1.7m</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，门上锁，封闭管理，围栏上悬挂“高压危险”、“禁止入内”等安全警示标志，涂刷安全色标。</a:t>
            </a:r>
            <a:endPar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1" indent="360045" algn="just" defTabSz="914400" rtl="0" eaLnBrk="1" fontAlgn="base" latinLnBrk="0" hangingPunct="1">
              <a:lnSpc>
                <a:spcPct val="150000"/>
              </a:lnSpc>
              <a:spcBef>
                <a:spcPts val="390"/>
              </a:spcBef>
              <a:spcAft>
                <a:spcPct val="0"/>
              </a:spcAft>
              <a:buClrTx/>
              <a:buSzPct val="90000"/>
              <a:buFontTx/>
              <a:buNone/>
              <a:tabLst>
                <a:tab pos="209550" algn="l"/>
              </a:tabLst>
              <a:defRPr/>
            </a:pPr>
            <a:r>
              <a:rPr kumimoji="0" lang="en-US" altLang="zh-CN"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a:ln>
                  <a:noFill/>
                </a:ln>
                <a:solidFill>
                  <a:srgbClr val="231F20"/>
                </a:solidFill>
                <a:effectLst/>
                <a:uLnTx/>
                <a:uFillTx/>
                <a:latin typeface="微软雅黑" panose="020B0503020204020204" pitchFamily="34" charset="-122"/>
                <a:ea typeface="微软雅黑" panose="020B0503020204020204" pitchFamily="34" charset="-122"/>
                <a:cs typeface="+mn-cs"/>
              </a:rPr>
              <a:t>）位置布置应远离易燃易爆、易腐蚀和人员集中区域，围栏内主要地面应硬化。</a:t>
            </a:r>
          </a:p>
        </p:txBody>
      </p:sp>
      <p:sp>
        <p:nvSpPr>
          <p:cNvPr id="7" name="文本框 6"/>
          <p:cNvSpPr txBox="1"/>
          <p:nvPr/>
        </p:nvSpPr>
        <p:spPr>
          <a:xfrm>
            <a:off x="854075" y="1565275"/>
            <a:ext cx="2838450" cy="400050"/>
          </a:xfrm>
          <a:prstGeom prst="rect">
            <a:avLst/>
          </a:prstGeom>
          <a:noFill/>
        </p:spPr>
        <p:txBody>
          <a:bodyPr wrap="none">
            <a:spAutoFit/>
          </a:bodyPr>
          <a:lstStyle/>
          <a:p>
            <a:pPr marR="0" defTabSz="914400" eaLnBrk="1" fontAlgn="auto" hangingPunct="1">
              <a:spcBef>
                <a:spcPts val="100"/>
              </a:spcBef>
              <a:spcAft>
                <a:spcPts val="0"/>
              </a:spcAft>
              <a:buClrTx/>
              <a:buSzTx/>
              <a:buFontTx/>
              <a:buNone/>
              <a:defRPr/>
            </a:pPr>
            <a:r>
              <a:rPr kumimoji="0" lang="en-US" sz="2000" kern="1200" cap="none" spc="105" normalizeH="0" baseline="0" noProof="0" dirty="0">
                <a:latin typeface="微软雅黑" panose="020B0503020204020204" pitchFamily="34" charset="-122"/>
                <a:ea typeface="微软雅黑" panose="020B0503020204020204" pitchFamily="34" charset="-122"/>
                <a:cs typeface="+mn-cs"/>
                <a:sym typeface="+mn-ea"/>
              </a:rPr>
              <a:t>4.1 </a:t>
            </a:r>
            <a:r>
              <a:rPr kumimoji="0" sz="2000" kern="1200" cap="none" spc="0" normalizeH="0" baseline="0" noProof="0" dirty="0" err="1">
                <a:latin typeface="微软雅黑" panose="020B0503020204020204" pitchFamily="34" charset="-122"/>
                <a:ea typeface="微软雅黑" panose="020B0503020204020204" pitchFamily="34" charset="-122"/>
                <a:cs typeface="+mn-cs"/>
                <a:sym typeface="+mn-ea"/>
              </a:rPr>
              <a:t>施工变压器/配电室</a:t>
            </a:r>
          </a:p>
        </p:txBody>
      </p:sp>
      <p:pic>
        <p:nvPicPr>
          <p:cNvPr id="87047" name="图片 56" descr="slide0079_image131"/>
          <p:cNvPicPr>
            <a:picLocks noChangeAspect="1"/>
          </p:cNvPicPr>
          <p:nvPr/>
        </p:nvPicPr>
        <p:blipFill>
          <a:blip r:embed="rId4"/>
          <a:stretch>
            <a:fillRect/>
          </a:stretch>
        </p:blipFill>
        <p:spPr>
          <a:xfrm>
            <a:off x="7843838" y="1155700"/>
            <a:ext cx="3781425" cy="2513013"/>
          </a:xfrm>
          <a:prstGeom prst="rect">
            <a:avLst/>
          </a:prstGeom>
          <a:noFill/>
          <a:ln w="9525">
            <a:noFill/>
          </a:ln>
        </p:spPr>
      </p:pic>
      <p:pic>
        <p:nvPicPr>
          <p:cNvPr id="87048" name="图片 1"/>
          <p:cNvPicPr>
            <a:picLocks noChangeAspect="1"/>
          </p:cNvPicPr>
          <p:nvPr/>
        </p:nvPicPr>
        <p:blipFill>
          <a:blip r:embed="rId5"/>
          <a:stretch>
            <a:fillRect/>
          </a:stretch>
        </p:blipFill>
        <p:spPr>
          <a:xfrm>
            <a:off x="3290888" y="4637088"/>
            <a:ext cx="3370262" cy="2085975"/>
          </a:xfrm>
          <a:prstGeom prst="rect">
            <a:avLst/>
          </a:prstGeom>
          <a:noFill/>
          <a:ln w="9525">
            <a:noFill/>
          </a:ln>
        </p:spPr>
      </p:pic>
      <p:pic>
        <p:nvPicPr>
          <p:cNvPr id="87049" name="图片 9" descr="IMG_20161205_093551"/>
          <p:cNvPicPr>
            <a:picLocks noChangeAspect="1"/>
          </p:cNvPicPr>
          <p:nvPr/>
        </p:nvPicPr>
        <p:blipFill>
          <a:blip r:embed="rId6"/>
          <a:stretch>
            <a:fillRect/>
          </a:stretch>
        </p:blipFill>
        <p:spPr>
          <a:xfrm>
            <a:off x="7847013" y="3889375"/>
            <a:ext cx="3778250" cy="2833688"/>
          </a:xfrm>
          <a:prstGeom prst="rect">
            <a:avLst/>
          </a:prstGeom>
          <a:solidFill>
            <a:schemeClr val="bg1"/>
          </a:solidFill>
          <a:ln w="9525">
            <a:noFill/>
          </a:ln>
        </p:spPr>
      </p:pic>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88067" name="文本框 5"/>
          <p:cNvSpPr txBox="1"/>
          <p:nvPr/>
        </p:nvSpPr>
        <p:spPr>
          <a:xfrm>
            <a:off x="7038975" y="460375"/>
            <a:ext cx="4772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88068" name="组合 8"/>
          <p:cNvGrpSpPr/>
          <p:nvPr/>
        </p:nvGrpSpPr>
        <p:grpSpPr>
          <a:xfrm>
            <a:off x="495300" y="23813"/>
            <a:ext cx="3076575" cy="898525"/>
            <a:chOff x="1785" y="186"/>
            <a:chExt cx="4845" cy="1414"/>
          </a:xfrm>
        </p:grpSpPr>
        <p:pic>
          <p:nvPicPr>
            <p:cNvPr id="88073"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8074"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88075"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88069" name="object 2"/>
          <p:cNvSpPr txBox="1"/>
          <p:nvPr/>
        </p:nvSpPr>
        <p:spPr>
          <a:xfrm>
            <a:off x="854075" y="2246313"/>
            <a:ext cx="7140575" cy="3314700"/>
          </a:xfrm>
          <a:prstGeom prst="rect">
            <a:avLst/>
          </a:prstGeom>
          <a:noFill/>
          <a:ln w="9525">
            <a:noFill/>
          </a:ln>
        </p:spPr>
        <p:txBody>
          <a:bodyPr lIns="0" tIns="12700" rIns="0" bIns="0">
            <a:spAutoFit/>
          </a:bodyPr>
          <a:lstStyle/>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低压配电盘指现场临时施工用电源二级配电盘、三级控制盘（开关箱）</a:t>
            </a:r>
            <a:r>
              <a:rPr lang="en-US" altLang="zh-CN" sz="1300" dirty="0">
                <a:solidFill>
                  <a:srgbClr val="231F20"/>
                </a:solidFill>
                <a:latin typeface="微软雅黑" panose="020B0503020204020204" pitchFamily="34" charset="-122"/>
                <a:ea typeface="微软雅黑" panose="020B0503020204020204" pitchFamily="34" charset="-122"/>
              </a:rPr>
              <a:t>:</a:t>
            </a:r>
            <a:endParaRPr lang="zh-CN" altLang="en-US" sz="1300" dirty="0">
              <a:solidFill>
                <a:srgbClr val="231F20"/>
              </a:solidFill>
              <a:latin typeface="微软雅黑" panose="020B0503020204020204" pitchFamily="34" charset="-122"/>
              <a:ea typeface="微软雅黑" panose="020B0503020204020204" pitchFamily="34" charset="-122"/>
            </a:endParaRPr>
          </a:p>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1</a:t>
            </a:r>
            <a:r>
              <a:rPr lang="zh-CN" altLang="en-US" sz="1300" dirty="0">
                <a:solidFill>
                  <a:srgbClr val="231F20"/>
                </a:solidFill>
                <a:latin typeface="微软雅黑" panose="020B0503020204020204" pitchFamily="34" charset="-122"/>
                <a:ea typeface="微软雅黑" panose="020B0503020204020204" pitchFamily="34" charset="-122"/>
              </a:rPr>
              <a:t>）</a:t>
            </a:r>
            <a:r>
              <a:rPr lang="en-US" altLang="zh-CN" sz="1300" dirty="0">
                <a:solidFill>
                  <a:srgbClr val="231F20"/>
                </a:solidFill>
                <a:latin typeface="微软雅黑" panose="020B0503020204020204" pitchFamily="34" charset="-122"/>
                <a:ea typeface="微软雅黑" panose="020B0503020204020204" pitchFamily="34" charset="-122"/>
              </a:rPr>
              <a:t> </a:t>
            </a:r>
            <a:r>
              <a:rPr lang="zh-CN" altLang="en-US" sz="1300" dirty="0">
                <a:solidFill>
                  <a:srgbClr val="231F20"/>
                </a:solidFill>
                <a:latin typeface="微软雅黑" panose="020B0503020204020204" pitchFamily="34" charset="-122"/>
                <a:ea typeface="微软雅黑" panose="020B0503020204020204" pitchFamily="34" charset="-122"/>
              </a:rPr>
              <a:t>采用</a:t>
            </a:r>
            <a:r>
              <a:rPr lang="en-US" altLang="zh-CN" sz="1300" dirty="0">
                <a:solidFill>
                  <a:srgbClr val="231F20"/>
                </a:solidFill>
                <a:latin typeface="微软雅黑" panose="020B0503020204020204" pitchFamily="34" charset="-122"/>
                <a:ea typeface="微软雅黑" panose="020B0503020204020204" pitchFamily="34" charset="-122"/>
              </a:rPr>
              <a:t>TN-S</a:t>
            </a:r>
            <a:r>
              <a:rPr lang="zh-CN" altLang="en-US" sz="1300" dirty="0">
                <a:solidFill>
                  <a:srgbClr val="231F20"/>
                </a:solidFill>
                <a:latin typeface="微软雅黑" panose="020B0503020204020204" pitchFamily="34" charset="-122"/>
                <a:ea typeface="微软雅黑" panose="020B0503020204020204" pitchFamily="34" charset="-122"/>
              </a:rPr>
              <a:t>三相五线制供电，执行三级配电和两级漏电保护系统。</a:t>
            </a:r>
          </a:p>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2</a:t>
            </a:r>
            <a:r>
              <a:rPr lang="zh-CN" altLang="en-US" sz="1300" dirty="0">
                <a:solidFill>
                  <a:srgbClr val="231F20"/>
                </a:solidFill>
                <a:latin typeface="微软雅黑" panose="020B0503020204020204" pitchFamily="34" charset="-122"/>
                <a:ea typeface="微软雅黑" panose="020B0503020204020204" pitchFamily="34" charset="-122"/>
              </a:rPr>
              <a:t>）</a:t>
            </a:r>
            <a:r>
              <a:rPr lang="en-US" altLang="zh-CN" sz="1300" dirty="0">
                <a:solidFill>
                  <a:srgbClr val="231F20"/>
                </a:solidFill>
                <a:latin typeface="微软雅黑" panose="020B0503020204020204" pitchFamily="34" charset="-122"/>
                <a:ea typeface="微软雅黑" panose="020B0503020204020204" pitchFamily="34" charset="-122"/>
              </a:rPr>
              <a:t> </a:t>
            </a:r>
            <a:r>
              <a:rPr lang="zh-CN" altLang="en-US" sz="1300" dirty="0">
                <a:solidFill>
                  <a:srgbClr val="231F20"/>
                </a:solidFill>
                <a:latin typeface="微软雅黑" panose="020B0503020204020204" pitchFamily="34" charset="-122"/>
                <a:ea typeface="微软雅黑" panose="020B0503020204020204" pitchFamily="34" charset="-122"/>
              </a:rPr>
              <a:t>安放在便于施工所需、安全可靠的位置，并应保证水平和垂直度误差不大于</a:t>
            </a:r>
            <a:r>
              <a:rPr lang="en-US" altLang="zh-CN" sz="1300" dirty="0">
                <a:solidFill>
                  <a:srgbClr val="231F20"/>
                </a:solidFill>
                <a:latin typeface="微软雅黑" panose="020B0503020204020204" pitchFamily="34" charset="-122"/>
                <a:ea typeface="微软雅黑" panose="020B0503020204020204" pitchFamily="34" charset="-122"/>
              </a:rPr>
              <a:t>5mm</a:t>
            </a:r>
            <a:r>
              <a:rPr lang="zh-CN" altLang="en-US" sz="1300" dirty="0">
                <a:solidFill>
                  <a:srgbClr val="231F20"/>
                </a:solidFill>
                <a:latin typeface="微软雅黑" panose="020B0503020204020204" pitchFamily="34" charset="-122"/>
                <a:ea typeface="微软雅黑" panose="020B0503020204020204" pitchFamily="34" charset="-122"/>
              </a:rPr>
              <a:t>。</a:t>
            </a:r>
          </a:p>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6</a:t>
            </a:r>
            <a:r>
              <a:rPr lang="zh-CN" altLang="en-US" sz="1300" dirty="0">
                <a:solidFill>
                  <a:srgbClr val="231F20"/>
                </a:solidFill>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二级盘应安放在不低于</a:t>
            </a:r>
            <a:r>
              <a:rPr lang="en-US" altLang="zh-CN" sz="1300" dirty="0">
                <a:latin typeface="微软雅黑" panose="020B0503020204020204" pitchFamily="34" charset="-122"/>
                <a:ea typeface="微软雅黑" panose="020B0503020204020204" pitchFamily="34" charset="-122"/>
              </a:rPr>
              <a:t>300mm</a:t>
            </a:r>
            <a:r>
              <a:rPr lang="zh-CN" altLang="en-US" sz="1300" dirty="0">
                <a:latin typeface="微软雅黑" panose="020B0503020204020204" pitchFamily="34" charset="-122"/>
                <a:ea typeface="微软雅黑" panose="020B0503020204020204" pitchFamily="34" charset="-122"/>
              </a:rPr>
              <a:t>砼基础上，刷黑黄相间</a:t>
            </a:r>
            <a:r>
              <a:rPr lang="en-US" altLang="zh-CN" sz="1300" dirty="0">
                <a:latin typeface="微软雅黑" panose="020B0503020204020204" pitchFamily="34" charset="-122"/>
                <a:ea typeface="微软雅黑" panose="020B0503020204020204" pitchFamily="34" charset="-122"/>
              </a:rPr>
              <a:t>100mm</a:t>
            </a:r>
            <a:r>
              <a:rPr lang="zh-CN" altLang="en-US" sz="1300" dirty="0">
                <a:latin typeface="微软雅黑" panose="020B0503020204020204" pitchFamily="34" charset="-122"/>
                <a:ea typeface="微软雅黑" panose="020B0503020204020204" pitchFamily="34" charset="-122"/>
              </a:rPr>
              <a:t>的警戒色，应设防护棚，门上锁管理</a:t>
            </a:r>
            <a:r>
              <a:rPr lang="zh-CN" altLang="en-US" sz="1300" dirty="0">
                <a:solidFill>
                  <a:srgbClr val="231F20"/>
                </a:solidFill>
                <a:latin typeface="微软雅黑" panose="020B0503020204020204" pitchFamily="34" charset="-122"/>
                <a:ea typeface="微软雅黑" panose="020B0503020204020204" pitchFamily="34" charset="-122"/>
              </a:rPr>
              <a:t>。</a:t>
            </a:r>
          </a:p>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4</a:t>
            </a:r>
            <a:r>
              <a:rPr lang="zh-CN" altLang="en-US" sz="1300" dirty="0">
                <a:solidFill>
                  <a:srgbClr val="231F20"/>
                </a:solidFill>
                <a:latin typeface="微软雅黑" panose="020B0503020204020204" pitchFamily="34" charset="-122"/>
                <a:ea typeface="微软雅黑" panose="020B0503020204020204" pitchFamily="34" charset="-122"/>
              </a:rPr>
              <a:t>）三级盘内侧隔离面板，不得有裸露的带电体，每个控制开关必须对应一个漏电保护器，推荐使用防爆式插座。</a:t>
            </a:r>
          </a:p>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5</a:t>
            </a:r>
            <a:r>
              <a:rPr lang="zh-CN" altLang="en-US" sz="1300" dirty="0">
                <a:solidFill>
                  <a:srgbClr val="231F20"/>
                </a:solidFill>
                <a:latin typeface="微软雅黑" panose="020B0503020204020204" pitchFamily="34" charset="-122"/>
                <a:ea typeface="微软雅黑" panose="020B0503020204020204" pitchFamily="34" charset="-122"/>
              </a:rPr>
              <a:t>）盘外表面张贴信息牌，内部悬挂配电箱检查表和线路图，二级盘编号</a:t>
            </a:r>
            <a:r>
              <a:rPr lang="en-US" altLang="zh-CN" sz="1300" dirty="0">
                <a:solidFill>
                  <a:srgbClr val="231F20"/>
                </a:solidFill>
                <a:latin typeface="微软雅黑" panose="020B0503020204020204" pitchFamily="34" charset="-122"/>
                <a:ea typeface="微软雅黑" panose="020B0503020204020204" pitchFamily="34" charset="-122"/>
              </a:rPr>
              <a:t>B</a:t>
            </a:r>
            <a:r>
              <a:rPr lang="zh-CN" altLang="en-US" sz="1300" dirty="0">
                <a:solidFill>
                  <a:srgbClr val="231F20"/>
                </a:solidFill>
                <a:latin typeface="微软雅黑" panose="020B0503020204020204" pitchFamily="34" charset="-122"/>
                <a:ea typeface="微软雅黑" panose="020B0503020204020204" pitchFamily="34" charset="-122"/>
              </a:rPr>
              <a:t>字母开头，三级盘</a:t>
            </a:r>
            <a:r>
              <a:rPr lang="en-US" altLang="zh-CN" sz="1300" dirty="0">
                <a:solidFill>
                  <a:srgbClr val="231F20"/>
                </a:solidFill>
                <a:latin typeface="微软雅黑" panose="020B0503020204020204" pitchFamily="34" charset="-122"/>
                <a:ea typeface="微软雅黑" panose="020B0503020204020204" pitchFamily="34" charset="-122"/>
              </a:rPr>
              <a:t>C</a:t>
            </a:r>
            <a:r>
              <a:rPr lang="zh-CN" altLang="en-US" sz="1300" dirty="0">
                <a:solidFill>
                  <a:srgbClr val="231F20"/>
                </a:solidFill>
                <a:latin typeface="微软雅黑" panose="020B0503020204020204" pitchFamily="34" charset="-122"/>
                <a:ea typeface="微软雅黑" panose="020B0503020204020204" pitchFamily="34" charset="-122"/>
              </a:rPr>
              <a:t>字母开头。</a:t>
            </a:r>
          </a:p>
          <a:p>
            <a:pPr indent="358775"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6</a:t>
            </a:r>
            <a:r>
              <a:rPr lang="zh-CN" altLang="en-US" sz="1300" dirty="0">
                <a:solidFill>
                  <a:srgbClr val="231F20"/>
                </a:solidFill>
                <a:latin typeface="微软雅黑" panose="020B0503020204020204" pitchFamily="34" charset="-122"/>
                <a:ea typeface="微软雅黑" panose="020B0503020204020204" pitchFamily="34" charset="-122"/>
              </a:rPr>
              <a:t>）二级配电箱与开关箱的距离不得超过 </a:t>
            </a:r>
            <a:r>
              <a:rPr lang="zh-CN" altLang="zh-CN" sz="1300" dirty="0">
                <a:solidFill>
                  <a:srgbClr val="231F20"/>
                </a:solidFill>
                <a:latin typeface="微软雅黑" panose="020B0503020204020204" pitchFamily="34" charset="-122"/>
                <a:ea typeface="微软雅黑" panose="020B0503020204020204" pitchFamily="34" charset="-122"/>
              </a:rPr>
              <a:t>30m</a:t>
            </a:r>
            <a:r>
              <a:rPr lang="zh-CN" altLang="en-US" sz="1300" dirty="0">
                <a:solidFill>
                  <a:srgbClr val="231F20"/>
                </a:solidFill>
                <a:latin typeface="微软雅黑" panose="020B0503020204020204" pitchFamily="34" charset="-122"/>
                <a:ea typeface="微软雅黑" panose="020B0503020204020204" pitchFamily="34" charset="-122"/>
              </a:rPr>
              <a:t>，开关箱与其控制的固定式用电设备的水平距离不宜超过 </a:t>
            </a:r>
            <a:r>
              <a:rPr lang="zh-CN" altLang="zh-CN" sz="1300" dirty="0">
                <a:solidFill>
                  <a:srgbClr val="231F20"/>
                </a:solidFill>
                <a:latin typeface="微软雅黑" panose="020B0503020204020204" pitchFamily="34" charset="-122"/>
                <a:ea typeface="微软雅黑" panose="020B0503020204020204" pitchFamily="34" charset="-122"/>
              </a:rPr>
              <a:t>3m</a:t>
            </a:r>
            <a:r>
              <a:rPr lang="zh-CN" altLang="en-US" sz="1300" dirty="0">
                <a:solidFill>
                  <a:srgbClr val="231F20"/>
                </a:solidFill>
                <a:latin typeface="微软雅黑" panose="020B0503020204020204" pitchFamily="34" charset="-122"/>
                <a:ea typeface="微软雅黑" panose="020B0503020204020204" pitchFamily="34" charset="-122"/>
              </a:rPr>
              <a:t>，做到“一机一闸一保一箱”。</a:t>
            </a:r>
          </a:p>
        </p:txBody>
      </p:sp>
      <p:sp>
        <p:nvSpPr>
          <p:cNvPr id="12" name="文本框 11"/>
          <p:cNvSpPr txBox="1"/>
          <p:nvPr/>
        </p:nvSpPr>
        <p:spPr>
          <a:xfrm>
            <a:off x="854075" y="1568450"/>
            <a:ext cx="2005013" cy="40005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en-US" sz="2000" kern="1200" cap="none" spc="85" normalizeH="0" baseline="0" noProof="0" dirty="0">
                <a:latin typeface="微软雅黑" panose="020B0503020204020204" pitchFamily="34" charset="-122"/>
                <a:ea typeface="微软雅黑" panose="020B0503020204020204" pitchFamily="34" charset="-122"/>
                <a:cs typeface="+mn-cs"/>
                <a:sym typeface="+mn-ea"/>
              </a:rPr>
              <a:t>4.2 </a:t>
            </a:r>
            <a:r>
              <a:rPr kumimoji="0" lang="zh-CN" sz="2000" kern="1200" cap="none" spc="85" normalizeH="0" baseline="0" noProof="0" dirty="0" err="1">
                <a:latin typeface="微软雅黑" panose="020B0503020204020204" pitchFamily="34" charset="-122"/>
                <a:ea typeface="微软雅黑" panose="020B0503020204020204" pitchFamily="34" charset="-122"/>
                <a:cs typeface="+mn-cs"/>
                <a:sym typeface="+mn-ea"/>
              </a:rPr>
              <a:t>低压配电盘</a:t>
            </a:r>
          </a:p>
        </p:txBody>
      </p:sp>
      <p:pic>
        <p:nvPicPr>
          <p:cNvPr id="88071" name="图片 2" descr="E:\策划\公司标准化图册\ST832856.JPG"/>
          <p:cNvPicPr>
            <a:picLocks noChangeAspect="1"/>
          </p:cNvPicPr>
          <p:nvPr/>
        </p:nvPicPr>
        <p:blipFill>
          <a:blip r:embed="rId4"/>
          <a:srcRect l="-378" t="14265"/>
          <a:stretch>
            <a:fillRect/>
          </a:stretch>
        </p:blipFill>
        <p:spPr>
          <a:xfrm>
            <a:off x="8723313" y="1158875"/>
            <a:ext cx="2528887" cy="2946400"/>
          </a:xfrm>
          <a:prstGeom prst="rect">
            <a:avLst/>
          </a:prstGeom>
          <a:noFill/>
          <a:ln w="9525">
            <a:noFill/>
          </a:ln>
        </p:spPr>
      </p:pic>
      <p:pic>
        <p:nvPicPr>
          <p:cNvPr id="88072" name="图片 1" descr="IMG_20201201_091934"/>
          <p:cNvPicPr>
            <a:picLocks noChangeAspect="1"/>
          </p:cNvPicPr>
          <p:nvPr/>
        </p:nvPicPr>
        <p:blipFill>
          <a:blip r:embed="rId5"/>
          <a:srcRect l="7021" t="626" r="8290"/>
          <a:stretch>
            <a:fillRect/>
          </a:stretch>
        </p:blipFill>
        <p:spPr>
          <a:xfrm>
            <a:off x="8551863" y="4200525"/>
            <a:ext cx="3094037" cy="2222500"/>
          </a:xfrm>
          <a:prstGeom prst="rect">
            <a:avLst/>
          </a:prstGeom>
          <a:noFill/>
          <a:ln w="9525" cap="flat" cmpd="sng">
            <a:solidFill>
              <a:schemeClr val="accent1"/>
            </a:solidFill>
            <a:prstDash val="solid"/>
            <a:miter/>
            <a:headEnd type="none" w="med" len="med"/>
            <a:tailEnd type="none" w="med" len="med"/>
          </a:ln>
        </p:spPr>
      </p:pic>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89091" name="组合 8"/>
          <p:cNvGrpSpPr/>
          <p:nvPr/>
        </p:nvGrpSpPr>
        <p:grpSpPr>
          <a:xfrm>
            <a:off x="514350" y="23813"/>
            <a:ext cx="3076575" cy="898525"/>
            <a:chOff x="1785" y="186"/>
            <a:chExt cx="4845" cy="1414"/>
          </a:xfrm>
        </p:grpSpPr>
        <p:pic>
          <p:nvPicPr>
            <p:cNvPr id="8909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8909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8909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89092" name="文本框 9"/>
          <p:cNvSpPr txBox="1"/>
          <p:nvPr/>
        </p:nvSpPr>
        <p:spPr>
          <a:xfrm>
            <a:off x="6954838" y="460375"/>
            <a:ext cx="48561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89093" name="图片 4"/>
          <p:cNvPicPr>
            <a:picLocks noChangeAspect="1"/>
          </p:cNvPicPr>
          <p:nvPr/>
        </p:nvPicPr>
        <p:blipFill>
          <a:blip r:embed="rId4"/>
          <a:stretch>
            <a:fillRect/>
          </a:stretch>
        </p:blipFill>
        <p:spPr>
          <a:xfrm>
            <a:off x="650875" y="2436813"/>
            <a:ext cx="2841625" cy="3527425"/>
          </a:xfrm>
          <a:prstGeom prst="rect">
            <a:avLst/>
          </a:prstGeom>
          <a:noFill/>
          <a:ln w="9525">
            <a:noFill/>
          </a:ln>
        </p:spPr>
      </p:pic>
      <p:pic>
        <p:nvPicPr>
          <p:cNvPr id="89094" name="图片 3"/>
          <p:cNvPicPr>
            <a:picLocks noChangeAspect="1"/>
          </p:cNvPicPr>
          <p:nvPr/>
        </p:nvPicPr>
        <p:blipFill>
          <a:blip r:embed="rId5"/>
          <a:stretch>
            <a:fillRect/>
          </a:stretch>
        </p:blipFill>
        <p:spPr>
          <a:xfrm>
            <a:off x="3590925" y="2365375"/>
            <a:ext cx="2636838" cy="3671888"/>
          </a:xfrm>
          <a:prstGeom prst="rect">
            <a:avLst/>
          </a:prstGeom>
          <a:noFill/>
          <a:ln w="9525">
            <a:noFill/>
          </a:ln>
        </p:spPr>
      </p:pic>
      <p:sp>
        <p:nvSpPr>
          <p:cNvPr id="6" name="文本框 5"/>
          <p:cNvSpPr txBox="1"/>
          <p:nvPr/>
        </p:nvSpPr>
        <p:spPr>
          <a:xfrm>
            <a:off x="854075" y="1574800"/>
            <a:ext cx="1900238" cy="40005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en-US" altLang="zh-CN" sz="2000" kern="1200" cap="none" spc="-5" normalizeH="0" baseline="0" noProof="0" dirty="0">
                <a:latin typeface="微软雅黑" panose="020B0503020204020204" pitchFamily="34" charset="-122"/>
                <a:ea typeface="微软雅黑" panose="020B0503020204020204" pitchFamily="34" charset="-122"/>
                <a:cs typeface="+mn-cs"/>
                <a:sym typeface="+mn-ea"/>
              </a:rPr>
              <a:t>4.3 </a:t>
            </a:r>
            <a:r>
              <a:rPr kumimoji="0" lang="zh-CN" sz="2000" kern="1200" cap="none" spc="-5" normalizeH="0" baseline="0" noProof="0" dirty="0">
                <a:latin typeface="微软雅黑" panose="020B0503020204020204" pitchFamily="34" charset="-122"/>
                <a:ea typeface="微软雅黑" panose="020B0503020204020204" pitchFamily="34" charset="-122"/>
                <a:cs typeface="+mn-cs"/>
                <a:sym typeface="+mn-ea"/>
              </a:rPr>
              <a:t>三级配电柜</a:t>
            </a:r>
          </a:p>
        </p:txBody>
      </p:sp>
      <p:pic>
        <p:nvPicPr>
          <p:cNvPr id="13" name="图片 13"/>
          <p:cNvPicPr>
            <a:picLocks noChangeAspect="1"/>
          </p:cNvPicPr>
          <p:nvPr/>
        </p:nvPicPr>
        <p:blipFill>
          <a:blip r:embed="rId6"/>
          <a:srcRect l="-18" b="10029"/>
          <a:stretch>
            <a:fillRect/>
          </a:stretch>
        </p:blipFill>
        <p:spPr>
          <a:xfrm>
            <a:off x="7050088" y="2363788"/>
            <a:ext cx="4089400" cy="3527425"/>
          </a:xfrm>
          <a:prstGeom prst="rect">
            <a:avLst/>
          </a:prstGeom>
          <a:effectLst>
            <a:outerShdw blurRad="50800" dist="38100" dir="2700000" algn="tl" rotWithShape="0">
              <a:prstClr val="black">
                <a:alpha val="40000"/>
              </a:prstClr>
            </a:outerShdw>
          </a:effectLst>
        </p:spPr>
      </p:pic>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0115" name="组合 8"/>
          <p:cNvGrpSpPr/>
          <p:nvPr/>
        </p:nvGrpSpPr>
        <p:grpSpPr>
          <a:xfrm>
            <a:off x="544513" y="11113"/>
            <a:ext cx="3076575" cy="898525"/>
            <a:chOff x="1785" y="186"/>
            <a:chExt cx="4845" cy="1414"/>
          </a:xfrm>
        </p:grpSpPr>
        <p:pic>
          <p:nvPicPr>
            <p:cNvPr id="9012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012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012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0116" name="object 2"/>
          <p:cNvSpPr txBox="1"/>
          <p:nvPr/>
        </p:nvSpPr>
        <p:spPr>
          <a:xfrm>
            <a:off x="936625" y="2105025"/>
            <a:ext cx="3546475" cy="1778000"/>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便携式卷线电源盘必须有带漏电保护开关，采用插接或端子接电源时，均应将电缆端头固定，使用前应经检验合格，贴合格标签。电源在拉放时应保持一定的松驰度，谨防与尖锐、易破坏电缆绝缘的物体接触。施工现场严禁使用民用插线板。</a:t>
            </a:r>
          </a:p>
        </p:txBody>
      </p:sp>
      <p:sp>
        <p:nvSpPr>
          <p:cNvPr id="12" name="文本框 11"/>
          <p:cNvSpPr txBox="1"/>
          <p:nvPr/>
        </p:nvSpPr>
        <p:spPr>
          <a:xfrm>
            <a:off x="854075" y="1541463"/>
            <a:ext cx="2668588" cy="40005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en-US" sz="2000" kern="1200" cap="none" spc="-5" normalizeH="0" baseline="0" noProof="0" dirty="0">
                <a:latin typeface="微软雅黑" panose="020B0503020204020204" pitchFamily="34" charset="-122"/>
                <a:ea typeface="微软雅黑" panose="020B0503020204020204" pitchFamily="34" charset="-122"/>
                <a:cs typeface="+mn-cs"/>
                <a:sym typeface="+mn-ea"/>
              </a:rPr>
              <a:t>4.4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便携式卷线电源盘</a:t>
            </a:r>
          </a:p>
        </p:txBody>
      </p:sp>
      <p:sp>
        <p:nvSpPr>
          <p:cNvPr id="90118" name="文本框 9"/>
          <p:cNvSpPr txBox="1"/>
          <p:nvPr/>
        </p:nvSpPr>
        <p:spPr>
          <a:xfrm>
            <a:off x="6929438" y="460375"/>
            <a:ext cx="48815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90119" name="图片 5"/>
          <p:cNvPicPr>
            <a:picLocks noChangeAspect="1"/>
          </p:cNvPicPr>
          <p:nvPr/>
        </p:nvPicPr>
        <p:blipFill>
          <a:blip r:embed="rId4"/>
          <a:stretch>
            <a:fillRect/>
          </a:stretch>
        </p:blipFill>
        <p:spPr>
          <a:xfrm>
            <a:off x="5051425" y="2105025"/>
            <a:ext cx="6450013" cy="3935413"/>
          </a:xfrm>
          <a:prstGeom prst="rect">
            <a:avLst/>
          </a:prstGeom>
          <a:noFill/>
          <a:ln w="9525">
            <a:noFill/>
          </a:ln>
        </p:spPr>
      </p:pic>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1139" name="组合 8"/>
          <p:cNvGrpSpPr/>
          <p:nvPr/>
        </p:nvGrpSpPr>
        <p:grpSpPr>
          <a:xfrm>
            <a:off x="515938" y="23813"/>
            <a:ext cx="3076575" cy="898525"/>
            <a:chOff x="1785" y="186"/>
            <a:chExt cx="4845" cy="1414"/>
          </a:xfrm>
        </p:grpSpPr>
        <p:pic>
          <p:nvPicPr>
            <p:cNvPr id="91145"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1146"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1147"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1140" name="object 2"/>
          <p:cNvSpPr txBox="1"/>
          <p:nvPr/>
        </p:nvSpPr>
        <p:spPr>
          <a:xfrm>
            <a:off x="887413" y="2066925"/>
            <a:ext cx="5132387" cy="1512888"/>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1</a:t>
            </a:r>
            <a:r>
              <a:rPr lang="zh-CN" altLang="en-US" sz="1300" dirty="0">
                <a:solidFill>
                  <a:srgbClr val="231F20"/>
                </a:solidFill>
                <a:latin typeface="微软雅黑" panose="020B0503020204020204" pitchFamily="34" charset="-122"/>
                <a:ea typeface="微软雅黑" panose="020B0503020204020204" pitchFamily="34" charset="-122"/>
              </a:rPr>
              <a:t>）埋地电缆走向标识桩宜用</a:t>
            </a:r>
            <a:r>
              <a:rPr lang="en-US" altLang="zh-CN" sz="1300" dirty="0">
                <a:solidFill>
                  <a:srgbClr val="231F20"/>
                </a:solidFill>
                <a:latin typeface="微软雅黑" panose="020B0503020204020204" pitchFamily="34" charset="-122"/>
                <a:ea typeface="微软雅黑" panose="020B0503020204020204" pitchFamily="34" charset="-122"/>
              </a:rPr>
              <a:t>PVC</a:t>
            </a:r>
            <a:r>
              <a:rPr lang="zh-CN" altLang="en-US" sz="1300" dirty="0">
                <a:solidFill>
                  <a:srgbClr val="231F20"/>
                </a:solidFill>
                <a:latin typeface="微软雅黑" panose="020B0503020204020204" pitchFamily="34" charset="-122"/>
                <a:ea typeface="微软雅黑" panose="020B0503020204020204" pitchFamily="34" charset="-122"/>
              </a:rPr>
              <a:t>管（或水泥墩）制作，直径</a:t>
            </a:r>
            <a:r>
              <a:rPr lang="en-US" altLang="zh-CN" sz="1300" dirty="0">
                <a:solidFill>
                  <a:srgbClr val="231F20"/>
                </a:solidFill>
                <a:latin typeface="微软雅黑" panose="020B0503020204020204" pitchFamily="34" charset="-122"/>
                <a:ea typeface="微软雅黑" panose="020B0503020204020204" pitchFamily="34" charset="-122"/>
              </a:rPr>
              <a:t>110mm</a:t>
            </a:r>
            <a:r>
              <a:rPr lang="zh-CN" altLang="en-US" sz="1300" dirty="0">
                <a:solidFill>
                  <a:srgbClr val="231F20"/>
                </a:solidFill>
                <a:latin typeface="微软雅黑" panose="020B0503020204020204" pitchFamily="34" charset="-122"/>
                <a:ea typeface="微软雅黑" panose="020B0503020204020204" pitchFamily="34" charset="-122"/>
              </a:rPr>
              <a:t>、长度</a:t>
            </a:r>
            <a:r>
              <a:rPr lang="en-US" altLang="zh-CN" sz="1300" dirty="0">
                <a:solidFill>
                  <a:srgbClr val="231F20"/>
                </a:solidFill>
                <a:latin typeface="微软雅黑" panose="020B0503020204020204" pitchFamily="34" charset="-122"/>
                <a:ea typeface="微软雅黑" panose="020B0503020204020204" pitchFamily="34" charset="-122"/>
              </a:rPr>
              <a:t>1000mm</a:t>
            </a:r>
            <a:r>
              <a:rPr lang="zh-CN" altLang="en-US" sz="1300" dirty="0">
                <a:solidFill>
                  <a:srgbClr val="231F20"/>
                </a:solidFill>
                <a:latin typeface="微软雅黑" panose="020B0503020204020204" pitchFamily="34" charset="-122"/>
                <a:ea typeface="微软雅黑" panose="020B0503020204020204" pitchFamily="34" charset="-122"/>
              </a:rPr>
              <a:t>，顶部配套白色管帽封堵，底部地埋部分长度根据现场情况调整；埋地布置应适当偏离开地下设施正上方位置，箭头方向应对准地下电缆延伸方向；直线段至少设有二个标识，二桩间距不宜超过</a:t>
            </a:r>
            <a:r>
              <a:rPr lang="en-US" altLang="zh-CN" sz="1300" dirty="0">
                <a:solidFill>
                  <a:srgbClr val="231F20"/>
                </a:solidFill>
                <a:latin typeface="微软雅黑" panose="020B0503020204020204" pitchFamily="34" charset="-122"/>
                <a:ea typeface="微软雅黑" panose="020B0503020204020204" pitchFamily="34" charset="-122"/>
              </a:rPr>
              <a:t>20</a:t>
            </a:r>
            <a:r>
              <a:rPr lang="zh-CN" altLang="en-US" sz="1300" dirty="0">
                <a:solidFill>
                  <a:srgbClr val="231F20"/>
                </a:solidFill>
                <a:latin typeface="微软雅黑" panose="020B0503020204020204" pitchFamily="34" charset="-122"/>
                <a:ea typeface="微软雅黑" panose="020B0503020204020204" pitchFamily="34" charset="-122"/>
              </a:rPr>
              <a:t>米；每一转弯处均应设标识桩；并有“有电危险”等标识。</a:t>
            </a:r>
          </a:p>
        </p:txBody>
      </p:sp>
      <p:sp>
        <p:nvSpPr>
          <p:cNvPr id="12" name="文本框 11"/>
          <p:cNvSpPr txBox="1"/>
          <p:nvPr/>
        </p:nvSpPr>
        <p:spPr>
          <a:xfrm>
            <a:off x="776288" y="1514475"/>
            <a:ext cx="2487613" cy="40005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en-US" sz="2000" kern="1200" cap="none" spc="-5" normalizeH="0" baseline="0" noProof="0" dirty="0">
                <a:latin typeface="微软雅黑" panose="020B0503020204020204" pitchFamily="34" charset="-122"/>
                <a:ea typeface="微软雅黑" panose="020B0503020204020204" pitchFamily="34" charset="-122"/>
                <a:cs typeface="+mn-cs"/>
                <a:sym typeface="+mn-ea"/>
              </a:rPr>
              <a:t>4.5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电缆敷设及保护</a:t>
            </a:r>
          </a:p>
        </p:txBody>
      </p:sp>
      <p:sp>
        <p:nvSpPr>
          <p:cNvPr id="91142" name="文本框 9"/>
          <p:cNvSpPr txBox="1"/>
          <p:nvPr/>
        </p:nvSpPr>
        <p:spPr>
          <a:xfrm>
            <a:off x="6870700" y="460375"/>
            <a:ext cx="49403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91143" name="图片 2"/>
          <p:cNvPicPr>
            <a:picLocks noChangeAspect="1"/>
          </p:cNvPicPr>
          <p:nvPr/>
        </p:nvPicPr>
        <p:blipFill>
          <a:blip r:embed="rId4"/>
          <a:stretch>
            <a:fillRect/>
          </a:stretch>
        </p:blipFill>
        <p:spPr>
          <a:xfrm>
            <a:off x="8507413" y="2578100"/>
            <a:ext cx="2322512" cy="2946400"/>
          </a:xfrm>
          <a:prstGeom prst="rect">
            <a:avLst/>
          </a:prstGeom>
          <a:noFill/>
          <a:ln w="9525">
            <a:noFill/>
          </a:ln>
        </p:spPr>
      </p:pic>
      <p:pic>
        <p:nvPicPr>
          <p:cNvPr id="91144" name="图片 1"/>
          <p:cNvPicPr>
            <a:picLocks noChangeAspect="1"/>
          </p:cNvPicPr>
          <p:nvPr/>
        </p:nvPicPr>
        <p:blipFill>
          <a:blip r:embed="rId5"/>
          <a:stretch>
            <a:fillRect/>
          </a:stretch>
        </p:blipFill>
        <p:spPr>
          <a:xfrm>
            <a:off x="6378575" y="2359025"/>
            <a:ext cx="1676400" cy="3086100"/>
          </a:xfrm>
          <a:prstGeom prst="rect">
            <a:avLst/>
          </a:prstGeom>
          <a:noFill/>
          <a:ln w="9525">
            <a:noFill/>
          </a:ln>
        </p:spPr>
      </p:pic>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2163" name="组合 8"/>
          <p:cNvGrpSpPr/>
          <p:nvPr/>
        </p:nvGrpSpPr>
        <p:grpSpPr>
          <a:xfrm>
            <a:off x="515938" y="31750"/>
            <a:ext cx="3076575" cy="898525"/>
            <a:chOff x="1785" y="186"/>
            <a:chExt cx="4845" cy="1414"/>
          </a:xfrm>
        </p:grpSpPr>
        <p:pic>
          <p:nvPicPr>
            <p:cNvPr id="92168"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2169"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217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2164" name="文本框 9"/>
          <p:cNvSpPr txBox="1"/>
          <p:nvPr/>
        </p:nvSpPr>
        <p:spPr>
          <a:xfrm>
            <a:off x="6870700" y="460375"/>
            <a:ext cx="49403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92165" name="object 2"/>
          <p:cNvSpPr txBox="1"/>
          <p:nvPr/>
        </p:nvSpPr>
        <p:spPr>
          <a:xfrm>
            <a:off x="854075" y="1589088"/>
            <a:ext cx="4103688" cy="2714625"/>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en-US" altLang="zh-CN" sz="1300" dirty="0">
                <a:solidFill>
                  <a:srgbClr val="231F20"/>
                </a:solidFill>
                <a:latin typeface="微软雅黑" panose="020B0503020204020204" pitchFamily="34" charset="-122"/>
                <a:ea typeface="微软雅黑" panose="020B0503020204020204" pitchFamily="34" charset="-122"/>
              </a:rPr>
              <a:t>2 </a:t>
            </a:r>
            <a:r>
              <a:rPr lang="zh-CN" altLang="en-US" sz="1300" dirty="0">
                <a:solidFill>
                  <a:srgbClr val="231F20"/>
                </a:solidFill>
                <a:latin typeface="微软雅黑" panose="020B0503020204020204" pitchFamily="34" charset="-122"/>
                <a:ea typeface="微软雅黑" panose="020B0503020204020204" pitchFamily="34" charset="-122"/>
              </a:rPr>
              <a:t>）</a:t>
            </a:r>
            <a:r>
              <a:rPr lang="en-US" altLang="zh-CN" sz="1300" dirty="0">
                <a:solidFill>
                  <a:srgbClr val="231F20"/>
                </a:solidFill>
                <a:latin typeface="微软雅黑" panose="020B0503020204020204" pitchFamily="34" charset="-122"/>
                <a:ea typeface="微软雅黑" panose="020B0503020204020204" pitchFamily="34" charset="-122"/>
              </a:rPr>
              <a:t> </a:t>
            </a:r>
            <a:r>
              <a:rPr lang="zh-CN" altLang="en-US" sz="1300" dirty="0">
                <a:solidFill>
                  <a:srgbClr val="231F20"/>
                </a:solidFill>
                <a:latin typeface="微软雅黑" panose="020B0503020204020204" pitchFamily="34" charset="-122"/>
                <a:ea typeface="微软雅黑" panose="020B0503020204020204" pitchFamily="34" charset="-122"/>
              </a:rPr>
              <a:t>电缆过道与敷设</a:t>
            </a:r>
            <a:endParaRPr lang="en-US" altLang="zh-CN" sz="1300" dirty="0">
              <a:solidFill>
                <a:srgbClr val="231F20"/>
              </a:solidFill>
              <a:latin typeface="微软雅黑" panose="020B0503020204020204" pitchFamily="34" charset="-122"/>
              <a:ea typeface="微软雅黑" panose="020B0503020204020204" pitchFamily="34" charset="-122"/>
            </a:endParaRPr>
          </a:p>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电缆过通道时应采用黄、黑相间橡塑电缆线槽，线糟应具有防触电、阻燃和耐压的性能，电缆不得与其他管线同槽布置；电缆敷设：集中远距离或垂直敷设电源线，推荐桥架、绝缘挂钩和夹具固定方式，原则上水平敷设应紧贴平台栏杆内、外侧，上下垂直敷设应紧贴构筑物立柱牢固布置；垂直式桥架内应间隔设立支架绑扎电源线，绑扎时应垫防绝缘破损物；严禁电缆无保护直接通过道路。</a:t>
            </a:r>
          </a:p>
        </p:txBody>
      </p:sp>
      <p:pic>
        <p:nvPicPr>
          <p:cNvPr id="92166" name="图片 55" descr="111 1805"/>
          <p:cNvPicPr>
            <a:picLocks noChangeAspect="1"/>
          </p:cNvPicPr>
          <p:nvPr/>
        </p:nvPicPr>
        <p:blipFill>
          <a:blip r:embed="rId4"/>
          <a:srcRect l="2640" t="-11954" r="-2640" b="11954"/>
          <a:stretch>
            <a:fillRect/>
          </a:stretch>
        </p:blipFill>
        <p:spPr>
          <a:xfrm>
            <a:off x="5626100" y="2149475"/>
            <a:ext cx="3171825" cy="3565525"/>
          </a:xfrm>
          <a:prstGeom prst="rect">
            <a:avLst/>
          </a:prstGeom>
          <a:noFill/>
          <a:ln w="9525">
            <a:noFill/>
          </a:ln>
        </p:spPr>
      </p:pic>
      <p:pic>
        <p:nvPicPr>
          <p:cNvPr id="92167" name="图片 62" descr="IMG_2450"/>
          <p:cNvPicPr>
            <a:picLocks noChangeAspect="1"/>
          </p:cNvPicPr>
          <p:nvPr/>
        </p:nvPicPr>
        <p:blipFill>
          <a:blip r:embed="rId5"/>
          <a:stretch>
            <a:fillRect/>
          </a:stretch>
        </p:blipFill>
        <p:spPr>
          <a:xfrm>
            <a:off x="8797925" y="2565400"/>
            <a:ext cx="2973388" cy="3149600"/>
          </a:xfrm>
          <a:prstGeom prst="rect">
            <a:avLst/>
          </a:prstGeom>
          <a:noFill/>
          <a:ln w="9525">
            <a:noFill/>
          </a:ln>
        </p:spPr>
      </p:pic>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3187" name="组合 8"/>
          <p:cNvGrpSpPr/>
          <p:nvPr/>
        </p:nvGrpSpPr>
        <p:grpSpPr>
          <a:xfrm>
            <a:off x="525463" y="6350"/>
            <a:ext cx="3076575" cy="898525"/>
            <a:chOff x="1785" y="186"/>
            <a:chExt cx="4845" cy="1414"/>
          </a:xfrm>
        </p:grpSpPr>
        <p:pic>
          <p:nvPicPr>
            <p:cNvPr id="9319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319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319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2" name="文本框 11"/>
          <p:cNvSpPr txBox="1"/>
          <p:nvPr/>
        </p:nvSpPr>
        <p:spPr>
          <a:xfrm>
            <a:off x="846138" y="1565275"/>
            <a:ext cx="2998788" cy="40005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en-US" altLang="en-US" sz="2000" kern="1200" cap="none" spc="-5" normalizeH="0" baseline="0" noProof="0" dirty="0">
                <a:latin typeface="微软雅黑" panose="020B0503020204020204" pitchFamily="34" charset="-122"/>
                <a:ea typeface="微软雅黑" panose="020B0503020204020204" pitchFamily="34" charset="-122"/>
                <a:cs typeface="+mn-cs"/>
                <a:sym typeface="+mn-ea"/>
              </a:rPr>
              <a:t>4.6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配电盘（箱）信息牌</a:t>
            </a:r>
          </a:p>
        </p:txBody>
      </p:sp>
      <p:sp>
        <p:nvSpPr>
          <p:cNvPr id="93189" name="文本框 1"/>
          <p:cNvSpPr txBox="1"/>
          <p:nvPr/>
        </p:nvSpPr>
        <p:spPr>
          <a:xfrm>
            <a:off x="6702425" y="460375"/>
            <a:ext cx="510857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93190" name="文本框 2"/>
          <p:cNvSpPr txBox="1"/>
          <p:nvPr/>
        </p:nvSpPr>
        <p:spPr>
          <a:xfrm>
            <a:off x="846138" y="2079625"/>
            <a:ext cx="3946525" cy="1857375"/>
          </a:xfrm>
          <a:prstGeom prst="rect">
            <a:avLst/>
          </a:prstGeom>
          <a:noFill/>
          <a:ln w="9525">
            <a:noFill/>
          </a:ln>
        </p:spPr>
        <p:txBody>
          <a:bodyPr>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sym typeface="+mn-ea"/>
              </a:rPr>
              <a:t>配电盘（箱）应张贴统一信息牌，材质为</a:t>
            </a:r>
            <a:r>
              <a:rPr lang="en-US" altLang="zh-CN" sz="1300" dirty="0">
                <a:solidFill>
                  <a:srgbClr val="231F20"/>
                </a:solidFill>
                <a:latin typeface="微软雅黑" panose="020B0503020204020204" pitchFamily="34" charset="-122"/>
                <a:ea typeface="微软雅黑" panose="020B0503020204020204" pitchFamily="34" charset="-122"/>
                <a:sym typeface="+mn-ea"/>
              </a:rPr>
              <a:t>PVC</a:t>
            </a:r>
            <a:r>
              <a:rPr lang="zh-CN" altLang="en-US" sz="1300" dirty="0">
                <a:solidFill>
                  <a:srgbClr val="231F20"/>
                </a:solidFill>
                <a:latin typeface="微软雅黑" panose="020B0503020204020204" pitchFamily="34" charset="-122"/>
                <a:ea typeface="微软雅黑" panose="020B0503020204020204" pitchFamily="34" charset="-122"/>
                <a:sym typeface="+mn-ea"/>
              </a:rPr>
              <a:t>或不干胶粘纸，推荐尺寸为</a:t>
            </a:r>
            <a:r>
              <a:rPr lang="en-US" altLang="zh-CN" sz="1300" dirty="0">
                <a:solidFill>
                  <a:srgbClr val="231F20"/>
                </a:solidFill>
                <a:latin typeface="微软雅黑" panose="020B0503020204020204" pitchFamily="34" charset="-122"/>
                <a:ea typeface="微软雅黑" panose="020B0503020204020204" pitchFamily="34" charset="-122"/>
                <a:sym typeface="+mn-ea"/>
              </a:rPr>
              <a:t>400×300mm</a:t>
            </a:r>
            <a:r>
              <a:rPr lang="zh-CN" altLang="en-US" sz="1300" dirty="0">
                <a:solidFill>
                  <a:srgbClr val="231F20"/>
                </a:solidFill>
                <a:latin typeface="微软雅黑" panose="020B0503020204020204" pitchFamily="34" charset="-122"/>
                <a:ea typeface="微软雅黑" panose="020B0503020204020204" pitchFamily="34" charset="-122"/>
                <a:sym typeface="+mn-ea"/>
              </a:rPr>
              <a:t>（长</a:t>
            </a:r>
            <a:r>
              <a:rPr lang="en-US" altLang="zh-CN" sz="1300" dirty="0">
                <a:solidFill>
                  <a:srgbClr val="231F20"/>
                </a:solidFill>
                <a:latin typeface="微软雅黑" panose="020B0503020204020204" pitchFamily="34" charset="-122"/>
                <a:ea typeface="微软雅黑" panose="020B0503020204020204" pitchFamily="34" charset="-122"/>
                <a:sym typeface="+mn-ea"/>
              </a:rPr>
              <a:t>×</a:t>
            </a:r>
            <a:r>
              <a:rPr lang="zh-CN" altLang="en-US" sz="1300" dirty="0">
                <a:solidFill>
                  <a:srgbClr val="231F20"/>
                </a:solidFill>
                <a:latin typeface="微软雅黑" panose="020B0503020204020204" pitchFamily="34" charset="-122"/>
                <a:ea typeface="微软雅黑" panose="020B0503020204020204" pitchFamily="34" charset="-122"/>
                <a:sym typeface="+mn-ea"/>
              </a:rPr>
              <a:t>宽），可根据配电箱大小等比例缩放；信息牌内容应包括配电箱类型、编号、责任单位、责任人、维护人、联系方式等，张贴在配电盘、开关箱、控制箱等处的箱门上。</a:t>
            </a:r>
          </a:p>
        </p:txBody>
      </p:sp>
      <p:pic>
        <p:nvPicPr>
          <p:cNvPr id="93191" name="图片 5" descr="da8cbb7c0301bfa93cf25ab34b2ff2f"/>
          <p:cNvPicPr>
            <a:picLocks noChangeAspect="1"/>
          </p:cNvPicPr>
          <p:nvPr/>
        </p:nvPicPr>
        <p:blipFill>
          <a:blip r:embed="rId4"/>
          <a:stretch>
            <a:fillRect/>
          </a:stretch>
        </p:blipFill>
        <p:spPr>
          <a:xfrm>
            <a:off x="5467350" y="2216150"/>
            <a:ext cx="5722938" cy="3803650"/>
          </a:xfrm>
          <a:prstGeom prst="rect">
            <a:avLst/>
          </a:prstGeom>
          <a:noFill/>
          <a:ln w="9525">
            <a:noFill/>
          </a:ln>
        </p:spPr>
      </p:pic>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4211" name="组合 8"/>
          <p:cNvGrpSpPr/>
          <p:nvPr/>
        </p:nvGrpSpPr>
        <p:grpSpPr>
          <a:xfrm>
            <a:off x="519113" y="23813"/>
            <a:ext cx="3076575" cy="898525"/>
            <a:chOff x="1785" y="186"/>
            <a:chExt cx="4845" cy="1414"/>
          </a:xfrm>
        </p:grpSpPr>
        <p:pic>
          <p:nvPicPr>
            <p:cNvPr id="9421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421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421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2" name="文本框 11"/>
          <p:cNvSpPr txBox="1"/>
          <p:nvPr/>
        </p:nvSpPr>
        <p:spPr>
          <a:xfrm>
            <a:off x="860425" y="1565275"/>
            <a:ext cx="1719263" cy="40005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en-US" altLang="en-US" sz="2000" kern="1200" cap="none" spc="-5" normalizeH="0" baseline="0" noProof="0" dirty="0">
                <a:latin typeface="微软雅黑" panose="020B0503020204020204" pitchFamily="34" charset="-122"/>
                <a:ea typeface="微软雅黑" panose="020B0503020204020204" pitchFamily="34" charset="-122"/>
                <a:cs typeface="+mn-cs"/>
                <a:sym typeface="+mn-ea"/>
              </a:rPr>
              <a:t>4.7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施工照明</a:t>
            </a:r>
          </a:p>
        </p:txBody>
      </p:sp>
      <p:sp>
        <p:nvSpPr>
          <p:cNvPr id="94213" name="object 5"/>
          <p:cNvSpPr txBox="1"/>
          <p:nvPr/>
        </p:nvSpPr>
        <p:spPr>
          <a:xfrm>
            <a:off x="854075" y="2208213"/>
            <a:ext cx="4603750" cy="2414587"/>
          </a:xfrm>
          <a:prstGeom prst="rect">
            <a:avLst/>
          </a:prstGeom>
          <a:noFill/>
          <a:ln w="9525">
            <a:noFill/>
          </a:ln>
        </p:spPr>
        <p:txBody>
          <a:bodyPr lIns="0" tIns="12700" rIns="0" bIns="0">
            <a:spAutoFit/>
          </a:bodyPr>
          <a:lstStyle/>
          <a:p>
            <a:pPr marL="0" lvl="1" indent="358775" algn="just" defTabSz="914400" eaLnBrk="1" hangingPunct="1">
              <a:lnSpc>
                <a:spcPct val="150000"/>
              </a:lnSpc>
              <a:buSzPct val="90000"/>
              <a:tabLst>
                <a:tab pos="203200" algn="l"/>
              </a:tabLst>
            </a:pPr>
            <a:r>
              <a:rPr lang="en-US" altLang="zh-CN" sz="1300" dirty="0">
                <a:solidFill>
                  <a:srgbClr val="231F20"/>
                </a:solidFill>
                <a:latin typeface="微软雅黑" panose="020B0503020204020204" pitchFamily="34" charset="-122"/>
                <a:ea typeface="微软雅黑" panose="020B0503020204020204" pitchFamily="34" charset="-122"/>
              </a:rPr>
              <a:t>1 </a:t>
            </a:r>
            <a:r>
              <a:rPr lang="zh-CN" altLang="en-US" sz="1300" dirty="0">
                <a:solidFill>
                  <a:srgbClr val="231F20"/>
                </a:solidFill>
                <a:latin typeface="微软雅黑" panose="020B0503020204020204" pitchFamily="34" charset="-122"/>
                <a:ea typeface="微软雅黑" panose="020B0503020204020204" pitchFamily="34" charset="-122"/>
              </a:rPr>
              <a:t>）固定及移动式照明灯塔（架）</a:t>
            </a:r>
          </a:p>
          <a:p>
            <a:pPr marL="0" lvl="1" indent="358775" algn="just" defTabSz="914400" eaLnBrk="1" hangingPunct="1">
              <a:lnSpc>
                <a:spcPct val="150000"/>
              </a:lnSpc>
              <a:buSzPct val="90000"/>
              <a:tabLst>
                <a:tab pos="203200" algn="l"/>
              </a:tabLst>
            </a:pPr>
            <a:r>
              <a:rPr lang="zh-CN" altLang="en-US" sz="1300" dirty="0">
                <a:latin typeface="微软雅黑" panose="020B0503020204020204" pitchFamily="34" charset="-122"/>
                <a:ea typeface="微软雅黑" panose="020B0503020204020204" pitchFamily="34" charset="-122"/>
              </a:rPr>
              <a:t>适用于施工现场集中广式照明。有塔吊的区域建议安装在塔吊上，灯塔（架）也可外购或现场制作。固定式照明灯塔高度一般</a:t>
            </a:r>
            <a:r>
              <a:rPr lang="en-US" altLang="zh-CN" sz="1300" dirty="0">
                <a:latin typeface="微软雅黑" panose="020B0503020204020204" pitchFamily="34" charset="-122"/>
                <a:ea typeface="微软雅黑" panose="020B0503020204020204" pitchFamily="34" charset="-122"/>
              </a:rPr>
              <a:t>15m</a:t>
            </a:r>
            <a:r>
              <a:rPr lang="zh-CN" altLang="en-US" sz="1300" dirty="0">
                <a:latin typeface="微软雅黑" panose="020B0503020204020204" pitchFamily="34" charset="-122"/>
                <a:ea typeface="微软雅黑" panose="020B0503020204020204" pitchFamily="34" charset="-122"/>
              </a:rPr>
              <a:t>，采用材料</a:t>
            </a:r>
            <a:r>
              <a:rPr lang="en-US" altLang="zh-CN" sz="1300" dirty="0">
                <a:latin typeface="微软雅黑" panose="020B0503020204020204" pitchFamily="34" charset="-122"/>
                <a:ea typeface="微软雅黑" panose="020B0503020204020204" pitchFamily="34" charset="-122"/>
              </a:rPr>
              <a:t>Ø16 </a:t>
            </a:r>
            <a:r>
              <a:rPr lang="zh-CN" altLang="en-US" sz="1300" dirty="0">
                <a:latin typeface="微软雅黑" panose="020B0503020204020204" pitchFamily="34" charset="-122"/>
                <a:ea typeface="微软雅黑" panose="020B0503020204020204" pitchFamily="34" charset="-122"/>
              </a:rPr>
              <a:t>钢管或</a:t>
            </a:r>
            <a:r>
              <a:rPr lang="en-US" altLang="zh-CN" sz="1300" dirty="0">
                <a:latin typeface="微软雅黑" panose="020B0503020204020204" pitchFamily="34" charset="-122"/>
                <a:ea typeface="微软雅黑" panose="020B0503020204020204" pitchFamily="34" charset="-122"/>
              </a:rPr>
              <a:t>∠40 </a:t>
            </a:r>
            <a:r>
              <a:rPr lang="zh-CN" altLang="en-US" sz="1300" dirty="0">
                <a:latin typeface="微软雅黑" panose="020B0503020204020204" pitchFamily="34" charset="-122"/>
                <a:ea typeface="微软雅黑" panose="020B0503020204020204" pitchFamily="34" charset="-122"/>
              </a:rPr>
              <a:t>角钢除锈喷漆制作；移动式照明灯塔的结构及形状右图，钢结构灯架，使用角钢不小于</a:t>
            </a:r>
            <a:r>
              <a:rPr lang="en-US" altLang="zh-CN" sz="1300" dirty="0">
                <a:latin typeface="微软雅黑" panose="020B0503020204020204" pitchFamily="34" charset="-122"/>
                <a:ea typeface="微软雅黑" panose="020B0503020204020204" pitchFamily="34" charset="-122"/>
              </a:rPr>
              <a:t>∠30</a:t>
            </a:r>
            <a:r>
              <a:rPr lang="zh-CN" altLang="en-US" sz="1300" dirty="0">
                <a:latin typeface="微软雅黑" panose="020B0503020204020204" pitchFamily="34" charset="-122"/>
                <a:ea typeface="微软雅黑" panose="020B0503020204020204" pitchFamily="34" charset="-122"/>
              </a:rPr>
              <a:t>。灯塔架应放置平稳，支架固定牢固，放置位置不影响施工和通行。</a:t>
            </a:r>
          </a:p>
          <a:p>
            <a:pPr marL="0" lvl="1" indent="358775" algn="just" defTabSz="914400" eaLnBrk="1" hangingPunct="1">
              <a:lnSpc>
                <a:spcPct val="150000"/>
              </a:lnSpc>
              <a:buSzPct val="90000"/>
              <a:tabLst>
                <a:tab pos="203200" algn="l"/>
              </a:tabLst>
            </a:pPr>
            <a:r>
              <a:rPr lang="zh-CN" altLang="en-US" sz="1300" dirty="0">
                <a:latin typeface="微软雅黑" panose="020B0503020204020204" pitchFamily="34" charset="-122"/>
                <a:ea typeface="微软雅黑" panose="020B0503020204020204" pitchFamily="34" charset="-122"/>
                <a:sym typeface="+mn-ea"/>
              </a:rPr>
              <a:t>灯具应采用防雨绝缘式</a:t>
            </a:r>
            <a:r>
              <a:rPr lang="en-US" altLang="zh-CN" sz="1300" dirty="0">
                <a:latin typeface="微软雅黑" panose="020B0503020204020204" pitchFamily="34" charset="-122"/>
                <a:ea typeface="微软雅黑" panose="020B0503020204020204" pitchFamily="34" charset="-122"/>
                <a:sym typeface="+mn-ea"/>
              </a:rPr>
              <a:t>LED</a:t>
            </a:r>
            <a:r>
              <a:rPr lang="zh-CN" altLang="en-US" sz="1300" dirty="0">
                <a:latin typeface="微软雅黑" panose="020B0503020204020204" pitchFamily="34" charset="-122"/>
                <a:ea typeface="微软雅黑" panose="020B0503020204020204" pitchFamily="34" charset="-122"/>
                <a:sym typeface="+mn-ea"/>
              </a:rPr>
              <a:t>灯</a:t>
            </a:r>
            <a:r>
              <a:rPr lang="zh-CN" altLang="en-US" sz="1300" dirty="0">
                <a:latin typeface="微软雅黑" panose="020B0503020204020204" pitchFamily="34" charset="-122"/>
                <a:ea typeface="微软雅黑" panose="020B0503020204020204" pitchFamily="34" charset="-122"/>
              </a:rPr>
              <a:t>，设专人维护、维修。</a:t>
            </a:r>
          </a:p>
        </p:txBody>
      </p:sp>
      <p:sp>
        <p:nvSpPr>
          <p:cNvPr id="94214" name="文本框 1"/>
          <p:cNvSpPr txBox="1"/>
          <p:nvPr/>
        </p:nvSpPr>
        <p:spPr>
          <a:xfrm>
            <a:off x="6878638" y="460375"/>
            <a:ext cx="49323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94215" name="图片 7"/>
          <p:cNvPicPr>
            <a:picLocks noChangeAspect="1"/>
          </p:cNvPicPr>
          <p:nvPr/>
        </p:nvPicPr>
        <p:blipFill>
          <a:blip r:embed="rId4"/>
          <a:stretch>
            <a:fillRect/>
          </a:stretch>
        </p:blipFill>
        <p:spPr>
          <a:xfrm>
            <a:off x="5634038" y="1990725"/>
            <a:ext cx="3636962" cy="3821113"/>
          </a:xfrm>
          <a:prstGeom prst="rect">
            <a:avLst/>
          </a:prstGeom>
          <a:noFill/>
          <a:ln w="9525">
            <a:noFill/>
          </a:ln>
        </p:spPr>
      </p:pic>
      <p:pic>
        <p:nvPicPr>
          <p:cNvPr id="94216" name="图片 8"/>
          <p:cNvPicPr>
            <a:picLocks noChangeAspect="1"/>
          </p:cNvPicPr>
          <p:nvPr/>
        </p:nvPicPr>
        <p:blipFill>
          <a:blip r:embed="rId5"/>
          <a:stretch>
            <a:fillRect/>
          </a:stretch>
        </p:blipFill>
        <p:spPr>
          <a:xfrm>
            <a:off x="9563100" y="2092325"/>
            <a:ext cx="1768475" cy="3589338"/>
          </a:xfrm>
          <a:prstGeom prst="rect">
            <a:avLst/>
          </a:prstGeom>
          <a:noFill/>
          <a:ln w="9525">
            <a:noFill/>
          </a:ln>
        </p:spPr>
      </p:pic>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5235" name="组合 8"/>
          <p:cNvGrpSpPr/>
          <p:nvPr/>
        </p:nvGrpSpPr>
        <p:grpSpPr>
          <a:xfrm>
            <a:off x="552450" y="14288"/>
            <a:ext cx="3076575" cy="898525"/>
            <a:chOff x="1785" y="186"/>
            <a:chExt cx="4845" cy="1414"/>
          </a:xfrm>
        </p:grpSpPr>
        <p:pic>
          <p:nvPicPr>
            <p:cNvPr id="95241"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5242"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5243"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5236" name="object 5"/>
          <p:cNvSpPr txBox="1"/>
          <p:nvPr/>
        </p:nvSpPr>
        <p:spPr>
          <a:xfrm>
            <a:off x="841375" y="1546225"/>
            <a:ext cx="2787650" cy="1177925"/>
          </a:xfrm>
          <a:prstGeom prst="rect">
            <a:avLst/>
          </a:prstGeom>
          <a:noFill/>
          <a:ln w="9525">
            <a:noFill/>
          </a:ln>
        </p:spPr>
        <p:txBody>
          <a:bodyPr lIns="0" tIns="12700" rIns="0" bIns="0">
            <a:spAutoFit/>
          </a:bodyPr>
          <a:lstStyle/>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2 </a:t>
            </a:r>
            <a:r>
              <a:rPr lang="zh-CN" altLang="en-US" sz="1300" dirty="0">
                <a:latin typeface="微软雅黑" panose="020B0503020204020204" pitchFamily="34" charset="-122"/>
                <a:ea typeface="微软雅黑" panose="020B0503020204020204" pitchFamily="34" charset="-122"/>
              </a:rPr>
              <a:t>）</a:t>
            </a:r>
            <a:r>
              <a:rPr lang="en-US" altLang="zh-CN" sz="1300" dirty="0">
                <a:latin typeface="微软雅黑" panose="020B0503020204020204" pitchFamily="34" charset="-122"/>
                <a:ea typeface="微软雅黑" panose="020B0503020204020204" pitchFamily="34" charset="-122"/>
              </a:rPr>
              <a:t>小型落地式照明灯架</a:t>
            </a:r>
            <a:r>
              <a:rPr lang="zh-CN" altLang="en-US" sz="1300" dirty="0">
                <a:latin typeface="微软雅黑" panose="020B0503020204020204" pitchFamily="34" charset="-122"/>
                <a:ea typeface="微软雅黑" panose="020B0503020204020204" pitchFamily="34" charset="-122"/>
              </a:rPr>
              <a:t>。</a:t>
            </a: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主要用于</a:t>
            </a:r>
            <a:r>
              <a:rPr lang="zh-CN" altLang="en-US" sz="1300" dirty="0">
                <a:latin typeface="微软雅黑" panose="020B0503020204020204" pitchFamily="34" charset="-122"/>
                <a:ea typeface="微软雅黑" panose="020B0503020204020204" pitchFamily="34" charset="-122"/>
              </a:rPr>
              <a:t>室内处</a:t>
            </a:r>
            <a:r>
              <a:rPr lang="en-US" altLang="zh-CN" sz="1300" dirty="0">
                <a:latin typeface="微软雅黑" panose="020B0503020204020204" pitchFamily="34" charset="-122"/>
                <a:ea typeface="微软雅黑" panose="020B0503020204020204" pitchFamily="34" charset="-122"/>
              </a:rPr>
              <a:t>局部场地施工照明，灯具采用</a:t>
            </a:r>
            <a:r>
              <a:rPr lang="zh-CN" altLang="en-US" sz="1300" dirty="0">
                <a:latin typeface="微软雅黑" panose="020B0503020204020204" pitchFamily="34" charset="-122"/>
                <a:ea typeface="微软雅黑" panose="020B0503020204020204" pitchFamily="34" charset="-122"/>
              </a:rPr>
              <a:t>防雨</a:t>
            </a:r>
            <a:r>
              <a:rPr lang="en-US" altLang="zh-CN" sz="1300" dirty="0">
                <a:latin typeface="微软雅黑" panose="020B0503020204020204" pitchFamily="34" charset="-122"/>
                <a:ea typeface="微软雅黑" panose="020B0503020204020204" pitchFamily="34" charset="-122"/>
              </a:rPr>
              <a:t>LED灯，根据需要购置，如下图。</a:t>
            </a:r>
          </a:p>
        </p:txBody>
      </p:sp>
      <p:sp>
        <p:nvSpPr>
          <p:cNvPr id="95237" name="文本框 1"/>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95238" name="图片 10"/>
          <p:cNvPicPr>
            <a:picLocks noChangeAspect="1"/>
          </p:cNvPicPr>
          <p:nvPr/>
        </p:nvPicPr>
        <p:blipFill>
          <a:blip r:embed="rId4"/>
          <a:stretch>
            <a:fillRect/>
          </a:stretch>
        </p:blipFill>
        <p:spPr>
          <a:xfrm>
            <a:off x="3779838" y="2208213"/>
            <a:ext cx="1916112" cy="3736975"/>
          </a:xfrm>
          <a:prstGeom prst="rect">
            <a:avLst/>
          </a:prstGeom>
          <a:noFill/>
          <a:ln w="9525">
            <a:noFill/>
          </a:ln>
        </p:spPr>
      </p:pic>
      <p:sp>
        <p:nvSpPr>
          <p:cNvPr id="95239" name="object 5"/>
          <p:cNvSpPr txBox="1"/>
          <p:nvPr/>
        </p:nvSpPr>
        <p:spPr>
          <a:xfrm>
            <a:off x="6096000" y="1546225"/>
            <a:ext cx="2687638" cy="1177925"/>
          </a:xfrm>
          <a:prstGeom prst="rect">
            <a:avLst/>
          </a:prstGeom>
          <a:noFill/>
          <a:ln w="9525">
            <a:noFill/>
          </a:ln>
        </p:spPr>
        <p:txBody>
          <a:bodyPr lIns="0" tIns="12700" rIns="0" bIns="0">
            <a:spAutoFit/>
          </a:bodyPr>
          <a:lstStyle/>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a:t>
            </a:r>
            <a:r>
              <a:rPr lang="en-US" altLang="zh-CN" sz="1300" dirty="0">
                <a:latin typeface="微软雅黑" panose="020B0503020204020204" pitchFamily="34" charset="-122"/>
                <a:ea typeface="微软雅黑" panose="020B0503020204020204" pitchFamily="34" charset="-122"/>
              </a:rPr>
              <a:t>  </a:t>
            </a:r>
            <a:r>
              <a:rPr lang="zh-CN" altLang="en-US" sz="1300" dirty="0">
                <a:latin typeface="微软雅黑" panose="020B0503020204020204" pitchFamily="34" charset="-122"/>
                <a:ea typeface="微软雅黑" panose="020B0503020204020204" pitchFamily="34" charset="-122"/>
              </a:rPr>
              <a:t>道路照明</a:t>
            </a:r>
            <a:endParaRPr lang="en-US" altLang="zh-CN" sz="1300" dirty="0">
              <a:latin typeface="微软雅黑" panose="020B0503020204020204" pitchFamily="34" charset="-122"/>
              <a:ea typeface="微软雅黑" panose="020B0503020204020204" pitchFamily="34" charset="-122"/>
            </a:endParaRPr>
          </a:p>
          <a:p>
            <a:pPr marL="0" lvl="1" indent="358775" algn="just" defTabSz="914400" eaLnBrk="1" hangingPunct="1">
              <a:lnSpc>
                <a:spcPct val="150000"/>
              </a:lnSpc>
              <a:buSzPct val="90000"/>
              <a:tabLst>
                <a:tab pos="203200" algn="l"/>
              </a:tabLst>
            </a:pPr>
            <a:r>
              <a:rPr lang="en-US" altLang="zh-CN" sz="1300" dirty="0">
                <a:latin typeface="微软雅黑" panose="020B0503020204020204" pitchFamily="34" charset="-122"/>
                <a:ea typeface="微软雅黑" panose="020B0503020204020204" pitchFamily="34" charset="-122"/>
              </a:rPr>
              <a:t>施工道路两侧应设置LED照明（可带太阳能板），建议高度6∽10 米，间隔 20∽30 米，见下图。</a:t>
            </a:r>
          </a:p>
        </p:txBody>
      </p:sp>
      <p:pic>
        <p:nvPicPr>
          <p:cNvPr id="95240" name="图片 9"/>
          <p:cNvPicPr>
            <a:picLocks noChangeAspect="1"/>
          </p:cNvPicPr>
          <p:nvPr/>
        </p:nvPicPr>
        <p:blipFill>
          <a:blip r:embed="rId5"/>
          <a:stretch>
            <a:fillRect/>
          </a:stretch>
        </p:blipFill>
        <p:spPr>
          <a:xfrm>
            <a:off x="9059863" y="2122488"/>
            <a:ext cx="2568575" cy="3803650"/>
          </a:xfrm>
          <a:prstGeom prst="rect">
            <a:avLst/>
          </a:prstGeom>
          <a:noFill/>
          <a:ln w="9525">
            <a:noFill/>
          </a:ln>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1747" name="组合 8"/>
          <p:cNvGrpSpPr/>
          <p:nvPr/>
        </p:nvGrpSpPr>
        <p:grpSpPr>
          <a:xfrm>
            <a:off x="490538" y="0"/>
            <a:ext cx="3076575" cy="898525"/>
            <a:chOff x="1785" y="186"/>
            <a:chExt cx="4845" cy="1414"/>
          </a:xfrm>
        </p:grpSpPr>
        <p:pic>
          <p:nvPicPr>
            <p:cNvPr id="31753"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1754"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1755"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1748" name="文本框 9"/>
          <p:cNvSpPr txBox="1"/>
          <p:nvPr/>
        </p:nvSpPr>
        <p:spPr>
          <a:xfrm>
            <a:off x="852488" y="1544638"/>
            <a:ext cx="1741487"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1.1 </a:t>
            </a:r>
            <a:r>
              <a:rPr lang="zh-CN" altLang="en-US" sz="2000" dirty="0">
                <a:latin typeface="微软雅黑" panose="020B0503020204020204" pitchFamily="34" charset="-122"/>
                <a:ea typeface="微软雅黑" panose="020B0503020204020204" pitchFamily="34" charset="-122"/>
              </a:rPr>
              <a:t>厂界围墙</a:t>
            </a:r>
          </a:p>
        </p:txBody>
      </p:sp>
      <p:sp>
        <p:nvSpPr>
          <p:cNvPr id="31749" name="文本框 3"/>
          <p:cNvSpPr txBox="1"/>
          <p:nvPr/>
        </p:nvSpPr>
        <p:spPr>
          <a:xfrm>
            <a:off x="852488" y="2054225"/>
            <a:ext cx="10123487" cy="692150"/>
          </a:xfrm>
          <a:prstGeom prst="rect">
            <a:avLst/>
          </a:prstGeom>
          <a:noFill/>
          <a:ln w="9525">
            <a:noFill/>
          </a:ln>
        </p:spPr>
        <p:txBody>
          <a:bodyPr>
            <a:spAutoFit/>
          </a:bodyPr>
          <a:lstStyle/>
          <a:p>
            <a:pPr indent="508000" algn="just" eaLnBrk="1" hangingPunct="1">
              <a:lnSpc>
                <a:spcPct val="150000"/>
              </a:lnSpc>
            </a:pPr>
            <a:r>
              <a:rPr lang="zh-CN" altLang="en-US" sz="1300" dirty="0">
                <a:latin typeface="Arial" panose="020B0604020202020204" pitchFamily="34" charset="0"/>
                <a:ea typeface="微软雅黑" panose="020B0503020204020204" pitchFamily="34" charset="-122"/>
              </a:rPr>
              <a:t>分为砖砌式和金属式两种类型。施工现场实行封闭式管理，围墙坚固、严密。</a:t>
            </a:r>
          </a:p>
          <a:p>
            <a:pPr indent="508000" algn="just" eaLnBrk="1" hangingPunct="1">
              <a:lnSpc>
                <a:spcPct val="150000"/>
              </a:lnSpc>
            </a:pPr>
            <a:r>
              <a:rPr lang="zh-CN" altLang="en-US" sz="1300" dirty="0">
                <a:latin typeface="Arial" panose="020B0604020202020204" pitchFamily="34" charset="0"/>
                <a:ea typeface="微软雅黑" panose="020B0503020204020204" pitchFamily="34" charset="-122"/>
              </a:rPr>
              <a:t>厂界围墙应在桩基工程开工前完成，宜做到永临结合。</a:t>
            </a:r>
          </a:p>
        </p:txBody>
      </p:sp>
      <p:sp>
        <p:nvSpPr>
          <p:cNvPr id="31750" name="文本框 2"/>
          <p:cNvSpPr txBox="1"/>
          <p:nvPr/>
        </p:nvSpPr>
        <p:spPr>
          <a:xfrm>
            <a:off x="6954838" y="460375"/>
            <a:ext cx="48561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31751" name="图片 1" descr="图片1"/>
          <p:cNvPicPr>
            <a:picLocks noChangeAspect="1"/>
          </p:cNvPicPr>
          <p:nvPr/>
        </p:nvPicPr>
        <p:blipFill>
          <a:blip r:embed="rId4"/>
          <a:stretch>
            <a:fillRect/>
          </a:stretch>
        </p:blipFill>
        <p:spPr>
          <a:xfrm>
            <a:off x="184150" y="3222625"/>
            <a:ext cx="11877675" cy="2495550"/>
          </a:xfrm>
          <a:prstGeom prst="rect">
            <a:avLst/>
          </a:prstGeom>
          <a:noFill/>
          <a:ln w="9525">
            <a:noFill/>
          </a:ln>
        </p:spPr>
      </p:pic>
      <p:sp>
        <p:nvSpPr>
          <p:cNvPr id="31752" name="文本框 1"/>
          <p:cNvSpPr txBox="1"/>
          <p:nvPr/>
        </p:nvSpPr>
        <p:spPr>
          <a:xfrm>
            <a:off x="3922713" y="5842000"/>
            <a:ext cx="4994275"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砖砌式围墙效果图</a:t>
            </a:r>
            <a:endParaRPr lang="en-US" altLang="zh-CN" sz="1300"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182688" y="2944813"/>
            <a:ext cx="9799638" cy="2287588"/>
          </a:xfrm>
        </p:spPr>
        <p:txBody>
          <a:bodyPr vert="horz" wrap="square" lIns="91440" tIns="45720" rIns="91440" bIns="45720" numCol="1" rtlCol="0" anchor="t" anchorCtr="0" compatLnSpc="1">
            <a:norm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zh-CN"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五</a:t>
            </a:r>
            <a:r>
              <a:rPr kumimoji="0" lang="zh-CN" altLang="en-US"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消防设施</a:t>
            </a:r>
          </a:p>
        </p:txBody>
      </p:sp>
      <p:grpSp>
        <p:nvGrpSpPr>
          <p:cNvPr id="96259" name="组合 8"/>
          <p:cNvGrpSpPr/>
          <p:nvPr/>
        </p:nvGrpSpPr>
        <p:grpSpPr>
          <a:xfrm>
            <a:off x="561975" y="23813"/>
            <a:ext cx="3076575" cy="898525"/>
            <a:chOff x="1785" y="186"/>
            <a:chExt cx="4845" cy="1414"/>
          </a:xfrm>
        </p:grpSpPr>
        <p:pic>
          <p:nvPicPr>
            <p:cNvPr id="9626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626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626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96261" name="文本框 5"/>
          <p:cNvSpPr txBox="1"/>
          <p:nvPr/>
        </p:nvSpPr>
        <p:spPr>
          <a:xfrm>
            <a:off x="6962775" y="460375"/>
            <a:ext cx="48482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97283" name="文本框 5"/>
          <p:cNvSpPr txBox="1"/>
          <p:nvPr/>
        </p:nvSpPr>
        <p:spPr>
          <a:xfrm>
            <a:off x="6980238" y="460375"/>
            <a:ext cx="48307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97284" name="组合 8"/>
          <p:cNvGrpSpPr/>
          <p:nvPr/>
        </p:nvGrpSpPr>
        <p:grpSpPr>
          <a:xfrm>
            <a:off x="569913" y="23813"/>
            <a:ext cx="3076575" cy="898525"/>
            <a:chOff x="1785" y="186"/>
            <a:chExt cx="4845" cy="1414"/>
          </a:xfrm>
        </p:grpSpPr>
        <p:pic>
          <p:nvPicPr>
            <p:cNvPr id="9728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729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729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7285" name="object 2"/>
          <p:cNvSpPr txBox="1"/>
          <p:nvPr/>
        </p:nvSpPr>
        <p:spPr>
          <a:xfrm>
            <a:off x="854075" y="2184400"/>
            <a:ext cx="2921000" cy="2163763"/>
          </a:xfrm>
          <a:prstGeom prst="rect">
            <a:avLst/>
          </a:prstGeom>
          <a:noFill/>
          <a:ln w="9525">
            <a:noFill/>
          </a:ln>
        </p:spPr>
        <p:txBody>
          <a:bodyPr lIns="0" tIns="62230" rIns="0" bIns="0">
            <a:spAutoFit/>
          </a:bodyPr>
          <a:lstStyle/>
          <a:p>
            <a:pPr marL="0" lvl="1"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放置于人员提取方便的醒目位置，器材配备数量、规格应满足消防设计规范要求，应放置包括灭火器、消防锹、消防沙箱、消防水带、消防扳手等设施，设专人管理，定期检查和维护。适用于现场消防重点部位或区域的消防器材</a:t>
            </a:r>
            <a:r>
              <a:rPr lang="en-US" altLang="zh-CN" sz="1300" dirty="0">
                <a:solidFill>
                  <a:srgbClr val="231F20"/>
                </a:solidFill>
                <a:latin typeface="微软雅黑" panose="020B0503020204020204" pitchFamily="34" charset="-122"/>
                <a:ea typeface="微软雅黑" panose="020B0503020204020204" pitchFamily="34" charset="-122"/>
              </a:rPr>
              <a:t>/</a:t>
            </a:r>
            <a:r>
              <a:rPr lang="zh-CN" altLang="en-US" sz="1300" dirty="0">
                <a:solidFill>
                  <a:srgbClr val="231F20"/>
                </a:solidFill>
                <a:latin typeface="微软雅黑" panose="020B0503020204020204" pitchFamily="34" charset="-122"/>
                <a:ea typeface="微软雅黑" panose="020B0503020204020204" pitchFamily="34" charset="-122"/>
              </a:rPr>
              <a:t>设施存储。</a:t>
            </a:r>
          </a:p>
        </p:txBody>
      </p:sp>
      <p:sp>
        <p:nvSpPr>
          <p:cNvPr id="7" name="文本框 6"/>
          <p:cNvSpPr txBox="1"/>
          <p:nvPr/>
        </p:nvSpPr>
        <p:spPr>
          <a:xfrm>
            <a:off x="854075" y="1597025"/>
            <a:ext cx="3168650" cy="400050"/>
          </a:xfrm>
          <a:prstGeom prst="rect">
            <a:avLst/>
          </a:prstGeom>
          <a:noFill/>
        </p:spPr>
        <p:txBody>
          <a:bodyPr>
            <a:spAutoFit/>
          </a:bodyPr>
          <a:lstStyle/>
          <a:p>
            <a:pPr marR="0" defTabSz="914400" eaLnBrk="1" fontAlgn="auto" hangingPunct="1">
              <a:spcBef>
                <a:spcPts val="100"/>
              </a:spcBef>
              <a:spcAft>
                <a:spcPts val="0"/>
              </a:spcAft>
              <a:buClrTx/>
              <a:buSzTx/>
              <a:buFontTx/>
              <a:buNone/>
              <a:defRPr/>
            </a:pPr>
            <a:r>
              <a:rPr kumimoji="0" lang="en-US" sz="2000" kern="1200" cap="none" spc="105" normalizeH="0" baseline="0" noProof="0" dirty="0">
                <a:latin typeface="微软雅黑" panose="020B0503020204020204" pitchFamily="34" charset="-122"/>
                <a:ea typeface="微软雅黑" panose="020B0503020204020204" pitchFamily="34" charset="-122"/>
                <a:cs typeface="+mn-cs"/>
                <a:sym typeface="+mn-ea"/>
              </a:rPr>
              <a:t>5.1 </a:t>
            </a:r>
            <a:r>
              <a:rPr kumimoji="0" lang="zh-CN" sz="2000" kern="1200" cap="none" spc="0" normalizeH="0" baseline="0" noProof="0" dirty="0" err="1">
                <a:latin typeface="微软雅黑" panose="020B0503020204020204" pitchFamily="34" charset="-122"/>
                <a:ea typeface="微软雅黑" panose="020B0503020204020204" pitchFamily="34" charset="-122"/>
                <a:cs typeface="+mn-cs"/>
                <a:sym typeface="+mn-ea"/>
              </a:rPr>
              <a:t>消防器材存放架</a:t>
            </a:r>
          </a:p>
        </p:txBody>
      </p:sp>
      <p:pic>
        <p:nvPicPr>
          <p:cNvPr id="97287" name="图片 1" descr="11111"/>
          <p:cNvPicPr>
            <a:picLocks noChangeAspect="1"/>
          </p:cNvPicPr>
          <p:nvPr/>
        </p:nvPicPr>
        <p:blipFill>
          <a:blip r:embed="rId4"/>
          <a:stretch>
            <a:fillRect/>
          </a:stretch>
        </p:blipFill>
        <p:spPr>
          <a:xfrm>
            <a:off x="6999288" y="1498600"/>
            <a:ext cx="4610100" cy="4610100"/>
          </a:xfrm>
          <a:prstGeom prst="rect">
            <a:avLst/>
          </a:prstGeom>
          <a:noFill/>
          <a:ln w="9525">
            <a:noFill/>
          </a:ln>
        </p:spPr>
      </p:pic>
      <p:pic>
        <p:nvPicPr>
          <p:cNvPr id="97288" name="图片 2" descr="22222"/>
          <p:cNvPicPr>
            <a:picLocks noChangeAspect="1"/>
          </p:cNvPicPr>
          <p:nvPr/>
        </p:nvPicPr>
        <p:blipFill>
          <a:blip r:embed="rId5"/>
          <a:stretch>
            <a:fillRect/>
          </a:stretch>
        </p:blipFill>
        <p:spPr>
          <a:xfrm>
            <a:off x="4017963" y="2365375"/>
            <a:ext cx="3081337" cy="2833688"/>
          </a:xfrm>
          <a:prstGeom prst="rect">
            <a:avLst/>
          </a:prstGeom>
          <a:noFill/>
          <a:ln w="9525">
            <a:noFill/>
          </a:ln>
        </p:spPr>
      </p:pic>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98307" name="文本框 5"/>
          <p:cNvSpPr txBox="1"/>
          <p:nvPr/>
        </p:nvSpPr>
        <p:spPr>
          <a:xfrm>
            <a:off x="6677025" y="460375"/>
            <a:ext cx="513397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98308" name="组合 8"/>
          <p:cNvGrpSpPr/>
          <p:nvPr/>
        </p:nvGrpSpPr>
        <p:grpSpPr>
          <a:xfrm>
            <a:off x="492125" y="19050"/>
            <a:ext cx="3076575" cy="898525"/>
            <a:chOff x="1785" y="186"/>
            <a:chExt cx="4845" cy="1414"/>
          </a:xfrm>
        </p:grpSpPr>
        <p:pic>
          <p:nvPicPr>
            <p:cNvPr id="98318"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8319"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8320"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8309" name="object 2"/>
          <p:cNvSpPr txBox="1"/>
          <p:nvPr/>
        </p:nvSpPr>
        <p:spPr>
          <a:xfrm>
            <a:off x="869950" y="2060575"/>
            <a:ext cx="6142038" cy="912813"/>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现场灭火器的设置应符合消防规范要求，放置在明显和便于取用的地点，不得影响安全疏散，下设禁止阻塞线，消防箱顶部张贴灭火器使用方法标签（如下图），设专人管理，定期检查和维护。</a:t>
            </a:r>
          </a:p>
        </p:txBody>
      </p:sp>
      <p:sp>
        <p:nvSpPr>
          <p:cNvPr id="12" name="文本框 11"/>
          <p:cNvSpPr txBox="1"/>
          <p:nvPr/>
        </p:nvSpPr>
        <p:spPr>
          <a:xfrm>
            <a:off x="820738" y="1565275"/>
            <a:ext cx="2436813" cy="398463"/>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en-US" sz="2000" kern="1200" cap="none" spc="85" normalizeH="0" baseline="0" noProof="0" dirty="0">
                <a:latin typeface="微软雅黑" panose="020B0503020204020204" pitchFamily="34" charset="-122"/>
                <a:ea typeface="微软雅黑" panose="020B0503020204020204" pitchFamily="34" charset="-122"/>
                <a:cs typeface="+mn-cs"/>
                <a:sym typeface="+mn-ea"/>
              </a:rPr>
              <a:t>5.2  </a:t>
            </a:r>
            <a:r>
              <a:rPr kumimoji="0" lang="zh-CN" sz="2000" kern="1200" cap="none" spc="85" normalizeH="0" baseline="0" noProof="0" dirty="0" err="1">
                <a:latin typeface="微软雅黑" panose="020B0503020204020204" pitchFamily="34" charset="-122"/>
                <a:ea typeface="微软雅黑" panose="020B0503020204020204" pitchFamily="34" charset="-122"/>
                <a:cs typeface="+mn-cs"/>
                <a:sym typeface="+mn-ea"/>
              </a:rPr>
              <a:t>灭火器</a:t>
            </a:r>
          </a:p>
        </p:txBody>
      </p:sp>
      <p:pic>
        <p:nvPicPr>
          <p:cNvPr id="98311" name="图片 26"/>
          <p:cNvPicPr>
            <a:picLocks noChangeAspect="1"/>
          </p:cNvPicPr>
          <p:nvPr/>
        </p:nvPicPr>
        <p:blipFill>
          <a:blip r:embed="rId4"/>
          <a:stretch>
            <a:fillRect/>
          </a:stretch>
        </p:blipFill>
        <p:spPr>
          <a:xfrm>
            <a:off x="314325" y="3800475"/>
            <a:ext cx="2873375" cy="1806575"/>
          </a:xfrm>
          <a:prstGeom prst="rect">
            <a:avLst/>
          </a:prstGeom>
          <a:noFill/>
          <a:ln w="9525">
            <a:noFill/>
          </a:ln>
        </p:spPr>
      </p:pic>
      <p:pic>
        <p:nvPicPr>
          <p:cNvPr id="98312" name="图片 6" descr="cd886c95c1e5a96ebbc273f03884e57"/>
          <p:cNvPicPr>
            <a:picLocks noChangeAspect="1"/>
          </p:cNvPicPr>
          <p:nvPr/>
        </p:nvPicPr>
        <p:blipFill>
          <a:blip r:embed="rId5"/>
          <a:stretch>
            <a:fillRect/>
          </a:stretch>
        </p:blipFill>
        <p:spPr>
          <a:xfrm>
            <a:off x="3409950" y="3700463"/>
            <a:ext cx="3752850" cy="1871662"/>
          </a:xfrm>
          <a:prstGeom prst="rect">
            <a:avLst/>
          </a:prstGeom>
          <a:noFill/>
          <a:ln w="9525">
            <a:noFill/>
          </a:ln>
        </p:spPr>
      </p:pic>
      <p:pic>
        <p:nvPicPr>
          <p:cNvPr id="98313" name="图片 3"/>
          <p:cNvPicPr>
            <a:picLocks noChangeAspect="1"/>
          </p:cNvPicPr>
          <p:nvPr/>
        </p:nvPicPr>
        <p:blipFill>
          <a:blip r:embed="rId6"/>
          <a:stretch>
            <a:fillRect/>
          </a:stretch>
        </p:blipFill>
        <p:spPr>
          <a:xfrm>
            <a:off x="8228013" y="1176338"/>
            <a:ext cx="3009900" cy="1658937"/>
          </a:xfrm>
          <a:prstGeom prst="rect">
            <a:avLst/>
          </a:prstGeom>
          <a:noFill/>
          <a:ln w="9525">
            <a:noFill/>
          </a:ln>
        </p:spPr>
      </p:pic>
      <p:pic>
        <p:nvPicPr>
          <p:cNvPr id="98314" name="图片 13"/>
          <p:cNvPicPr>
            <a:picLocks noChangeAspect="1"/>
          </p:cNvPicPr>
          <p:nvPr/>
        </p:nvPicPr>
        <p:blipFill>
          <a:blip r:embed="rId7"/>
          <a:srcRect l="391" t="16795"/>
          <a:stretch>
            <a:fillRect/>
          </a:stretch>
        </p:blipFill>
        <p:spPr>
          <a:xfrm>
            <a:off x="8228013" y="2995613"/>
            <a:ext cx="3009900" cy="3409950"/>
          </a:xfrm>
          <a:prstGeom prst="rect">
            <a:avLst/>
          </a:prstGeom>
          <a:noFill/>
          <a:ln w="9525">
            <a:noFill/>
          </a:ln>
        </p:spPr>
      </p:pic>
      <p:sp>
        <p:nvSpPr>
          <p:cNvPr id="3" name="文本框 2"/>
          <p:cNvSpPr txBox="1"/>
          <p:nvPr/>
        </p:nvSpPr>
        <p:spPr>
          <a:xfrm>
            <a:off x="920750" y="5824538"/>
            <a:ext cx="1660525" cy="292100"/>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zh-CN" sz="1300" kern="1200" cap="none" spc="85" normalizeH="0" baseline="0" noProof="0" dirty="0">
                <a:latin typeface="微软雅黑" panose="020B0503020204020204" pitchFamily="34" charset="-122"/>
                <a:ea typeface="微软雅黑" panose="020B0503020204020204" pitchFamily="34" charset="-122"/>
                <a:cs typeface="+mn-cs"/>
                <a:sym typeface="+mn-ea"/>
              </a:rPr>
              <a:t>灭火器箱</a:t>
            </a:r>
          </a:p>
        </p:txBody>
      </p:sp>
      <p:sp>
        <p:nvSpPr>
          <p:cNvPr id="11" name="文本框 10"/>
          <p:cNvSpPr txBox="1"/>
          <p:nvPr/>
        </p:nvSpPr>
        <p:spPr>
          <a:xfrm>
            <a:off x="4808538" y="5848350"/>
            <a:ext cx="1073150" cy="29210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zh-CN" sz="1300" kern="1200" cap="none" spc="85" normalizeH="0" baseline="0" noProof="0" dirty="0">
                <a:latin typeface="微软雅黑" panose="020B0503020204020204" pitchFamily="34" charset="-122"/>
                <a:ea typeface="微软雅黑" panose="020B0503020204020204" pitchFamily="34" charset="-122"/>
                <a:cs typeface="+mn-cs"/>
                <a:sym typeface="+mn-ea"/>
              </a:rPr>
              <a:t>灭火器标签</a:t>
            </a:r>
          </a:p>
        </p:txBody>
      </p:sp>
      <p:sp>
        <p:nvSpPr>
          <p:cNvPr id="13" name="文本框 12"/>
          <p:cNvSpPr txBox="1"/>
          <p:nvPr/>
        </p:nvSpPr>
        <p:spPr>
          <a:xfrm>
            <a:off x="9228138" y="6442075"/>
            <a:ext cx="1073150" cy="292100"/>
          </a:xfrm>
          <a:prstGeom prst="rect">
            <a:avLst/>
          </a:prstGeom>
          <a:noFill/>
        </p:spPr>
        <p:txBody>
          <a:bodyPr wrap="none">
            <a:spAutoFit/>
          </a:bodyPr>
          <a:lstStyle/>
          <a:p>
            <a:pPr marR="0" defTabSz="914400" eaLnBrk="1" fontAlgn="auto" hangingPunct="1">
              <a:spcBef>
                <a:spcPts val="0"/>
              </a:spcBef>
              <a:spcAft>
                <a:spcPts val="0"/>
              </a:spcAft>
              <a:buClrTx/>
              <a:buSzTx/>
              <a:buFontTx/>
              <a:buNone/>
              <a:defRPr/>
            </a:pPr>
            <a:r>
              <a:rPr kumimoji="0" lang="zh-CN" sz="1300" kern="1200" cap="none" spc="85" normalizeH="0" baseline="0" noProof="0" dirty="0">
                <a:latin typeface="微软雅黑" panose="020B0503020204020204" pitchFamily="34" charset="-122"/>
                <a:ea typeface="微软雅黑" panose="020B0503020204020204" pitchFamily="34" charset="-122"/>
                <a:cs typeface="+mn-cs"/>
                <a:sym typeface="+mn-ea"/>
              </a:rPr>
              <a:t>灭火器设置</a:t>
            </a: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99331" name="组合 8"/>
          <p:cNvGrpSpPr/>
          <p:nvPr/>
        </p:nvGrpSpPr>
        <p:grpSpPr>
          <a:xfrm>
            <a:off x="508000" y="14288"/>
            <a:ext cx="3076575" cy="898525"/>
            <a:chOff x="1785" y="186"/>
            <a:chExt cx="4845" cy="1414"/>
          </a:xfrm>
        </p:grpSpPr>
        <p:pic>
          <p:nvPicPr>
            <p:cNvPr id="9933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9933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9933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99332" name="object 2"/>
          <p:cNvSpPr txBox="1"/>
          <p:nvPr/>
        </p:nvSpPr>
        <p:spPr>
          <a:xfrm>
            <a:off x="904875" y="2174875"/>
            <a:ext cx="3263900" cy="1177925"/>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适用于危化品库、物资仓库、配电房、油系统等重点防火部位。箱体：</a:t>
            </a:r>
            <a:r>
              <a:rPr lang="en-US" altLang="zh-CN" sz="1300" dirty="0">
                <a:solidFill>
                  <a:srgbClr val="231F20"/>
                </a:solidFill>
                <a:latin typeface="微软雅黑" panose="020B0503020204020204" pitchFamily="34" charset="-122"/>
                <a:ea typeface="微软雅黑" panose="020B0503020204020204" pitchFamily="34" charset="-122"/>
              </a:rPr>
              <a:t>600mm</a:t>
            </a:r>
            <a:r>
              <a:rPr lang="zh-CN" altLang="en-US" sz="1300" dirty="0">
                <a:solidFill>
                  <a:srgbClr val="231F20"/>
                </a:solidFill>
                <a:latin typeface="微软雅黑" panose="020B0503020204020204" pitchFamily="34" charset="-122"/>
                <a:ea typeface="微软雅黑" panose="020B0503020204020204" pitchFamily="34" charset="-122"/>
              </a:rPr>
              <a:t>（</a:t>
            </a:r>
            <a:r>
              <a:rPr lang="zh-CN" altLang="en-US" sz="1300" dirty="0">
                <a:solidFill>
                  <a:srgbClr val="231F20"/>
                </a:solidFill>
                <a:latin typeface="微软雅黑" panose="020B0503020204020204" pitchFamily="34" charset="-122"/>
                <a:ea typeface="微软雅黑" panose="020B0503020204020204" pitchFamily="34" charset="-122"/>
                <a:sym typeface="+mn-ea"/>
              </a:rPr>
              <a:t>长</a:t>
            </a:r>
            <a:r>
              <a:rPr lang="zh-CN" altLang="en-US" sz="1300" dirty="0">
                <a:solidFill>
                  <a:srgbClr val="231F20"/>
                </a:solidFill>
                <a:latin typeface="微软雅黑" panose="020B0503020204020204" pitchFamily="34" charset="-122"/>
                <a:ea typeface="微软雅黑" panose="020B0503020204020204" pitchFamily="34" charset="-122"/>
              </a:rPr>
              <a:t>）</a:t>
            </a:r>
            <a:r>
              <a:rPr lang="en-US" altLang="zh-CN" sz="1300" dirty="0">
                <a:solidFill>
                  <a:srgbClr val="231F20"/>
                </a:solidFill>
                <a:latin typeface="微软雅黑" panose="020B0503020204020204" pitchFamily="34" charset="-122"/>
                <a:ea typeface="微软雅黑" panose="020B0503020204020204" pitchFamily="34" charset="-122"/>
              </a:rPr>
              <a:t>X400mm</a:t>
            </a:r>
            <a:r>
              <a:rPr lang="zh-CN" altLang="en-US" sz="1300" dirty="0">
                <a:solidFill>
                  <a:srgbClr val="231F20"/>
                </a:solidFill>
                <a:latin typeface="微软雅黑" panose="020B0503020204020204" pitchFamily="34" charset="-122"/>
                <a:ea typeface="微软雅黑" panose="020B0503020204020204" pitchFamily="34" charset="-122"/>
              </a:rPr>
              <a:t>（</a:t>
            </a:r>
            <a:r>
              <a:rPr lang="zh-CN" altLang="en-US" sz="1300" dirty="0">
                <a:solidFill>
                  <a:srgbClr val="231F20"/>
                </a:solidFill>
                <a:latin typeface="微软雅黑" panose="020B0503020204020204" pitchFamily="34" charset="-122"/>
                <a:ea typeface="微软雅黑" panose="020B0503020204020204" pitchFamily="34" charset="-122"/>
                <a:sym typeface="+mn-ea"/>
              </a:rPr>
              <a:t>宽）</a:t>
            </a:r>
            <a:r>
              <a:rPr lang="en-US" altLang="zh-CN" sz="1300" dirty="0">
                <a:solidFill>
                  <a:srgbClr val="231F20"/>
                </a:solidFill>
                <a:latin typeface="微软雅黑" panose="020B0503020204020204" pitchFamily="34" charset="-122"/>
                <a:ea typeface="微软雅黑" panose="020B0503020204020204" pitchFamily="34" charset="-122"/>
                <a:sym typeface="+mn-ea"/>
              </a:rPr>
              <a:t>X</a:t>
            </a:r>
            <a:r>
              <a:rPr lang="en-US" altLang="zh-CN" sz="1300" dirty="0">
                <a:solidFill>
                  <a:srgbClr val="231F20"/>
                </a:solidFill>
                <a:latin typeface="微软雅黑" panose="020B0503020204020204" pitchFamily="34" charset="-122"/>
                <a:ea typeface="微软雅黑" panose="020B0503020204020204" pitchFamily="34" charset="-122"/>
              </a:rPr>
              <a:t>500mm</a:t>
            </a:r>
            <a:r>
              <a:rPr lang="zh-CN" altLang="en-US" sz="1300" dirty="0">
                <a:solidFill>
                  <a:srgbClr val="231F20"/>
                </a:solidFill>
                <a:latin typeface="微软雅黑" panose="020B0503020204020204" pitchFamily="34" charset="-122"/>
                <a:ea typeface="微软雅黑" panose="020B0503020204020204" pitchFamily="34" charset="-122"/>
              </a:rPr>
              <a:t>（</a:t>
            </a:r>
            <a:r>
              <a:rPr lang="zh-CN" altLang="en-US" sz="1300" dirty="0">
                <a:solidFill>
                  <a:srgbClr val="231F20"/>
                </a:solidFill>
                <a:latin typeface="微软雅黑" panose="020B0503020204020204" pitchFamily="34" charset="-122"/>
                <a:ea typeface="微软雅黑" panose="020B0503020204020204" pitchFamily="34" charset="-122"/>
                <a:sym typeface="+mn-ea"/>
              </a:rPr>
              <a:t>高）</a:t>
            </a:r>
            <a:r>
              <a:rPr lang="zh-CN" altLang="en-US" sz="1300" dirty="0">
                <a:solidFill>
                  <a:srgbClr val="231F20"/>
                </a:solidFill>
                <a:latin typeface="微软雅黑" panose="020B0503020204020204" pitchFamily="34" charset="-122"/>
                <a:ea typeface="微软雅黑" panose="020B0503020204020204" pitchFamily="34" charset="-122"/>
              </a:rPr>
              <a:t>，加盖防雨，配备消防锹，设专人管理，定期检查和维护。</a:t>
            </a:r>
          </a:p>
        </p:txBody>
      </p:sp>
      <p:sp>
        <p:nvSpPr>
          <p:cNvPr id="12" name="文本框 11"/>
          <p:cNvSpPr txBox="1"/>
          <p:nvPr/>
        </p:nvSpPr>
        <p:spPr>
          <a:xfrm>
            <a:off x="854075" y="1565275"/>
            <a:ext cx="2484438" cy="398463"/>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en-US" sz="2000" kern="1200" cap="none" spc="85" normalizeH="0" baseline="0" noProof="0" dirty="0">
                <a:latin typeface="微软雅黑" panose="020B0503020204020204" pitchFamily="34" charset="-122"/>
                <a:ea typeface="微软雅黑" panose="020B0503020204020204" pitchFamily="34" charset="-122"/>
                <a:cs typeface="+mn-cs"/>
                <a:sym typeface="+mn-ea"/>
              </a:rPr>
              <a:t>5.3  </a:t>
            </a:r>
            <a:r>
              <a:rPr kumimoji="0" lang="zh-CN" altLang="en-US" sz="2000" kern="1200" cap="none" spc="85" normalizeH="0" baseline="0" noProof="0" dirty="0">
                <a:latin typeface="微软雅黑" panose="020B0503020204020204" pitchFamily="34" charset="-122"/>
                <a:ea typeface="微软雅黑" panose="020B0503020204020204" pitchFamily="34" charset="-122"/>
                <a:cs typeface="+mn-cs"/>
                <a:sym typeface="+mn-ea"/>
              </a:rPr>
              <a:t>消防砂箱</a:t>
            </a:r>
          </a:p>
        </p:txBody>
      </p:sp>
      <p:sp>
        <p:nvSpPr>
          <p:cNvPr id="99334" name="文本框 9"/>
          <p:cNvSpPr txBox="1"/>
          <p:nvPr/>
        </p:nvSpPr>
        <p:spPr>
          <a:xfrm>
            <a:off x="6686550" y="460375"/>
            <a:ext cx="51244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99335" name="图片 4"/>
          <p:cNvPicPr>
            <a:picLocks noChangeAspect="1"/>
          </p:cNvPicPr>
          <p:nvPr/>
        </p:nvPicPr>
        <p:blipFill>
          <a:blip r:embed="rId4"/>
          <a:stretch>
            <a:fillRect/>
          </a:stretch>
        </p:blipFill>
        <p:spPr>
          <a:xfrm>
            <a:off x="5230813" y="2384425"/>
            <a:ext cx="3541712" cy="2500313"/>
          </a:xfrm>
          <a:prstGeom prst="rect">
            <a:avLst/>
          </a:prstGeom>
          <a:noFill/>
          <a:ln w="9525">
            <a:noFill/>
          </a:ln>
        </p:spPr>
      </p:pic>
      <p:pic>
        <p:nvPicPr>
          <p:cNvPr id="99336" name="图片 1" descr="u=509937227,857744855&amp;fm=199&amp;app=68&amp;f=JPEG (1)"/>
          <p:cNvPicPr>
            <a:picLocks noChangeAspect="1"/>
          </p:cNvPicPr>
          <p:nvPr/>
        </p:nvPicPr>
        <p:blipFill>
          <a:blip r:embed="rId5"/>
          <a:stretch>
            <a:fillRect/>
          </a:stretch>
        </p:blipFill>
        <p:spPr>
          <a:xfrm>
            <a:off x="8578850" y="2382838"/>
            <a:ext cx="2590800" cy="2501900"/>
          </a:xfrm>
          <a:prstGeom prst="rect">
            <a:avLst/>
          </a:prstGeom>
          <a:noFill/>
          <a:ln w="9525">
            <a:noFill/>
          </a:ln>
        </p:spPr>
      </p:pic>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100355" name="组合 8"/>
          <p:cNvGrpSpPr/>
          <p:nvPr/>
        </p:nvGrpSpPr>
        <p:grpSpPr>
          <a:xfrm>
            <a:off x="515938" y="14288"/>
            <a:ext cx="3076575" cy="898525"/>
            <a:chOff x="1785" y="186"/>
            <a:chExt cx="4845" cy="1414"/>
          </a:xfrm>
        </p:grpSpPr>
        <p:pic>
          <p:nvPicPr>
            <p:cNvPr id="10036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036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036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00356" name="object 2"/>
          <p:cNvSpPr txBox="1"/>
          <p:nvPr/>
        </p:nvSpPr>
        <p:spPr>
          <a:xfrm>
            <a:off x="852488" y="2112963"/>
            <a:ext cx="4343400" cy="1812925"/>
          </a:xfrm>
          <a:prstGeom prst="rect">
            <a:avLst/>
          </a:prstGeom>
          <a:noFill/>
          <a:ln w="9525">
            <a:noFill/>
          </a:ln>
        </p:spPr>
        <p:txBody>
          <a:bodyPr lIns="0" tIns="12700" rIns="0" bIns="0">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rPr>
              <a:t>分为室外消防栓和室内消防栓箱。室内消防栓箱内配备水枪、水带及接头，玻璃门上应注明消防栓字样和火警电话。室外消火栓的设置应满足现场消防的要求，周边设置保护围栏，材料为</a:t>
            </a:r>
            <a:r>
              <a:rPr lang="en-US" altLang="zh-CN" sz="1300" dirty="0">
                <a:solidFill>
                  <a:srgbClr val="231F20"/>
                </a:solidFill>
                <a:latin typeface="微软雅黑" panose="020B0503020204020204" pitchFamily="34" charset="-122"/>
                <a:ea typeface="微软雅黑" panose="020B0503020204020204" pitchFamily="34" charset="-122"/>
              </a:rPr>
              <a:t>φ48.3mm</a:t>
            </a:r>
            <a:r>
              <a:rPr lang="zh-CN" altLang="en-US" sz="1300" dirty="0">
                <a:solidFill>
                  <a:srgbClr val="231F20"/>
                </a:solidFill>
                <a:latin typeface="微软雅黑" panose="020B0503020204020204" pitchFamily="34" charset="-122"/>
                <a:ea typeface="微软雅黑" panose="020B0503020204020204" pitchFamily="34" charset="-122"/>
              </a:rPr>
              <a:t>钢管，经焊接成型，并涂刷红白相间</a:t>
            </a:r>
            <a:r>
              <a:rPr lang="en-US" altLang="zh-CN" sz="1300" dirty="0">
                <a:solidFill>
                  <a:srgbClr val="231F20"/>
                </a:solidFill>
                <a:latin typeface="微软雅黑" panose="020B0503020204020204" pitchFamily="34" charset="-122"/>
                <a:ea typeface="微软雅黑" panose="020B0503020204020204" pitchFamily="34" charset="-122"/>
              </a:rPr>
              <a:t>300mm</a:t>
            </a:r>
            <a:r>
              <a:rPr lang="zh-CN" altLang="en-US" sz="1300" dirty="0">
                <a:solidFill>
                  <a:srgbClr val="231F20"/>
                </a:solidFill>
                <a:latin typeface="微软雅黑" panose="020B0503020204020204" pitchFamily="34" charset="-122"/>
                <a:ea typeface="微软雅黑" panose="020B0503020204020204" pitchFamily="34" charset="-122"/>
              </a:rPr>
              <a:t>油漆。室外消火栓冬季时应加保温罩等防冻措施。消火栓应设专人管理，定期检查和维护。</a:t>
            </a:r>
          </a:p>
        </p:txBody>
      </p:sp>
      <p:sp>
        <p:nvSpPr>
          <p:cNvPr id="12" name="文本框 11"/>
          <p:cNvSpPr txBox="1"/>
          <p:nvPr/>
        </p:nvSpPr>
        <p:spPr>
          <a:xfrm>
            <a:off x="852488" y="1565275"/>
            <a:ext cx="2270125" cy="398463"/>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en-US" sz="2000" kern="1200" cap="none" spc="45" normalizeH="0" baseline="0" noProof="0" dirty="0">
                <a:latin typeface="微软雅黑" panose="020B0503020204020204" pitchFamily="34" charset="-122"/>
                <a:ea typeface="微软雅黑" panose="020B0503020204020204" pitchFamily="34" charset="-122"/>
                <a:cs typeface="+mn-cs"/>
                <a:sym typeface="+mn-ea"/>
              </a:rPr>
              <a:t>5.4  </a:t>
            </a:r>
            <a:r>
              <a:rPr kumimoji="0" lang="zh-CN" altLang="en-US" sz="2000" kern="1200" cap="none" spc="45" normalizeH="0" baseline="0" noProof="0" dirty="0">
                <a:latin typeface="微软雅黑" panose="020B0503020204020204" pitchFamily="34" charset="-122"/>
                <a:ea typeface="微软雅黑" panose="020B0503020204020204" pitchFamily="34" charset="-122"/>
                <a:cs typeface="+mn-cs"/>
                <a:sym typeface="+mn-ea"/>
              </a:rPr>
              <a:t>消火栓</a:t>
            </a:r>
          </a:p>
        </p:txBody>
      </p:sp>
      <p:sp>
        <p:nvSpPr>
          <p:cNvPr id="100358" name="文本框 9"/>
          <p:cNvSpPr txBox="1"/>
          <p:nvPr/>
        </p:nvSpPr>
        <p:spPr>
          <a:xfrm>
            <a:off x="7004050" y="460375"/>
            <a:ext cx="480695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100359" name="图片 6" descr="C:\Users\Administrator\Desktop\QQ图片20170612140648.jpg"/>
          <p:cNvPicPr>
            <a:picLocks noChangeAspect="1"/>
          </p:cNvPicPr>
          <p:nvPr/>
        </p:nvPicPr>
        <p:blipFill>
          <a:blip r:embed="rId4"/>
          <a:stretch>
            <a:fillRect/>
          </a:stretch>
        </p:blipFill>
        <p:spPr>
          <a:xfrm>
            <a:off x="6119813" y="2128838"/>
            <a:ext cx="4819650" cy="2525712"/>
          </a:xfrm>
          <a:prstGeom prst="rect">
            <a:avLst/>
          </a:prstGeom>
          <a:noFill/>
          <a:ln w="9525">
            <a:noFill/>
          </a:ln>
        </p:spPr>
      </p:pic>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101379" name="组合 8"/>
          <p:cNvGrpSpPr/>
          <p:nvPr/>
        </p:nvGrpSpPr>
        <p:grpSpPr>
          <a:xfrm>
            <a:off x="531813" y="11113"/>
            <a:ext cx="3076575" cy="898525"/>
            <a:chOff x="1785" y="186"/>
            <a:chExt cx="4845" cy="1414"/>
          </a:xfrm>
        </p:grpSpPr>
        <p:pic>
          <p:nvPicPr>
            <p:cNvPr id="101385"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1386"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1387"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2" name="文本框 11"/>
          <p:cNvSpPr txBox="1"/>
          <p:nvPr/>
        </p:nvSpPr>
        <p:spPr>
          <a:xfrm>
            <a:off x="4983163" y="1412875"/>
            <a:ext cx="1738313" cy="292100"/>
          </a:xfrm>
          <a:prstGeom prst="rect">
            <a:avLst/>
          </a:prstGeom>
          <a:noFill/>
        </p:spPr>
        <p:txBody>
          <a:bodyPr wrap="none">
            <a:spAutoFit/>
          </a:bodyPr>
          <a:lstStyle/>
          <a:p>
            <a:pPr marR="0" algn="ctr" defTabSz="914400" eaLnBrk="1" fontAlgn="auto" hangingPunct="1">
              <a:spcBef>
                <a:spcPts val="0"/>
              </a:spcBef>
              <a:spcAft>
                <a:spcPts val="0"/>
              </a:spcAft>
              <a:buClrTx/>
              <a:buSzTx/>
              <a:buFontTx/>
              <a:buNone/>
              <a:defRPr/>
            </a:pPr>
            <a:r>
              <a:rPr kumimoji="0" lang="zh-CN" altLang="en-US" sz="1300" kern="1200" cap="none" spc="45" normalizeH="0" baseline="0" noProof="0" dirty="0">
                <a:latin typeface="微软雅黑" panose="020B0503020204020204" pitchFamily="34" charset="-122"/>
                <a:ea typeface="微软雅黑" panose="020B0503020204020204" pitchFamily="34" charset="-122"/>
                <a:cs typeface="+mn-cs"/>
                <a:sym typeface="+mn-ea"/>
              </a:rPr>
              <a:t>消火栓防护及示意图</a:t>
            </a:r>
            <a:endParaRPr kumimoji="0" lang="zh-CN" sz="1300" kern="1200" cap="none" spc="-5" normalizeH="0" baseline="0" noProof="0" dirty="0">
              <a:latin typeface="微软雅黑" panose="020B0503020204020204" pitchFamily="34" charset="-122"/>
              <a:ea typeface="微软雅黑" panose="020B0503020204020204" pitchFamily="34" charset="-122"/>
              <a:cs typeface="+mn-cs"/>
              <a:sym typeface="+mn-ea"/>
            </a:endParaRPr>
          </a:p>
        </p:txBody>
      </p:sp>
      <p:sp>
        <p:nvSpPr>
          <p:cNvPr id="101381" name="文本框 9"/>
          <p:cNvSpPr txBox="1"/>
          <p:nvPr/>
        </p:nvSpPr>
        <p:spPr>
          <a:xfrm>
            <a:off x="6904038" y="460375"/>
            <a:ext cx="49069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101382" name="图片 5"/>
          <p:cNvPicPr>
            <a:picLocks noChangeAspect="1"/>
          </p:cNvPicPr>
          <p:nvPr/>
        </p:nvPicPr>
        <p:blipFill>
          <a:blip r:embed="rId4"/>
          <a:stretch>
            <a:fillRect/>
          </a:stretch>
        </p:blipFill>
        <p:spPr>
          <a:xfrm>
            <a:off x="1443038" y="2012950"/>
            <a:ext cx="8796337" cy="2244725"/>
          </a:xfrm>
          <a:prstGeom prst="rect">
            <a:avLst/>
          </a:prstGeom>
          <a:noFill/>
          <a:ln w="9525">
            <a:noFill/>
          </a:ln>
        </p:spPr>
      </p:pic>
      <p:pic>
        <p:nvPicPr>
          <p:cNvPr id="101383" name="图片 25"/>
          <p:cNvPicPr>
            <a:picLocks noChangeAspect="1"/>
          </p:cNvPicPr>
          <p:nvPr/>
        </p:nvPicPr>
        <p:blipFill>
          <a:blip r:embed="rId5"/>
          <a:stretch>
            <a:fillRect/>
          </a:stretch>
        </p:blipFill>
        <p:spPr>
          <a:xfrm>
            <a:off x="2738438" y="4489450"/>
            <a:ext cx="2149475" cy="2112963"/>
          </a:xfrm>
          <a:prstGeom prst="rect">
            <a:avLst/>
          </a:prstGeom>
          <a:noFill/>
          <a:ln w="9525">
            <a:noFill/>
          </a:ln>
        </p:spPr>
      </p:pic>
      <p:pic>
        <p:nvPicPr>
          <p:cNvPr id="101384" name="图片 12"/>
          <p:cNvPicPr>
            <a:picLocks noChangeAspect="1"/>
          </p:cNvPicPr>
          <p:nvPr/>
        </p:nvPicPr>
        <p:blipFill>
          <a:blip r:embed="rId6"/>
          <a:stretch>
            <a:fillRect/>
          </a:stretch>
        </p:blipFill>
        <p:spPr>
          <a:xfrm>
            <a:off x="7362825" y="4489450"/>
            <a:ext cx="1630363" cy="2146300"/>
          </a:xfrm>
          <a:prstGeom prst="rect">
            <a:avLst/>
          </a:prstGeom>
          <a:noFill/>
          <a:ln w="9525">
            <a:noFill/>
          </a:ln>
        </p:spPr>
      </p:pic>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102403" name="组合 8"/>
          <p:cNvGrpSpPr/>
          <p:nvPr/>
        </p:nvGrpSpPr>
        <p:grpSpPr>
          <a:xfrm>
            <a:off x="552450" y="23813"/>
            <a:ext cx="3076575" cy="898525"/>
            <a:chOff x="1785" y="186"/>
            <a:chExt cx="4845" cy="1414"/>
          </a:xfrm>
        </p:grpSpPr>
        <p:pic>
          <p:nvPicPr>
            <p:cNvPr id="10240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241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241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2" name="文本框 11"/>
          <p:cNvSpPr txBox="1"/>
          <p:nvPr/>
        </p:nvSpPr>
        <p:spPr>
          <a:xfrm>
            <a:off x="836613" y="1565275"/>
            <a:ext cx="2076450" cy="398463"/>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en-US" sz="2000" kern="1200" cap="none" spc="45" normalizeH="0" baseline="0" noProof="0" dirty="0">
                <a:latin typeface="微软雅黑" panose="020B0503020204020204" pitchFamily="34" charset="-122"/>
                <a:ea typeface="微软雅黑" panose="020B0503020204020204" pitchFamily="34" charset="-122"/>
                <a:cs typeface="+mn-cs"/>
                <a:sym typeface="+mn-ea"/>
              </a:rPr>
              <a:t>5.5  </a:t>
            </a:r>
            <a:r>
              <a:rPr kumimoji="0" lang="zh-CN" altLang="en-US" sz="2000" kern="1200" cap="none" spc="45" normalizeH="0" baseline="0" noProof="0" dirty="0">
                <a:latin typeface="微软雅黑" panose="020B0503020204020204" pitchFamily="34" charset="-122"/>
                <a:ea typeface="微软雅黑" panose="020B0503020204020204" pitchFamily="34" charset="-122"/>
                <a:cs typeface="+mn-cs"/>
                <a:sym typeface="+mn-ea"/>
              </a:rPr>
              <a:t>消防水</a:t>
            </a:r>
          </a:p>
        </p:txBody>
      </p:sp>
      <p:sp>
        <p:nvSpPr>
          <p:cNvPr id="102405" name="文本框 1"/>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102406" name="文本框 2"/>
          <p:cNvSpPr txBox="1"/>
          <p:nvPr/>
        </p:nvSpPr>
        <p:spPr>
          <a:xfrm>
            <a:off x="885825" y="2052638"/>
            <a:ext cx="3736975" cy="1892300"/>
          </a:xfrm>
          <a:prstGeom prst="rect">
            <a:avLst/>
          </a:prstGeom>
          <a:noFill/>
          <a:ln w="9525">
            <a:noFill/>
          </a:ln>
        </p:spPr>
        <p:txBody>
          <a:bodyPr>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sym typeface="+mn-ea"/>
              </a:rPr>
              <a:t>在“四通一平”等前期阶段，现场应设置满足现场需要的消防管和消火栓。对压力不高的区域，消防水可与施工用水合用；高层建筑、电厂锅炉、脱硫吸收塔等水压要求高的区域宜采用永临结合的方式，消防水取自生产区域专用消防水系统（若有）或配备临时消防水泵、水池。</a:t>
            </a:r>
          </a:p>
        </p:txBody>
      </p:sp>
      <p:pic>
        <p:nvPicPr>
          <p:cNvPr id="102407" name="图片 5" descr="2"/>
          <p:cNvPicPr>
            <a:picLocks noChangeAspect="1"/>
          </p:cNvPicPr>
          <p:nvPr/>
        </p:nvPicPr>
        <p:blipFill>
          <a:blip r:embed="rId4"/>
          <a:stretch>
            <a:fillRect/>
          </a:stretch>
        </p:blipFill>
        <p:spPr>
          <a:xfrm>
            <a:off x="5318125" y="2411413"/>
            <a:ext cx="3402013" cy="2216150"/>
          </a:xfrm>
          <a:prstGeom prst="rect">
            <a:avLst/>
          </a:prstGeom>
          <a:noFill/>
          <a:ln w="9525">
            <a:noFill/>
          </a:ln>
        </p:spPr>
      </p:pic>
      <p:pic>
        <p:nvPicPr>
          <p:cNvPr id="102408" name="图片 3"/>
          <p:cNvPicPr>
            <a:picLocks noChangeAspect="1"/>
          </p:cNvPicPr>
          <p:nvPr/>
        </p:nvPicPr>
        <p:blipFill>
          <a:blip r:embed="rId5"/>
          <a:stretch>
            <a:fillRect/>
          </a:stretch>
        </p:blipFill>
        <p:spPr>
          <a:xfrm>
            <a:off x="9107488" y="1881188"/>
            <a:ext cx="2643187" cy="3095625"/>
          </a:xfrm>
          <a:prstGeom prst="rect">
            <a:avLst/>
          </a:prstGeom>
          <a:noFill/>
          <a:ln w="9525">
            <a:noFill/>
          </a:ln>
        </p:spPr>
      </p:pic>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103427" name="组合 8"/>
          <p:cNvGrpSpPr/>
          <p:nvPr/>
        </p:nvGrpSpPr>
        <p:grpSpPr>
          <a:xfrm>
            <a:off x="525463" y="23813"/>
            <a:ext cx="3076575" cy="898525"/>
            <a:chOff x="1785" y="186"/>
            <a:chExt cx="4845" cy="1414"/>
          </a:xfrm>
        </p:grpSpPr>
        <p:pic>
          <p:nvPicPr>
            <p:cNvPr id="103432"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3433"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3434"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03428" name="文本框 1"/>
          <p:cNvSpPr txBox="1"/>
          <p:nvPr/>
        </p:nvSpPr>
        <p:spPr>
          <a:xfrm>
            <a:off x="6694488" y="460375"/>
            <a:ext cx="511651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4" name="文本框 3"/>
          <p:cNvSpPr txBox="1"/>
          <p:nvPr/>
        </p:nvSpPr>
        <p:spPr>
          <a:xfrm>
            <a:off x="854075" y="1546225"/>
            <a:ext cx="3149600" cy="400050"/>
          </a:xfrm>
          <a:prstGeom prst="rect">
            <a:avLst/>
          </a:prstGeom>
          <a:noFill/>
        </p:spPr>
        <p:txBody>
          <a:bodyPr>
            <a:spAutoFit/>
          </a:bodyPr>
          <a:lstStyle/>
          <a:p>
            <a:pPr marR="0" defTabSz="914400" eaLnBrk="1" fontAlgn="auto" hangingPunct="1">
              <a:spcBef>
                <a:spcPts val="0"/>
              </a:spcBef>
              <a:spcAft>
                <a:spcPts val="0"/>
              </a:spcAft>
              <a:buClrTx/>
              <a:buSzTx/>
              <a:buFontTx/>
              <a:buNone/>
              <a:defRPr/>
            </a:pPr>
            <a:r>
              <a:rPr kumimoji="0" lang="en-US" sz="2000" kern="1200" cap="none" spc="45" normalizeH="0" baseline="0" noProof="0" dirty="0">
                <a:latin typeface="微软雅黑" panose="020B0503020204020204" pitchFamily="34" charset="-122"/>
                <a:ea typeface="微软雅黑" panose="020B0503020204020204" pitchFamily="34" charset="-122"/>
                <a:cs typeface="+mn-cs"/>
                <a:sym typeface="+mn-ea"/>
              </a:rPr>
              <a:t>5.6  </a:t>
            </a:r>
            <a:r>
              <a:rPr kumimoji="0" lang="zh-CN" altLang="en-US" sz="2000" kern="1200" cap="none" spc="45" normalizeH="0" baseline="0" noProof="0" dirty="0">
                <a:latin typeface="微软雅黑" panose="020B0503020204020204" pitchFamily="34" charset="-122"/>
                <a:ea typeface="微软雅黑" panose="020B0503020204020204" pitchFamily="34" charset="-122"/>
                <a:cs typeface="+mn-cs"/>
                <a:sym typeface="+mn-ea"/>
              </a:rPr>
              <a:t>消防重点部位责任牌</a:t>
            </a:r>
          </a:p>
        </p:txBody>
      </p:sp>
      <p:sp>
        <p:nvSpPr>
          <p:cNvPr id="103430" name="文本框 6"/>
          <p:cNvSpPr txBox="1"/>
          <p:nvPr/>
        </p:nvSpPr>
        <p:spPr>
          <a:xfrm>
            <a:off x="844550" y="2124075"/>
            <a:ext cx="4518025" cy="1592263"/>
          </a:xfrm>
          <a:prstGeom prst="rect">
            <a:avLst/>
          </a:prstGeom>
          <a:noFill/>
          <a:ln w="9525">
            <a:noFill/>
          </a:ln>
        </p:spPr>
        <p:txBody>
          <a:bodyPr>
            <a:spAutoFit/>
          </a:bodyPr>
          <a:lstStyle/>
          <a:p>
            <a:pPr indent="358775" algn="just" defTabSz="914400" eaLnBrk="1" hangingPunct="1">
              <a:lnSpc>
                <a:spcPct val="150000"/>
              </a:lnSpc>
              <a:buClr>
                <a:srgbClr val="231F20"/>
              </a:buClr>
              <a:buSzPct val="90000"/>
              <a:buFont typeface="Arial Unicode MS" panose="020B0604020202020204" pitchFamily="34" charset="-122"/>
              <a:tabLst>
                <a:tab pos="180975" algn="l"/>
              </a:tabLst>
            </a:pPr>
            <a:r>
              <a:rPr lang="zh-CN" altLang="en-US" sz="1300" dirty="0">
                <a:solidFill>
                  <a:srgbClr val="231F20"/>
                </a:solidFill>
                <a:latin typeface="微软雅黑" panose="020B0503020204020204" pitchFamily="34" charset="-122"/>
                <a:ea typeface="微软雅黑" panose="020B0503020204020204" pitchFamily="34" charset="-122"/>
                <a:sym typeface="+mn-ea"/>
              </a:rPr>
              <a:t>施工现场应建立消防重点部位清单，并动态更新。消防重点部位（油系统区域、氧气库、乙炔库、油化库、档案室等）应张贴消防重点部位责任牌，注明责任部门、责任人、监督人及联系电话等信息（如右图），大小</a:t>
            </a:r>
            <a:r>
              <a:rPr lang="en-US" altLang="zh-CN" sz="1300" dirty="0">
                <a:solidFill>
                  <a:srgbClr val="231F20"/>
                </a:solidFill>
                <a:latin typeface="微软雅黑" panose="020B0503020204020204" pitchFamily="34" charset="-122"/>
                <a:ea typeface="微软雅黑" panose="020B0503020204020204" pitchFamily="34" charset="-122"/>
                <a:sym typeface="+mn-ea"/>
              </a:rPr>
              <a:t>30cmx40cm</a:t>
            </a:r>
            <a:r>
              <a:rPr lang="zh-CN" altLang="en-US" sz="1300" dirty="0">
                <a:solidFill>
                  <a:srgbClr val="231F20"/>
                </a:solidFill>
                <a:latin typeface="微软雅黑" panose="020B0503020204020204" pitchFamily="34" charset="-122"/>
                <a:ea typeface="微软雅黑" panose="020B0503020204020204" pitchFamily="34" charset="-122"/>
                <a:sym typeface="+mn-ea"/>
              </a:rPr>
              <a:t>，并配备灭火器。</a:t>
            </a:r>
          </a:p>
        </p:txBody>
      </p:sp>
      <p:pic>
        <p:nvPicPr>
          <p:cNvPr id="103431" name="图片 2"/>
          <p:cNvPicPr>
            <a:picLocks noChangeAspect="1"/>
          </p:cNvPicPr>
          <p:nvPr/>
        </p:nvPicPr>
        <p:blipFill>
          <a:blip r:embed="rId4"/>
          <a:stretch>
            <a:fillRect/>
          </a:stretch>
        </p:blipFill>
        <p:spPr>
          <a:xfrm>
            <a:off x="6694488" y="2032000"/>
            <a:ext cx="4583112" cy="3240088"/>
          </a:xfrm>
          <a:prstGeom prst="rect">
            <a:avLst/>
          </a:prstGeom>
          <a:noFill/>
          <a:ln w="9525">
            <a:noFill/>
          </a:ln>
        </p:spPr>
      </p:pic>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166813" y="2994025"/>
            <a:ext cx="9799638" cy="2287588"/>
          </a:xfrm>
        </p:spPr>
        <p:txBody>
          <a:bodyPr vert="horz" wrap="square" lIns="91440" tIns="45720" rIns="91440" bIns="45720" numCol="1" rtlCol="0" anchor="t" anchorCtr="0" compatLnSpc="1">
            <a:norm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六、</a:t>
            </a:r>
            <a:r>
              <a:rPr kumimoji="0" lang="en-US" altLang="zh-CN"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4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环保类设施</a:t>
            </a:r>
          </a:p>
        </p:txBody>
      </p:sp>
      <p:grpSp>
        <p:nvGrpSpPr>
          <p:cNvPr id="104451" name="组合 8"/>
          <p:cNvGrpSpPr/>
          <p:nvPr/>
        </p:nvGrpSpPr>
        <p:grpSpPr>
          <a:xfrm>
            <a:off x="561975" y="23813"/>
            <a:ext cx="3076575" cy="898525"/>
            <a:chOff x="1785" y="186"/>
            <a:chExt cx="4845" cy="1414"/>
          </a:xfrm>
        </p:grpSpPr>
        <p:pic>
          <p:nvPicPr>
            <p:cNvPr id="10445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4455"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445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cxnSp>
        <p:nvCxnSpPr>
          <p:cNvPr id="5" name="直接连接符 4"/>
          <p:cNvCxnSpPr/>
          <p:nvPr/>
        </p:nvCxnSpPr>
        <p:spPr>
          <a:xfrm>
            <a:off x="313692" y="938213"/>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04453" name="文本框 5"/>
          <p:cNvSpPr txBox="1"/>
          <p:nvPr/>
        </p:nvSpPr>
        <p:spPr>
          <a:xfrm>
            <a:off x="6962775" y="460375"/>
            <a:ext cx="48482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05475" name="文本框 5"/>
          <p:cNvSpPr txBox="1"/>
          <p:nvPr/>
        </p:nvSpPr>
        <p:spPr>
          <a:xfrm>
            <a:off x="6926263" y="460375"/>
            <a:ext cx="488473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05476" name="组合 8"/>
          <p:cNvGrpSpPr/>
          <p:nvPr/>
        </p:nvGrpSpPr>
        <p:grpSpPr>
          <a:xfrm>
            <a:off x="582613" y="61913"/>
            <a:ext cx="3076575" cy="898525"/>
            <a:chOff x="1785" y="186"/>
            <a:chExt cx="4845" cy="1414"/>
          </a:xfrm>
        </p:grpSpPr>
        <p:pic>
          <p:nvPicPr>
            <p:cNvPr id="105486"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5487"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5488"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 name="文本框 6"/>
          <p:cNvSpPr txBox="1"/>
          <p:nvPr/>
        </p:nvSpPr>
        <p:spPr>
          <a:xfrm>
            <a:off x="854075" y="1565275"/>
            <a:ext cx="2155825" cy="400050"/>
          </a:xfrm>
          <a:prstGeom prst="rect">
            <a:avLst/>
          </a:prstGeom>
          <a:noFill/>
        </p:spPr>
        <p:txBody>
          <a:bodyPr wrap="none">
            <a:spAutoFit/>
          </a:bodyPr>
          <a:lstStyle/>
          <a:p>
            <a:pPr marR="0" defTabSz="914400" eaLnBrk="1" hangingPunct="1">
              <a:spcBef>
                <a:spcPts val="100"/>
              </a:spcBef>
              <a:buClrTx/>
              <a:buSzTx/>
              <a:buFontTx/>
              <a:buNone/>
              <a:defRPr/>
            </a:pPr>
            <a:r>
              <a:rPr kumimoji="0" lang="en-US" altLang="zh-CN" sz="2000" kern="1200" cap="none" spc="-5" normalizeH="0" baseline="0" noProof="0" dirty="0">
                <a:latin typeface="微软雅黑" panose="020B0503020204020204" pitchFamily="34" charset="-122"/>
                <a:ea typeface="微软雅黑" panose="020B0503020204020204" pitchFamily="34" charset="-122"/>
                <a:cs typeface="+mn-cs"/>
                <a:sym typeface="+mn-ea"/>
              </a:rPr>
              <a:t>6.1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施工污水处理</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05478" name="文本框 12"/>
          <p:cNvSpPr txBox="1"/>
          <p:nvPr/>
        </p:nvSpPr>
        <p:spPr>
          <a:xfrm>
            <a:off x="833438" y="2076450"/>
            <a:ext cx="5375275" cy="2794000"/>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）施工现场应设置排水系统，经沉淀处理达标，（沉淀池大小满足施工现场排放需要）并取得许可后方能排放至市政污水管网。作业区、材料堆放区和场区道路应设置排水沟， 进出道口大门处应设置止水沟，并接入工地排水系统， 沟渠可用砌块砌筑，抹面找平，截面应不小</a:t>
            </a:r>
            <a:r>
              <a:rPr lang="en-US" altLang="zh-CN" sz="1300" dirty="0">
                <a:latin typeface="微软雅黑" panose="020B0503020204020204" pitchFamily="34" charset="-122"/>
                <a:ea typeface="微软雅黑" panose="020B0503020204020204" pitchFamily="34" charset="-122"/>
              </a:rPr>
              <a:t>200mm</a:t>
            </a:r>
            <a:r>
              <a:rPr lang="zh-CN" altLang="en-US" sz="1300" dirty="0">
                <a:latin typeface="微软雅黑" panose="020B0503020204020204" pitchFamily="34" charset="-122"/>
                <a:ea typeface="微软雅黑" panose="020B0503020204020204" pitchFamily="34" charset="-122"/>
              </a:rPr>
              <a:t>（宽）</a:t>
            </a:r>
            <a:r>
              <a:rPr lang="en-US" altLang="zh-CN" sz="1300" dirty="0">
                <a:latin typeface="微软雅黑" panose="020B0503020204020204" pitchFamily="34" charset="-122"/>
                <a:ea typeface="微软雅黑" panose="020B0503020204020204" pitchFamily="34" charset="-122"/>
              </a:rPr>
              <a:t>×150mm</a:t>
            </a:r>
            <a:r>
              <a:rPr lang="zh-CN" altLang="en-US" sz="1300" dirty="0">
                <a:latin typeface="微软雅黑" panose="020B0503020204020204" pitchFamily="34" charset="-122"/>
                <a:ea typeface="微软雅黑" panose="020B0503020204020204" pitchFamily="34" charset="-122"/>
              </a:rPr>
              <a:t>（高），在转角处和间距不大于</a:t>
            </a:r>
            <a:r>
              <a:rPr lang="en-US" altLang="zh-CN" sz="1300" dirty="0">
                <a:latin typeface="微软雅黑" panose="020B0503020204020204" pitchFamily="34" charset="-122"/>
                <a:ea typeface="微软雅黑" panose="020B0503020204020204" pitchFamily="34" charset="-122"/>
              </a:rPr>
              <a:t>50m</a:t>
            </a:r>
            <a:r>
              <a:rPr lang="zh-CN" altLang="en-US" sz="1300" dirty="0">
                <a:latin typeface="微软雅黑" panose="020B0503020204020204" pitchFamily="34" charset="-122"/>
                <a:ea typeface="微软雅黑" panose="020B0503020204020204" pitchFamily="34" charset="-122"/>
              </a:rPr>
              <a:t>处设置集水井，采用篦子罩面。</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）施工现场周边无市政污水管网的， 应设置集水井，集水井长度不小于</a:t>
            </a:r>
            <a:r>
              <a:rPr lang="en-US" altLang="zh-CN" sz="1300" dirty="0">
                <a:latin typeface="微软雅黑" panose="020B0503020204020204" pitchFamily="34" charset="-122"/>
                <a:ea typeface="微软雅黑" panose="020B0503020204020204" pitchFamily="34" charset="-122"/>
              </a:rPr>
              <a:t>1.8m</a:t>
            </a:r>
            <a:r>
              <a:rPr lang="zh-CN" altLang="en-US" sz="1300" dirty="0">
                <a:latin typeface="微软雅黑" panose="020B0503020204020204" pitchFamily="34" charset="-122"/>
                <a:ea typeface="微软雅黑" panose="020B0503020204020204" pitchFamily="34" charset="-122"/>
              </a:rPr>
              <a:t>，宽度不小于</a:t>
            </a:r>
            <a:r>
              <a:rPr lang="en-US" altLang="zh-CN" sz="1300" dirty="0">
                <a:latin typeface="微软雅黑" panose="020B0503020204020204" pitchFamily="34" charset="-122"/>
                <a:ea typeface="微软雅黑" panose="020B0503020204020204" pitchFamily="34" charset="-122"/>
              </a:rPr>
              <a:t>1.2m</a:t>
            </a:r>
            <a:r>
              <a:rPr lang="zh-CN" altLang="en-US" sz="1300" dirty="0">
                <a:latin typeface="微软雅黑" panose="020B0503020204020204" pitchFamily="34" charset="-122"/>
                <a:ea typeface="微软雅黑" panose="020B0503020204020204" pitchFamily="34" charset="-122"/>
              </a:rPr>
              <a:t>，深度不小于</a:t>
            </a:r>
            <a:r>
              <a:rPr lang="en-US" altLang="zh-CN" sz="1300" dirty="0">
                <a:latin typeface="微软雅黑" panose="020B0503020204020204" pitchFamily="34" charset="-122"/>
                <a:ea typeface="微软雅黑" panose="020B0503020204020204" pitchFamily="34" charset="-122"/>
              </a:rPr>
              <a:t>1.5m</a:t>
            </a:r>
            <a:r>
              <a:rPr lang="zh-CN" altLang="en-US" sz="1300" dirty="0">
                <a:latin typeface="微软雅黑" panose="020B0503020204020204" pitchFamily="34" charset="-122"/>
                <a:ea typeface="微软雅黑" panose="020B0503020204020204" pitchFamily="34" charset="-122"/>
              </a:rPr>
              <a:t>，集水井口四周搭设防护栏杆。污水需委托有资质的处理单位定期抽排。</a:t>
            </a:r>
          </a:p>
        </p:txBody>
      </p:sp>
      <p:pic>
        <p:nvPicPr>
          <p:cNvPr id="105479" name="图片 2"/>
          <p:cNvPicPr>
            <a:picLocks noChangeAspect="1"/>
          </p:cNvPicPr>
          <p:nvPr/>
        </p:nvPicPr>
        <p:blipFill>
          <a:blip r:embed="rId4"/>
          <a:stretch>
            <a:fillRect/>
          </a:stretch>
        </p:blipFill>
        <p:spPr>
          <a:xfrm>
            <a:off x="6926263" y="1328738"/>
            <a:ext cx="4170362" cy="1446212"/>
          </a:xfrm>
          <a:prstGeom prst="rect">
            <a:avLst/>
          </a:prstGeom>
          <a:noFill/>
          <a:ln w="9525">
            <a:noFill/>
          </a:ln>
        </p:spPr>
      </p:pic>
      <p:sp>
        <p:nvSpPr>
          <p:cNvPr id="105480" name="文本框 13"/>
          <p:cNvSpPr txBox="1"/>
          <p:nvPr/>
        </p:nvSpPr>
        <p:spPr>
          <a:xfrm>
            <a:off x="8083550" y="2846388"/>
            <a:ext cx="6097588"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污水经沉淀池</a:t>
            </a:r>
          </a:p>
        </p:txBody>
      </p:sp>
      <p:pic>
        <p:nvPicPr>
          <p:cNvPr id="105481" name="图片 9"/>
          <p:cNvPicPr>
            <a:picLocks noChangeAspect="1"/>
          </p:cNvPicPr>
          <p:nvPr/>
        </p:nvPicPr>
        <p:blipFill>
          <a:blip r:embed="rId5"/>
          <a:stretch>
            <a:fillRect/>
          </a:stretch>
        </p:blipFill>
        <p:spPr>
          <a:xfrm>
            <a:off x="6959600" y="3124200"/>
            <a:ext cx="4137025" cy="1536700"/>
          </a:xfrm>
          <a:prstGeom prst="rect">
            <a:avLst/>
          </a:prstGeom>
          <a:noFill/>
          <a:ln w="9525">
            <a:noFill/>
          </a:ln>
        </p:spPr>
      </p:pic>
      <p:pic>
        <p:nvPicPr>
          <p:cNvPr id="105482" name="图片 10"/>
          <p:cNvPicPr>
            <a:picLocks noChangeAspect="1"/>
          </p:cNvPicPr>
          <p:nvPr/>
        </p:nvPicPr>
        <p:blipFill>
          <a:blip r:embed="rId6"/>
          <a:stretch>
            <a:fillRect/>
          </a:stretch>
        </p:blipFill>
        <p:spPr>
          <a:xfrm>
            <a:off x="1584325" y="5184775"/>
            <a:ext cx="3956050" cy="1339850"/>
          </a:xfrm>
          <a:prstGeom prst="rect">
            <a:avLst/>
          </a:prstGeom>
          <a:noFill/>
          <a:ln w="9525">
            <a:noFill/>
          </a:ln>
        </p:spPr>
      </p:pic>
      <p:pic>
        <p:nvPicPr>
          <p:cNvPr id="105483" name="图片 11"/>
          <p:cNvPicPr>
            <a:picLocks noChangeAspect="1"/>
          </p:cNvPicPr>
          <p:nvPr/>
        </p:nvPicPr>
        <p:blipFill>
          <a:blip r:embed="rId7"/>
          <a:stretch>
            <a:fillRect/>
          </a:stretch>
        </p:blipFill>
        <p:spPr>
          <a:xfrm>
            <a:off x="6959600" y="5184775"/>
            <a:ext cx="2028825" cy="1279525"/>
          </a:xfrm>
          <a:prstGeom prst="rect">
            <a:avLst/>
          </a:prstGeom>
          <a:noFill/>
          <a:ln w="9525">
            <a:noFill/>
          </a:ln>
        </p:spPr>
      </p:pic>
      <p:pic>
        <p:nvPicPr>
          <p:cNvPr id="105484" name="图片 14"/>
          <p:cNvPicPr>
            <a:picLocks noChangeAspect="1"/>
          </p:cNvPicPr>
          <p:nvPr/>
        </p:nvPicPr>
        <p:blipFill>
          <a:blip r:embed="rId8"/>
          <a:stretch>
            <a:fillRect/>
          </a:stretch>
        </p:blipFill>
        <p:spPr>
          <a:xfrm>
            <a:off x="9137650" y="5184775"/>
            <a:ext cx="2028825" cy="1279525"/>
          </a:xfrm>
          <a:prstGeom prst="rect">
            <a:avLst/>
          </a:prstGeom>
          <a:noFill/>
          <a:ln w="9525">
            <a:noFill/>
          </a:ln>
        </p:spPr>
      </p:pic>
      <p:sp>
        <p:nvSpPr>
          <p:cNvPr id="105485" name="文本框 18"/>
          <p:cNvSpPr txBox="1"/>
          <p:nvPr/>
        </p:nvSpPr>
        <p:spPr>
          <a:xfrm>
            <a:off x="8083550" y="4810125"/>
            <a:ext cx="69627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集水井设置标准</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770" name="图片 2" descr="2"/>
          <p:cNvPicPr>
            <a:picLocks noChangeAspect="1"/>
          </p:cNvPicPr>
          <p:nvPr/>
        </p:nvPicPr>
        <p:blipFill>
          <a:blip r:embed="rId3"/>
          <a:stretch>
            <a:fillRect/>
          </a:stretch>
        </p:blipFill>
        <p:spPr>
          <a:xfrm>
            <a:off x="3981450" y="1146175"/>
            <a:ext cx="7891463" cy="4987925"/>
          </a:xfrm>
          <a:prstGeom prst="rect">
            <a:avLst/>
          </a:prstGeom>
          <a:noFill/>
          <a:ln w="9525">
            <a:noFill/>
          </a:ln>
        </p:spPr>
      </p:pic>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2772" name="组合 8"/>
          <p:cNvGrpSpPr/>
          <p:nvPr/>
        </p:nvGrpSpPr>
        <p:grpSpPr>
          <a:xfrm>
            <a:off x="519113" y="0"/>
            <a:ext cx="3076575" cy="898525"/>
            <a:chOff x="1785" y="186"/>
            <a:chExt cx="4845" cy="1414"/>
          </a:xfrm>
        </p:grpSpPr>
        <p:pic>
          <p:nvPicPr>
            <p:cNvPr id="32779" name="Picture 2"/>
            <p:cNvPicPr>
              <a:picLocks noChangeAspect="1"/>
            </p:cNvPicPr>
            <p:nvPr/>
          </p:nvPicPr>
          <p:blipFill>
            <a:blip r:embed="rId4"/>
            <a:stretch>
              <a:fillRect/>
            </a:stretch>
          </p:blipFill>
          <p:spPr>
            <a:xfrm>
              <a:off x="1785" y="291"/>
              <a:ext cx="1247" cy="1158"/>
            </a:xfrm>
            <a:prstGeom prst="rect">
              <a:avLst/>
            </a:prstGeom>
            <a:noFill/>
            <a:ln w="9525">
              <a:noFill/>
            </a:ln>
          </p:spPr>
        </p:pic>
        <p:sp>
          <p:nvSpPr>
            <p:cNvPr id="32780"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278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2773" name="文本框 9"/>
          <p:cNvSpPr txBox="1"/>
          <p:nvPr/>
        </p:nvSpPr>
        <p:spPr>
          <a:xfrm>
            <a:off x="809625" y="1519238"/>
            <a:ext cx="2411413" cy="708025"/>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1.2 </a:t>
            </a:r>
            <a:r>
              <a:rPr lang="zh-CN" altLang="en-US" sz="2000" dirty="0">
                <a:latin typeface="微软雅黑" panose="020B0503020204020204" pitchFamily="34" charset="-122"/>
                <a:ea typeface="微软雅黑" panose="020B0503020204020204" pitchFamily="34" charset="-122"/>
              </a:rPr>
              <a:t>工程入口大门    （门楼式大门）</a:t>
            </a:r>
          </a:p>
        </p:txBody>
      </p:sp>
      <p:sp>
        <p:nvSpPr>
          <p:cNvPr id="32774" name="文本框 3"/>
          <p:cNvSpPr txBox="1"/>
          <p:nvPr/>
        </p:nvSpPr>
        <p:spPr>
          <a:xfrm>
            <a:off x="809625" y="2433638"/>
            <a:ext cx="3076575" cy="3357562"/>
          </a:xfrm>
          <a:prstGeom prst="rect">
            <a:avLst/>
          </a:prstGeom>
          <a:noFill/>
          <a:ln w="9525">
            <a:noFill/>
          </a:ln>
        </p:spPr>
        <p:txBody>
          <a:bodyPr>
            <a:spAutoFit/>
          </a:bodyPr>
          <a:lstStyle/>
          <a:p>
            <a:pPr indent="508000" algn="just" eaLnBrk="1" hangingPunct="1">
              <a:lnSpc>
                <a:spcPct val="150000"/>
              </a:lnSpc>
            </a:pPr>
            <a:r>
              <a:rPr lang="en-US" altLang="zh-CN" sz="1300" dirty="0">
                <a:latin typeface="微软雅黑" panose="020B0503020204020204" pitchFamily="34" charset="-122"/>
                <a:ea typeface="微软雅黑" panose="020B0503020204020204" pitchFamily="34" charset="-122"/>
              </a:rPr>
              <a:t>1) </a:t>
            </a:r>
            <a:r>
              <a:rPr lang="zh-CN" altLang="en-US" sz="1300" dirty="0">
                <a:latin typeface="微软雅黑" panose="020B0503020204020204" pitchFamily="34" charset="-122"/>
                <a:ea typeface="微软雅黑" panose="020B0503020204020204" pitchFamily="34" charset="-122"/>
              </a:rPr>
              <a:t>材质：门柱为钢结构主体架，外封花岗岩或者瓷砖。</a:t>
            </a:r>
          </a:p>
          <a:p>
            <a:pPr indent="508000" algn="just" eaLnBrk="1" hangingPunct="1">
              <a:lnSpc>
                <a:spcPct val="150000"/>
              </a:lnSpc>
            </a:pPr>
            <a:r>
              <a:rPr lang="en-US" altLang="zh-CN" sz="1300" dirty="0">
                <a:latin typeface="微软雅黑" panose="020B0503020204020204" pitchFamily="34" charset="-122"/>
                <a:ea typeface="微软雅黑" panose="020B0503020204020204" pitchFamily="34" charset="-122"/>
              </a:rPr>
              <a:t>2) </a:t>
            </a:r>
            <a:r>
              <a:rPr lang="zh-CN" altLang="en-US" sz="1300" dirty="0">
                <a:latin typeface="微软雅黑" panose="020B0503020204020204" pitchFamily="34" charset="-122"/>
                <a:ea typeface="微软雅黑" panose="020B0503020204020204" pitchFamily="34" charset="-122"/>
              </a:rPr>
              <a:t>尺寸：大门电动门，总宽度为8米，门柱截面尺寸为1×1米，总高度为6.5米，其中门楣高度为 1.5米，大门净高度为5米。</a:t>
            </a:r>
          </a:p>
          <a:p>
            <a:pPr indent="508000" algn="just" eaLnBrk="1" hangingPunct="1">
              <a:lnSpc>
                <a:spcPct val="150000"/>
              </a:lnSpc>
            </a:pPr>
            <a:r>
              <a:rPr lang="en-US" altLang="zh-CN" sz="1300" dirty="0">
                <a:latin typeface="微软雅黑" panose="020B0503020204020204" pitchFamily="34" charset="-122"/>
                <a:ea typeface="微软雅黑" panose="020B0503020204020204" pitchFamily="34" charset="-122"/>
              </a:rPr>
              <a:t>3) </a:t>
            </a:r>
            <a:r>
              <a:rPr lang="zh-CN" altLang="en-US" sz="1300" dirty="0">
                <a:latin typeface="微软雅黑" panose="020B0503020204020204" pitchFamily="34" charset="-122"/>
                <a:ea typeface="微软雅黑" panose="020B0503020204020204" pitchFamily="34" charset="-122"/>
              </a:rPr>
              <a:t>色彩：门柱从地面起2米高为浙能集团三色标，2－5米处为白色。</a:t>
            </a:r>
          </a:p>
          <a:p>
            <a:pPr indent="508000"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en-US" altLang="zh-CN" sz="1300" dirty="0">
                <a:latin typeface="微软雅黑" panose="020B0503020204020204" pitchFamily="34" charset="-122"/>
                <a:ea typeface="微软雅黑" panose="020B0503020204020204" pitchFamily="34" charset="-122"/>
                <a:sym typeface="+mn-ea"/>
              </a:rPr>
              <a:t>主大门两侧设置花坛或花盆，绿化施工现场环境</a:t>
            </a:r>
            <a:r>
              <a:rPr lang="zh-CN" altLang="zh-CN" sz="1300" dirty="0">
                <a:latin typeface="微软雅黑" panose="020B0503020204020204" pitchFamily="34" charset="-122"/>
                <a:ea typeface="微软雅黑" panose="020B0503020204020204" pitchFamily="34" charset="-122"/>
                <a:sym typeface="+mn-ea"/>
              </a:rPr>
              <a:t>。</a:t>
            </a:r>
            <a:endParaRPr lang="en-US" altLang="zh-CN" sz="1300" dirty="0">
              <a:latin typeface="微软雅黑" panose="020B0503020204020204" pitchFamily="34" charset="-122"/>
              <a:ea typeface="微软雅黑" panose="020B0503020204020204" pitchFamily="34" charset="-122"/>
            </a:endParaRPr>
          </a:p>
          <a:p>
            <a:pPr indent="508000" algn="just" eaLnBrk="1" hangingPunct="1">
              <a:lnSpc>
                <a:spcPct val="150000"/>
              </a:lnSpc>
            </a:pPr>
            <a:endParaRPr lang="en-US" altLang="zh-CN" sz="1300" dirty="0">
              <a:latin typeface="微软雅黑" panose="020B0503020204020204" pitchFamily="34" charset="-122"/>
              <a:ea typeface="微软雅黑" panose="020B0503020204020204" pitchFamily="34" charset="-122"/>
            </a:endParaRPr>
          </a:p>
        </p:txBody>
      </p:sp>
      <p:sp>
        <p:nvSpPr>
          <p:cNvPr id="32775" name="文本框 2"/>
          <p:cNvSpPr txBox="1"/>
          <p:nvPr/>
        </p:nvSpPr>
        <p:spPr>
          <a:xfrm>
            <a:off x="6878638" y="460375"/>
            <a:ext cx="49323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15" name="矩形 14"/>
          <p:cNvSpPr/>
          <p:nvPr/>
        </p:nvSpPr>
        <p:spPr>
          <a:xfrm>
            <a:off x="4651375" y="1519238"/>
            <a:ext cx="6553200" cy="968375"/>
          </a:xfrm>
          <a:prstGeom prst="rect">
            <a:avLst/>
          </a:prstGeom>
          <a:ln w="12700" cmpd="sng">
            <a:solidFill>
              <a:schemeClr val="tx1"/>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6" name="文本框 15"/>
          <p:cNvSpPr txBox="1"/>
          <p:nvPr/>
        </p:nvSpPr>
        <p:spPr>
          <a:xfrm>
            <a:off x="5502275" y="1630363"/>
            <a:ext cx="5441950" cy="644525"/>
          </a:xfrm>
          <a:prstGeom prst="rect">
            <a:avLst/>
          </a:prstGeom>
          <a:noFill/>
        </p:spPr>
        <p:txBody>
          <a:bodyPr>
            <a:spAutoFit/>
          </a:bodyPr>
          <a:lstStyle/>
          <a:p>
            <a:pPr marR="0" algn="ctr" defTabSz="914400" eaLnBrk="1" fontAlgn="auto" hangingPunct="1">
              <a:spcBef>
                <a:spcPts val="0"/>
              </a:spcBef>
              <a:spcAft>
                <a:spcPts val="0"/>
              </a:spcAft>
              <a:buClrTx/>
              <a:buSzTx/>
              <a:buFontTx/>
              <a:buNone/>
              <a:defRPr/>
            </a:pPr>
            <a:r>
              <a:rPr kumimoji="0" lang="zh-CN" altLang="en-US" sz="3600" kern="1200" cap="none" spc="0" normalizeH="0" baseline="0" noProof="0"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浙能</a:t>
            </a:r>
            <a:r>
              <a:rPr kumimoji="0" lang="en-US" altLang="zh-CN" sz="3600" kern="1200" cap="none" spc="0" normalizeH="0" baseline="0" noProof="0"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XXXXX</a:t>
            </a:r>
            <a:r>
              <a:rPr kumimoji="0" lang="zh-CN" altLang="en-US" sz="3600" kern="1200" cap="none" spc="0" normalizeH="0" baseline="0" noProof="0"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项目</a:t>
            </a:r>
          </a:p>
        </p:txBody>
      </p:sp>
      <p:pic>
        <p:nvPicPr>
          <p:cNvPr id="32778" name="Picture 2"/>
          <p:cNvPicPr>
            <a:picLocks noChangeAspect="1"/>
          </p:cNvPicPr>
          <p:nvPr/>
        </p:nvPicPr>
        <p:blipFill>
          <a:blip r:embed="rId4"/>
          <a:stretch>
            <a:fillRect/>
          </a:stretch>
        </p:blipFill>
        <p:spPr>
          <a:xfrm>
            <a:off x="4764088" y="1630363"/>
            <a:ext cx="844550" cy="784225"/>
          </a:xfrm>
          <a:prstGeom prst="rect">
            <a:avLst/>
          </a:prstGeom>
          <a:noFill/>
          <a:ln w="9525">
            <a:noFill/>
          </a:ln>
        </p:spPr>
      </p:pic>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06499" name="文本框 5"/>
          <p:cNvSpPr txBox="1"/>
          <p:nvPr/>
        </p:nvSpPr>
        <p:spPr>
          <a:xfrm>
            <a:off x="7035800" y="460375"/>
            <a:ext cx="47752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06500" name="组合 8"/>
          <p:cNvGrpSpPr/>
          <p:nvPr/>
        </p:nvGrpSpPr>
        <p:grpSpPr>
          <a:xfrm>
            <a:off x="539750" y="58738"/>
            <a:ext cx="3076575" cy="898525"/>
            <a:chOff x="1785" y="186"/>
            <a:chExt cx="4845" cy="1414"/>
          </a:xfrm>
        </p:grpSpPr>
        <p:pic>
          <p:nvPicPr>
            <p:cNvPr id="10650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650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650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 name="文本框 6"/>
          <p:cNvSpPr txBox="1"/>
          <p:nvPr/>
        </p:nvSpPr>
        <p:spPr>
          <a:xfrm>
            <a:off x="800100" y="1571625"/>
            <a:ext cx="2155825" cy="400050"/>
          </a:xfrm>
          <a:prstGeom prst="rect">
            <a:avLst/>
          </a:prstGeom>
          <a:noFill/>
        </p:spPr>
        <p:txBody>
          <a:bodyPr wrap="none">
            <a:spAutoFit/>
          </a:bodyPr>
          <a:lstStyle/>
          <a:p>
            <a:pPr marR="0" defTabSz="914400" eaLnBrk="1" hangingPunct="1">
              <a:spcBef>
                <a:spcPts val="100"/>
              </a:spcBef>
              <a:buClrTx/>
              <a:buSzTx/>
              <a:buFontTx/>
              <a:buNone/>
              <a:defRPr/>
            </a:pPr>
            <a:r>
              <a:rPr kumimoji="0" lang="en-US" altLang="zh-CN" sz="2000" kern="1200" cap="none" spc="-5" normalizeH="0" baseline="0" noProof="0" dirty="0">
                <a:latin typeface="微软雅黑" panose="020B0503020204020204" pitchFamily="34" charset="-122"/>
                <a:ea typeface="微软雅黑" panose="020B0503020204020204" pitchFamily="34" charset="-122"/>
                <a:cs typeface="+mn-cs"/>
                <a:sym typeface="+mn-ea"/>
              </a:rPr>
              <a:t>6.2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生活污水处理</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06502" name="文本框 12"/>
          <p:cNvSpPr txBox="1"/>
          <p:nvPr/>
        </p:nvSpPr>
        <p:spPr>
          <a:xfrm>
            <a:off x="800100" y="2127250"/>
            <a:ext cx="2382838" cy="3992563"/>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）施工现场应设置生活区及厕所污水处理设置化粪池，化粪池可 用砌块砌筑，抹面找平，如右图所示。设置大小根据</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化粪池标准图集</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来设定。</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）食堂必须设置隔油池。采用砌块砌筑，盖板采用预制盖板。设置大小根据</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国家环境保护标准</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来执行。</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）场地周边有市政管网的可在取得排污许可后接入市政管网，无条件的需由有资质的处理公司定期抽排。</a:t>
            </a:r>
          </a:p>
        </p:txBody>
      </p:sp>
      <p:sp>
        <p:nvSpPr>
          <p:cNvPr id="106503" name="文本框 18"/>
          <p:cNvSpPr txBox="1"/>
          <p:nvPr/>
        </p:nvSpPr>
        <p:spPr>
          <a:xfrm>
            <a:off x="4338638" y="5600700"/>
            <a:ext cx="1995487"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隔油池参考做法</a:t>
            </a:r>
          </a:p>
        </p:txBody>
      </p:sp>
      <p:pic>
        <p:nvPicPr>
          <p:cNvPr id="106504" name="图片 1"/>
          <p:cNvPicPr>
            <a:picLocks noChangeAspect="1"/>
          </p:cNvPicPr>
          <p:nvPr/>
        </p:nvPicPr>
        <p:blipFill>
          <a:blip r:embed="rId4"/>
          <a:stretch>
            <a:fillRect/>
          </a:stretch>
        </p:blipFill>
        <p:spPr>
          <a:xfrm>
            <a:off x="7677150" y="1992313"/>
            <a:ext cx="4514850" cy="3360737"/>
          </a:xfrm>
          <a:prstGeom prst="rect">
            <a:avLst/>
          </a:prstGeom>
          <a:noFill/>
          <a:ln w="9525">
            <a:noFill/>
          </a:ln>
        </p:spPr>
      </p:pic>
      <p:pic>
        <p:nvPicPr>
          <p:cNvPr id="106505" name="图片 3"/>
          <p:cNvPicPr>
            <a:picLocks noChangeAspect="1"/>
          </p:cNvPicPr>
          <p:nvPr/>
        </p:nvPicPr>
        <p:blipFill>
          <a:blip r:embed="rId5"/>
          <a:stretch>
            <a:fillRect/>
          </a:stretch>
        </p:blipFill>
        <p:spPr>
          <a:xfrm>
            <a:off x="3328988" y="1992313"/>
            <a:ext cx="4171950" cy="3360737"/>
          </a:xfrm>
          <a:prstGeom prst="rect">
            <a:avLst/>
          </a:prstGeom>
          <a:noFill/>
          <a:ln w="9525">
            <a:noFill/>
          </a:ln>
        </p:spPr>
      </p:pic>
      <p:sp>
        <p:nvSpPr>
          <p:cNvPr id="106506" name="文本框 19"/>
          <p:cNvSpPr txBox="1"/>
          <p:nvPr/>
        </p:nvSpPr>
        <p:spPr>
          <a:xfrm>
            <a:off x="8670925" y="5616575"/>
            <a:ext cx="69627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化粪池参考做法</a:t>
            </a: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07523" name="文本框 5"/>
          <p:cNvSpPr txBox="1"/>
          <p:nvPr/>
        </p:nvSpPr>
        <p:spPr>
          <a:xfrm>
            <a:off x="6764338" y="460375"/>
            <a:ext cx="50466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07524" name="组合 8"/>
          <p:cNvGrpSpPr/>
          <p:nvPr/>
        </p:nvGrpSpPr>
        <p:grpSpPr>
          <a:xfrm>
            <a:off x="539750" y="36513"/>
            <a:ext cx="3076575" cy="898525"/>
            <a:chOff x="1785" y="186"/>
            <a:chExt cx="4845" cy="1414"/>
          </a:xfrm>
        </p:grpSpPr>
        <p:pic>
          <p:nvPicPr>
            <p:cNvPr id="107533"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7534"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7535"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 name="文本框 6"/>
          <p:cNvSpPr txBox="1"/>
          <p:nvPr/>
        </p:nvSpPr>
        <p:spPr>
          <a:xfrm>
            <a:off x="854075" y="1539875"/>
            <a:ext cx="1900238" cy="400050"/>
          </a:xfrm>
          <a:prstGeom prst="rect">
            <a:avLst/>
          </a:prstGeom>
          <a:noFill/>
        </p:spPr>
        <p:txBody>
          <a:bodyPr wrap="none">
            <a:spAutoFit/>
          </a:bodyPr>
          <a:lstStyle/>
          <a:p>
            <a:pPr marR="0" defTabSz="914400" eaLnBrk="1" hangingPunct="1">
              <a:spcBef>
                <a:spcPts val="100"/>
              </a:spcBef>
              <a:buClrTx/>
              <a:buSzTx/>
              <a:buFontTx/>
              <a:buNone/>
              <a:defRPr/>
            </a:pPr>
            <a:r>
              <a:rPr kumimoji="0" lang="en-US" altLang="zh-CN" sz="2000" kern="1200" cap="none" spc="-5" normalizeH="0" baseline="0" noProof="0" dirty="0">
                <a:latin typeface="微软雅黑" panose="020B0503020204020204" pitchFamily="34" charset="-122"/>
                <a:ea typeface="微软雅黑" panose="020B0503020204020204" pitchFamily="34" charset="-122"/>
                <a:cs typeface="+mn-cs"/>
                <a:sym typeface="+mn-ea"/>
              </a:rPr>
              <a:t>6.3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建筑垃圾池</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07526" name="文本框 12"/>
          <p:cNvSpPr txBox="1"/>
          <p:nvPr/>
        </p:nvSpPr>
        <p:spPr>
          <a:xfrm>
            <a:off x="854075" y="2160588"/>
            <a:ext cx="4949825" cy="3694112"/>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）施工现场应设置密闭式垃圾站，建筑垃圾应集中存放，及时清运。</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）建筑垃圾应设贮存池，池体限高</a:t>
            </a:r>
            <a:r>
              <a:rPr lang="en-US" altLang="zh-CN" sz="1300" dirty="0">
                <a:latin typeface="微软雅黑" panose="020B0503020204020204" pitchFamily="34" charset="-122"/>
                <a:ea typeface="微软雅黑" panose="020B0503020204020204" pitchFamily="34" charset="-122"/>
              </a:rPr>
              <a:t>1.5m</a:t>
            </a:r>
            <a:r>
              <a:rPr lang="zh-CN" altLang="en-US" sz="1300" dirty="0">
                <a:latin typeface="微软雅黑" panose="020B0503020204020204" pitchFamily="34" charset="-122"/>
                <a:ea typeface="微软雅黑" panose="020B0503020204020204" pitchFamily="34" charset="-122"/>
              </a:rPr>
              <a:t>，堆放高度不超过池体高度。并在</a:t>
            </a:r>
            <a:r>
              <a:rPr lang="en-US" altLang="zh-CN" sz="1300" dirty="0">
                <a:latin typeface="微软雅黑" panose="020B0503020204020204" pitchFamily="34" charset="-122"/>
                <a:ea typeface="微软雅黑" panose="020B0503020204020204" pitchFamily="34" charset="-122"/>
              </a:rPr>
              <a:t>48</a:t>
            </a:r>
            <a:r>
              <a:rPr lang="zh-CN" altLang="en-US" sz="1300" dirty="0">
                <a:latin typeface="微软雅黑" panose="020B0503020204020204" pitchFamily="34" charset="-122"/>
                <a:ea typeface="微软雅黑" panose="020B0503020204020204" pitchFamily="34" charset="-122"/>
              </a:rPr>
              <a:t>小时内完成清运， 无法清运的，应洒水保持湿润或采用防尘网进行遮盖。</a:t>
            </a:r>
          </a:p>
          <a:p>
            <a:pPr indent="358775" algn="just" eaLnBrk="1" hangingPunct="1">
              <a:lnSpc>
                <a:spcPct val="150000"/>
              </a:lnSpc>
            </a:pPr>
            <a:r>
              <a:rPr lang="zh-CN" altLang="en-US" sz="1300" dirty="0">
                <a:latin typeface="微软雅黑" panose="020B0503020204020204" pitchFamily="34" charset="-122"/>
                <a:ea typeface="微软雅黑" panose="020B0503020204020204" pitchFamily="34" charset="-122"/>
              </a:rPr>
              <a:t>楼层内清理施工垃圾，应采取先洒水降尘后清扫的作业方法，并使用封闭式管道或装袋（或容器）使用垂直升降机械清运，严禁凌空抛撒和焚烧建筑垃圾。</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）建筑垃圾应分类管理，合理利用资源，防止浪费，减少建筑垃圾的产出量。</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）建筑垃圾应委托有资质的垃圾清运单位清运。</a:t>
            </a:r>
          </a:p>
          <a:p>
            <a:pPr indent="358775" algn="just" eaLnBrk="1" hangingPunct="1">
              <a:lnSpc>
                <a:spcPct val="150000"/>
              </a:lnSpc>
            </a:pPr>
            <a:endParaRPr lang="zh-CN" altLang="en-US" sz="1300" dirty="0">
              <a:latin typeface="微软雅黑" panose="020B0503020204020204" pitchFamily="34" charset="-122"/>
              <a:ea typeface="微软雅黑" panose="020B0503020204020204" pitchFamily="34" charset="-122"/>
            </a:endParaRPr>
          </a:p>
        </p:txBody>
      </p:sp>
      <p:pic>
        <p:nvPicPr>
          <p:cNvPr id="107527" name="图片 1"/>
          <p:cNvPicPr>
            <a:picLocks noChangeAspect="1"/>
          </p:cNvPicPr>
          <p:nvPr/>
        </p:nvPicPr>
        <p:blipFill>
          <a:blip r:embed="rId4"/>
          <a:stretch>
            <a:fillRect/>
          </a:stretch>
        </p:blipFill>
        <p:spPr>
          <a:xfrm>
            <a:off x="6927850" y="1657350"/>
            <a:ext cx="3670300" cy="1603375"/>
          </a:xfrm>
          <a:prstGeom prst="rect">
            <a:avLst/>
          </a:prstGeom>
          <a:noFill/>
          <a:ln w="9525">
            <a:noFill/>
          </a:ln>
        </p:spPr>
      </p:pic>
      <p:sp>
        <p:nvSpPr>
          <p:cNvPr id="107528" name="文本框 13"/>
          <p:cNvSpPr txBox="1"/>
          <p:nvPr/>
        </p:nvSpPr>
        <p:spPr>
          <a:xfrm>
            <a:off x="7929563" y="3552825"/>
            <a:ext cx="60991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垃圾池覆盖防尘</a:t>
            </a:r>
          </a:p>
        </p:txBody>
      </p:sp>
      <p:pic>
        <p:nvPicPr>
          <p:cNvPr id="107529" name="图片 3"/>
          <p:cNvPicPr>
            <a:picLocks noChangeAspect="1"/>
          </p:cNvPicPr>
          <p:nvPr/>
        </p:nvPicPr>
        <p:blipFill>
          <a:blip r:embed="rId5"/>
          <a:stretch>
            <a:fillRect/>
          </a:stretch>
        </p:blipFill>
        <p:spPr>
          <a:xfrm>
            <a:off x="6927850" y="3992563"/>
            <a:ext cx="4103688" cy="2036762"/>
          </a:xfrm>
          <a:prstGeom prst="rect">
            <a:avLst/>
          </a:prstGeom>
          <a:noFill/>
          <a:ln w="9525">
            <a:noFill/>
          </a:ln>
        </p:spPr>
      </p:pic>
      <p:sp>
        <p:nvSpPr>
          <p:cNvPr id="107530" name="文本框 16"/>
          <p:cNvSpPr txBox="1"/>
          <p:nvPr/>
        </p:nvSpPr>
        <p:spPr>
          <a:xfrm>
            <a:off x="8270875" y="6319838"/>
            <a:ext cx="708025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垃圾池剖面</a:t>
            </a:r>
          </a:p>
        </p:txBody>
      </p:sp>
      <p:sp>
        <p:nvSpPr>
          <p:cNvPr id="107531" name="文本框 2"/>
          <p:cNvSpPr txBox="1"/>
          <p:nvPr/>
        </p:nvSpPr>
        <p:spPr>
          <a:xfrm>
            <a:off x="10674350" y="1841500"/>
            <a:ext cx="850900" cy="292100"/>
          </a:xfrm>
          <a:prstGeom prst="rect">
            <a:avLst/>
          </a:prstGeom>
          <a:noFill/>
          <a:ln w="9525">
            <a:noFill/>
          </a:ln>
        </p:spPr>
        <p:txBody>
          <a:bodyPr wrap="none">
            <a:spAutoFit/>
          </a:bodyPr>
          <a:lstStyle/>
          <a:p>
            <a:pPr eaLnBrk="1" hangingPunct="1"/>
            <a:r>
              <a:rPr lang="zh-CN" altLang="en-US" sz="1300" dirty="0">
                <a:latin typeface="微软雅黑" panose="020B0503020204020204" pitchFamily="34" charset="-122"/>
                <a:ea typeface="微软雅黑" panose="020B0503020204020204" pitchFamily="34" charset="-122"/>
              </a:rPr>
              <a:t>自动装置</a:t>
            </a:r>
          </a:p>
        </p:txBody>
      </p:sp>
      <p:cxnSp>
        <p:nvCxnSpPr>
          <p:cNvPr id="11" name="直接连接符 10"/>
          <p:cNvCxnSpPr>
            <a:endCxn id="107531" idx="1"/>
          </p:cNvCxnSpPr>
          <p:nvPr/>
        </p:nvCxnSpPr>
        <p:spPr>
          <a:xfrm flipV="1">
            <a:off x="9494838" y="1987550"/>
            <a:ext cx="1179513" cy="293688"/>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08547" name="文本框 5"/>
          <p:cNvSpPr txBox="1"/>
          <p:nvPr/>
        </p:nvSpPr>
        <p:spPr>
          <a:xfrm>
            <a:off x="6945313" y="460375"/>
            <a:ext cx="48656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08548" name="组合 8"/>
          <p:cNvGrpSpPr/>
          <p:nvPr/>
        </p:nvGrpSpPr>
        <p:grpSpPr>
          <a:xfrm>
            <a:off x="512763" y="30163"/>
            <a:ext cx="3076575" cy="898525"/>
            <a:chOff x="1785" y="186"/>
            <a:chExt cx="4845" cy="1414"/>
          </a:xfrm>
        </p:grpSpPr>
        <p:pic>
          <p:nvPicPr>
            <p:cNvPr id="108555"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8556"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8557"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08549" name="文本框 12"/>
          <p:cNvSpPr txBox="1"/>
          <p:nvPr/>
        </p:nvSpPr>
        <p:spPr>
          <a:xfrm>
            <a:off x="836613" y="1957388"/>
            <a:ext cx="4978400" cy="2192337"/>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）材质：宜选用钢管</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或波纹管），管节间用法兰盘连接。</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）每层设置一个喇叭口，作为垃圾倒运入口，通过通道将建筑垃圾直接排放至首层垃圾指定堆放处，每</a:t>
            </a: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层设置一个凸型缓冲带，减缓高空落物的冲击。</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）垃圾道的喇叭口处，用两根钢筋成十字形交叉焊接，避免大块垃圾进入管道，垂直管道每层应用主体结构固定牢固。</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）首层垃圾堆放处应设置防尘装置。</a:t>
            </a:r>
          </a:p>
        </p:txBody>
      </p:sp>
      <p:sp>
        <p:nvSpPr>
          <p:cNvPr id="108550" name="文本框 14"/>
          <p:cNvSpPr txBox="1"/>
          <p:nvPr/>
        </p:nvSpPr>
        <p:spPr>
          <a:xfrm>
            <a:off x="873125" y="1565275"/>
            <a:ext cx="3405188"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6.4 </a:t>
            </a:r>
            <a:r>
              <a:rPr lang="zh-CN" altLang="en-US" sz="2000" dirty="0">
                <a:latin typeface="微软雅黑" panose="020B0503020204020204" pitchFamily="34" charset="-122"/>
                <a:ea typeface="微软雅黑" panose="020B0503020204020204" pitchFamily="34" charset="-122"/>
              </a:rPr>
              <a:t>建筑垃圾收集通道</a:t>
            </a:r>
          </a:p>
        </p:txBody>
      </p:sp>
      <p:sp>
        <p:nvSpPr>
          <p:cNvPr id="108551" name="文本框 19"/>
          <p:cNvSpPr txBox="1"/>
          <p:nvPr/>
        </p:nvSpPr>
        <p:spPr>
          <a:xfrm>
            <a:off x="908050" y="5419725"/>
            <a:ext cx="979488"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防尘装置</a:t>
            </a:r>
          </a:p>
        </p:txBody>
      </p:sp>
      <p:pic>
        <p:nvPicPr>
          <p:cNvPr id="108552" name="图片 2"/>
          <p:cNvPicPr>
            <a:picLocks noChangeAspect="1"/>
          </p:cNvPicPr>
          <p:nvPr/>
        </p:nvPicPr>
        <p:blipFill>
          <a:blip r:embed="rId4"/>
          <a:stretch>
            <a:fillRect/>
          </a:stretch>
        </p:blipFill>
        <p:spPr>
          <a:xfrm>
            <a:off x="6372225" y="1257300"/>
            <a:ext cx="4835525" cy="4618038"/>
          </a:xfrm>
          <a:prstGeom prst="rect">
            <a:avLst/>
          </a:prstGeom>
          <a:noFill/>
          <a:ln w="9525">
            <a:noFill/>
          </a:ln>
        </p:spPr>
      </p:pic>
      <p:pic>
        <p:nvPicPr>
          <p:cNvPr id="108553" name="图片 3"/>
          <p:cNvPicPr>
            <a:picLocks noChangeAspect="1"/>
          </p:cNvPicPr>
          <p:nvPr/>
        </p:nvPicPr>
        <p:blipFill>
          <a:blip r:embed="rId5"/>
          <a:stretch>
            <a:fillRect/>
          </a:stretch>
        </p:blipFill>
        <p:spPr>
          <a:xfrm>
            <a:off x="2041525" y="4346575"/>
            <a:ext cx="4021138" cy="2252663"/>
          </a:xfrm>
          <a:prstGeom prst="rect">
            <a:avLst/>
          </a:prstGeom>
          <a:noFill/>
          <a:ln w="9525">
            <a:noFill/>
          </a:ln>
        </p:spPr>
      </p:pic>
      <p:sp>
        <p:nvSpPr>
          <p:cNvPr id="108554" name="文本框 19"/>
          <p:cNvSpPr txBox="1"/>
          <p:nvPr/>
        </p:nvSpPr>
        <p:spPr>
          <a:xfrm>
            <a:off x="8429625" y="6073775"/>
            <a:ext cx="2322513"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建筑垃圾回收系统</a:t>
            </a: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09571" name="文本框 5"/>
          <p:cNvSpPr txBox="1"/>
          <p:nvPr/>
        </p:nvSpPr>
        <p:spPr>
          <a:xfrm>
            <a:off x="6878638" y="460375"/>
            <a:ext cx="49323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09572" name="组合 8"/>
          <p:cNvGrpSpPr/>
          <p:nvPr/>
        </p:nvGrpSpPr>
        <p:grpSpPr>
          <a:xfrm>
            <a:off x="550863" y="49213"/>
            <a:ext cx="3076575" cy="898525"/>
            <a:chOff x="1785" y="186"/>
            <a:chExt cx="4845" cy="1414"/>
          </a:xfrm>
        </p:grpSpPr>
        <p:pic>
          <p:nvPicPr>
            <p:cNvPr id="109577"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09578"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09579"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 name="文本框 6"/>
          <p:cNvSpPr txBox="1"/>
          <p:nvPr/>
        </p:nvSpPr>
        <p:spPr>
          <a:xfrm>
            <a:off x="812800" y="1565275"/>
            <a:ext cx="2155825" cy="400050"/>
          </a:xfrm>
          <a:prstGeom prst="rect">
            <a:avLst/>
          </a:prstGeom>
          <a:noFill/>
        </p:spPr>
        <p:txBody>
          <a:bodyPr wrap="none">
            <a:spAutoFit/>
          </a:bodyPr>
          <a:lstStyle/>
          <a:p>
            <a:pPr marR="0" defTabSz="914400" eaLnBrk="1" hangingPunct="1">
              <a:spcBef>
                <a:spcPts val="100"/>
              </a:spcBef>
              <a:buClrTx/>
              <a:buSzTx/>
              <a:buFontTx/>
              <a:buNone/>
              <a:defRPr/>
            </a:pPr>
            <a:r>
              <a:rPr kumimoji="0" lang="en-US" altLang="zh-CN" sz="2000" kern="1200" cap="none" spc="-5" normalizeH="0" baseline="0" noProof="0" dirty="0">
                <a:latin typeface="微软雅黑" panose="020B0503020204020204" pitchFamily="34" charset="-122"/>
                <a:ea typeface="微软雅黑" panose="020B0503020204020204" pitchFamily="34" charset="-122"/>
                <a:cs typeface="+mn-cs"/>
                <a:sym typeface="+mn-ea"/>
              </a:rPr>
              <a:t>6.5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生活垃圾分类</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09574" name="文本框 12"/>
          <p:cNvSpPr txBox="1"/>
          <p:nvPr/>
        </p:nvSpPr>
        <p:spPr>
          <a:xfrm>
            <a:off x="854075" y="2149475"/>
            <a:ext cx="3978275" cy="3657600"/>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）办公、住宿产生的生活垃圾应按照“有害垃圾、可回收物、厨余垃圾、其他垃圾”进行分类投放、分类收集、分类运输、分类处理。垃圾桶材质为塑料。</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）防护棚采用</a:t>
            </a:r>
            <a:r>
              <a:rPr lang="en-US" altLang="zh-CN" sz="1300" dirty="0">
                <a:latin typeface="微软雅黑" panose="020B0503020204020204" pitchFamily="34" charset="-122"/>
                <a:ea typeface="微软雅黑" panose="020B0503020204020204" pitchFamily="34" charset="-122"/>
              </a:rPr>
              <a:t>80mm×80mm</a:t>
            </a:r>
            <a:r>
              <a:rPr lang="zh-CN" altLang="en-US" sz="1300" dirty="0">
                <a:latin typeface="微软雅黑" panose="020B0503020204020204" pitchFamily="34" charset="-122"/>
                <a:ea typeface="微软雅黑" panose="020B0503020204020204" pitchFamily="34" charset="-122"/>
              </a:rPr>
              <a:t>方钢搭设，三边设置彩钢板围护，地面铺设地砖，周边设置排水沟，污水排入污水管网。垃圾桶上方说明采用亚克力板材质，占地面积</a:t>
            </a:r>
            <a:r>
              <a:rPr lang="en-US" altLang="zh-CN" sz="1300" dirty="0">
                <a:latin typeface="微软雅黑" panose="020B0503020204020204" pitchFamily="34" charset="-122"/>
                <a:ea typeface="微软雅黑" panose="020B0503020204020204" pitchFamily="34" charset="-122"/>
              </a:rPr>
              <a:t>4m×1.5m</a:t>
            </a:r>
            <a:r>
              <a:rPr lang="zh-CN" altLang="en-US" sz="1300" dirty="0">
                <a:latin typeface="微软雅黑" panose="020B0503020204020204" pitchFamily="34" charset="-122"/>
                <a:ea typeface="微软雅黑" panose="020B0503020204020204" pitchFamily="34" charset="-122"/>
              </a:rPr>
              <a:t>。</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）防护棚内应设置冲洗设备，并安排专人垃圾分类管理。</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）生活垃圾需委托有资质的清运单位定期清运。</a:t>
            </a:r>
          </a:p>
          <a:p>
            <a:pPr indent="358775" algn="just" eaLnBrk="1" hangingPunct="1">
              <a:lnSpc>
                <a:spcPct val="150000"/>
              </a:lnSpc>
            </a:pPr>
            <a:endParaRPr lang="zh-CN" altLang="en-US" sz="1300" dirty="0">
              <a:latin typeface="微软雅黑" panose="020B0503020204020204" pitchFamily="34" charset="-122"/>
              <a:ea typeface="微软雅黑" panose="020B0503020204020204" pitchFamily="34" charset="-122"/>
            </a:endParaRPr>
          </a:p>
        </p:txBody>
      </p:sp>
      <p:pic>
        <p:nvPicPr>
          <p:cNvPr id="109575" name="图片 2"/>
          <p:cNvPicPr>
            <a:picLocks noChangeAspect="1"/>
          </p:cNvPicPr>
          <p:nvPr/>
        </p:nvPicPr>
        <p:blipFill>
          <a:blip r:embed="rId4"/>
          <a:stretch>
            <a:fillRect/>
          </a:stretch>
        </p:blipFill>
        <p:spPr>
          <a:xfrm>
            <a:off x="5257800" y="1665288"/>
            <a:ext cx="6164263" cy="4254500"/>
          </a:xfrm>
          <a:prstGeom prst="rect">
            <a:avLst/>
          </a:prstGeom>
          <a:noFill/>
          <a:ln w="9525">
            <a:noFill/>
          </a:ln>
        </p:spPr>
      </p:pic>
      <p:sp>
        <p:nvSpPr>
          <p:cNvPr id="109576" name="文本框 10"/>
          <p:cNvSpPr txBox="1"/>
          <p:nvPr/>
        </p:nvSpPr>
        <p:spPr>
          <a:xfrm>
            <a:off x="8024813" y="6129338"/>
            <a:ext cx="132080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垃圾分类</a:t>
            </a: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10595" name="文本框 5"/>
          <p:cNvSpPr txBox="1"/>
          <p:nvPr/>
        </p:nvSpPr>
        <p:spPr>
          <a:xfrm>
            <a:off x="6911975" y="460375"/>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10596" name="组合 8"/>
          <p:cNvGrpSpPr/>
          <p:nvPr/>
        </p:nvGrpSpPr>
        <p:grpSpPr>
          <a:xfrm>
            <a:off x="650875" y="117475"/>
            <a:ext cx="3076575" cy="898525"/>
            <a:chOff x="1785" y="186"/>
            <a:chExt cx="4845" cy="1414"/>
          </a:xfrm>
        </p:grpSpPr>
        <p:pic>
          <p:nvPicPr>
            <p:cNvPr id="110604"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10605"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1060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7" name="文本框 6"/>
          <p:cNvSpPr txBox="1"/>
          <p:nvPr/>
        </p:nvSpPr>
        <p:spPr>
          <a:xfrm>
            <a:off x="854075" y="1154113"/>
            <a:ext cx="1644650" cy="400050"/>
          </a:xfrm>
          <a:prstGeom prst="rect">
            <a:avLst/>
          </a:prstGeom>
          <a:noFill/>
        </p:spPr>
        <p:txBody>
          <a:bodyPr wrap="none">
            <a:spAutoFit/>
          </a:bodyPr>
          <a:lstStyle/>
          <a:p>
            <a:pPr marR="0" defTabSz="914400" eaLnBrk="1" hangingPunct="1">
              <a:spcBef>
                <a:spcPts val="100"/>
              </a:spcBef>
              <a:buClrTx/>
              <a:buSzTx/>
              <a:buFontTx/>
              <a:buNone/>
              <a:defRPr/>
            </a:pPr>
            <a:r>
              <a:rPr kumimoji="0" lang="en-US" altLang="zh-CN" sz="2000" kern="1200" cap="none" spc="-5" normalizeH="0" baseline="0" noProof="0" dirty="0">
                <a:latin typeface="微软雅黑" panose="020B0503020204020204" pitchFamily="34" charset="-122"/>
                <a:ea typeface="微软雅黑" panose="020B0503020204020204" pitchFamily="34" charset="-122"/>
                <a:cs typeface="+mn-cs"/>
                <a:sym typeface="+mn-ea"/>
              </a:rPr>
              <a:t>6.6 </a:t>
            </a:r>
            <a:r>
              <a:rPr kumimoji="0" lang="zh-CN" altLang="en-US" sz="2000" kern="1200" cap="none" spc="-5" normalizeH="0" baseline="0" noProof="0" dirty="0">
                <a:latin typeface="微软雅黑" panose="020B0503020204020204" pitchFamily="34" charset="-122"/>
                <a:ea typeface="微软雅黑" panose="020B0503020204020204" pitchFamily="34" charset="-122"/>
                <a:cs typeface="+mn-cs"/>
                <a:sym typeface="+mn-ea"/>
              </a:rPr>
              <a:t>扬尘控制</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10598" name="文本框 12"/>
          <p:cNvSpPr txBox="1"/>
          <p:nvPr/>
        </p:nvSpPr>
        <p:spPr>
          <a:xfrm>
            <a:off x="800100" y="1836738"/>
            <a:ext cx="4652963" cy="2492375"/>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）施工现场裸露场地应当进行平整，采取覆盖和绿化措施防止起尘。体积较大的废料、石块等要预先清理，土堆覆盖要削顶压实，禁止覆盖面凹凸不平。</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）施工现场非作业面裸土</a:t>
            </a:r>
            <a:r>
              <a:rPr lang="en-US" altLang="zh-CN" sz="1300" dirty="0">
                <a:latin typeface="微软雅黑" panose="020B0503020204020204" pitchFamily="34" charset="-122"/>
                <a:ea typeface="微软雅黑" panose="020B0503020204020204" pitchFamily="34" charset="-122"/>
              </a:rPr>
              <a:t>100%</a:t>
            </a:r>
            <a:r>
              <a:rPr lang="zh-CN" altLang="en-US" sz="1300" dirty="0">
                <a:latin typeface="微软雅黑" panose="020B0503020204020204" pitchFamily="34" charset="-122"/>
                <a:ea typeface="微软雅黑" panose="020B0503020204020204" pitchFamily="34" charset="-122"/>
              </a:rPr>
              <a:t>进行覆盖；材料应选用不小于</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针（ 粗纺）绿色防尘网，防尘网必须拼接严密、覆盖完整，采用搭接方式，搭接长度不小于</a:t>
            </a:r>
            <a:r>
              <a:rPr lang="en-US" altLang="zh-CN" sz="1300" dirty="0">
                <a:latin typeface="微软雅黑" panose="020B0503020204020204" pitchFamily="34" charset="-122"/>
                <a:ea typeface="微软雅黑" panose="020B0503020204020204" pitchFamily="34" charset="-122"/>
              </a:rPr>
              <a:t>150mm</a:t>
            </a:r>
            <a:r>
              <a:rPr lang="zh-CN" altLang="en-US" sz="1300" dirty="0">
                <a:latin typeface="微软雅黑" panose="020B0503020204020204" pitchFamily="34" charset="-122"/>
                <a:ea typeface="微软雅黑" panose="020B0503020204020204" pitchFamily="34" charset="-122"/>
              </a:rPr>
              <a:t>， 并采用可靠的方式进行固定，压实压牢。</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）办公区及生活区采用绿植。</a:t>
            </a:r>
          </a:p>
        </p:txBody>
      </p:sp>
      <p:pic>
        <p:nvPicPr>
          <p:cNvPr id="110599" name="图片 1"/>
          <p:cNvPicPr>
            <a:picLocks noChangeAspect="1"/>
          </p:cNvPicPr>
          <p:nvPr/>
        </p:nvPicPr>
        <p:blipFill>
          <a:blip r:embed="rId4"/>
          <a:stretch>
            <a:fillRect/>
          </a:stretch>
        </p:blipFill>
        <p:spPr>
          <a:xfrm>
            <a:off x="800100" y="4300538"/>
            <a:ext cx="4498975" cy="2343150"/>
          </a:xfrm>
          <a:prstGeom prst="rect">
            <a:avLst/>
          </a:prstGeom>
          <a:noFill/>
          <a:ln w="9525">
            <a:noFill/>
          </a:ln>
        </p:spPr>
      </p:pic>
      <p:pic>
        <p:nvPicPr>
          <p:cNvPr id="110600" name="图片 3"/>
          <p:cNvPicPr>
            <a:picLocks noChangeAspect="1"/>
          </p:cNvPicPr>
          <p:nvPr/>
        </p:nvPicPr>
        <p:blipFill>
          <a:blip r:embed="rId5"/>
          <a:stretch>
            <a:fillRect/>
          </a:stretch>
        </p:blipFill>
        <p:spPr>
          <a:xfrm>
            <a:off x="5724525" y="1936750"/>
            <a:ext cx="6083300" cy="3324225"/>
          </a:xfrm>
          <a:prstGeom prst="rect">
            <a:avLst/>
          </a:prstGeom>
          <a:noFill/>
          <a:ln w="9525">
            <a:noFill/>
          </a:ln>
        </p:spPr>
      </p:pic>
      <p:sp>
        <p:nvSpPr>
          <p:cNvPr id="14" name="文本框 13"/>
          <p:cNvSpPr txBox="1"/>
          <p:nvPr/>
        </p:nvSpPr>
        <p:spPr>
          <a:xfrm>
            <a:off x="854075" y="1574800"/>
            <a:ext cx="1268413" cy="292100"/>
          </a:xfrm>
          <a:prstGeom prst="rect">
            <a:avLst/>
          </a:prstGeom>
          <a:noFill/>
        </p:spPr>
        <p:txBody>
          <a:bodyPr wrap="none">
            <a:spAutoFit/>
          </a:bodyPr>
          <a:lstStyle/>
          <a:p>
            <a:pPr marR="0" defTabSz="914400" eaLnBrk="1" hangingPunct="1">
              <a:spcBef>
                <a:spcPts val="100"/>
              </a:spcBef>
              <a:buClrTx/>
              <a:buSzTx/>
              <a:buFontTx/>
              <a:buNone/>
              <a:defRPr/>
            </a:pPr>
            <a:r>
              <a:rPr kumimoji="0" lang="en-US" altLang="zh-CN" sz="1300" kern="1200" cap="none" spc="-5" normalizeH="0" baseline="0" noProof="0" dirty="0">
                <a:latin typeface="微软雅黑" panose="020B0503020204020204" pitchFamily="34" charset="-122"/>
                <a:ea typeface="微软雅黑" panose="020B0503020204020204" pitchFamily="34" charset="-122"/>
                <a:cs typeface="+mn-cs"/>
                <a:sym typeface="+mn-ea"/>
              </a:rPr>
              <a:t>6.6.1 </a:t>
            </a:r>
            <a:r>
              <a:rPr kumimoji="0" lang="zh-CN" altLang="en-US" sz="1300" kern="1200" cap="none" spc="-5" normalizeH="0" baseline="0" noProof="0" dirty="0">
                <a:latin typeface="微软雅黑" panose="020B0503020204020204" pitchFamily="34" charset="-122"/>
                <a:ea typeface="微软雅黑" panose="020B0503020204020204" pitchFamily="34" charset="-122"/>
                <a:cs typeface="+mn-cs"/>
                <a:sym typeface="+mn-ea"/>
              </a:rPr>
              <a:t>裸土覆盖</a:t>
            </a: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110602" name="文本框 14"/>
          <p:cNvSpPr txBox="1"/>
          <p:nvPr/>
        </p:nvSpPr>
        <p:spPr>
          <a:xfrm>
            <a:off x="2405063" y="6256338"/>
            <a:ext cx="128905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绿网覆盖</a:t>
            </a:r>
          </a:p>
        </p:txBody>
      </p:sp>
      <p:sp>
        <p:nvSpPr>
          <p:cNvPr id="110603" name="文本框 15"/>
          <p:cNvSpPr txBox="1"/>
          <p:nvPr/>
        </p:nvSpPr>
        <p:spPr>
          <a:xfrm>
            <a:off x="8120063" y="5418138"/>
            <a:ext cx="1544637"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办公区绿化</a:t>
            </a: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11619" name="文本框 5"/>
          <p:cNvSpPr txBox="1"/>
          <p:nvPr/>
        </p:nvSpPr>
        <p:spPr>
          <a:xfrm>
            <a:off x="6426200" y="460375"/>
            <a:ext cx="5384800"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11620" name="组合 8"/>
          <p:cNvGrpSpPr/>
          <p:nvPr/>
        </p:nvGrpSpPr>
        <p:grpSpPr>
          <a:xfrm>
            <a:off x="504825" y="42863"/>
            <a:ext cx="3076575" cy="898525"/>
            <a:chOff x="1785" y="186"/>
            <a:chExt cx="4845" cy="1414"/>
          </a:xfrm>
        </p:grpSpPr>
        <p:pic>
          <p:nvPicPr>
            <p:cNvPr id="111630"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11631"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11632"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11621" name="文本框 12"/>
          <p:cNvSpPr txBox="1"/>
          <p:nvPr/>
        </p:nvSpPr>
        <p:spPr>
          <a:xfrm>
            <a:off x="439738" y="1179513"/>
            <a:ext cx="7705725" cy="3343275"/>
          </a:xfrm>
          <a:prstGeom prst="rect">
            <a:avLst/>
          </a:prstGeom>
          <a:noFill/>
          <a:ln w="9525">
            <a:noFill/>
          </a:ln>
        </p:spPr>
        <p:txBody>
          <a:bodyPr>
            <a:spAutoFit/>
          </a:bodyPr>
          <a:lstStyle/>
          <a:p>
            <a:pPr indent="358775" algn="just" eaLnBrk="1" hangingPunct="1">
              <a:lnSpc>
                <a:spcPct val="120000"/>
              </a:lnSpc>
            </a:pPr>
            <a:r>
              <a:rPr lang="en-US" altLang="zh-CN" sz="1400" dirty="0">
                <a:latin typeface="微软雅黑" panose="020B0503020204020204" pitchFamily="34" charset="-122"/>
                <a:ea typeface="微软雅黑" panose="020B0503020204020204" pitchFamily="34" charset="-122"/>
              </a:rPr>
              <a:t>6.6.2 </a:t>
            </a:r>
            <a:r>
              <a:rPr lang="zh-CN" altLang="en-US" sz="1400" dirty="0">
                <a:latin typeface="微软雅黑" panose="020B0503020204020204" pitchFamily="34" charset="-122"/>
                <a:ea typeface="微软雅黑" panose="020B0503020204020204" pitchFamily="34" charset="-122"/>
              </a:rPr>
              <a:t>施工喷淋降尘措施</a:t>
            </a:r>
          </a:p>
          <a:p>
            <a:pPr indent="358775" algn="just" eaLnBrk="1" hangingPunct="1">
              <a:lnSpc>
                <a:spcPct val="12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建设工地在进行爆破、土方开挖、土方回填、切割、抹灰、钻孔、凿槽等易产生粉尘的作业时，应采取喷淋方式进行降尘。安装形式根据项目属地管理要求主要包括围挡附着式喷淋、施工道路喷淋、结构附着式喷淋、塔吊式喷淋等。其中对扬尘控制要求高的地域需设置结构附着式喷淋及塔吊式喷淋。</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2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）施工现场的喷淋设施可使用自来水、井水、雨水等，保证水源无污染，并经沉降及过滤处理。</a:t>
            </a:r>
          </a:p>
          <a:p>
            <a:pPr indent="358775" algn="just" eaLnBrk="1" hangingPunct="1">
              <a:lnSpc>
                <a:spcPct val="12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）喷淋设施的喷头应采用不锈钢、黄铜等经久耐用 的金属材质制作，喷雾形状应为扇形或实心圆锥形，满足雾化好、防堵塞等要求； 喷洒直径不应小于</a:t>
            </a:r>
            <a:r>
              <a:rPr lang="en-US" altLang="zh-CN" sz="1300" dirty="0">
                <a:latin typeface="微软雅黑" panose="020B0503020204020204" pitchFamily="34" charset="-122"/>
                <a:ea typeface="微软雅黑" panose="020B0503020204020204" pitchFamily="34" charset="-122"/>
              </a:rPr>
              <a:t>3m</a:t>
            </a:r>
            <a:r>
              <a:rPr lang="zh-CN" altLang="en-US" sz="1300" dirty="0">
                <a:latin typeface="微软雅黑" panose="020B0503020204020204" pitchFamily="34" charset="-122"/>
                <a:ea typeface="微软雅黑" panose="020B0503020204020204" pitchFamily="34" charset="-122"/>
              </a:rPr>
              <a:t>，喷洒距离不应小于</a:t>
            </a:r>
            <a:r>
              <a:rPr lang="en-US" altLang="zh-CN" sz="1300" dirty="0">
                <a:latin typeface="微软雅黑" panose="020B0503020204020204" pitchFamily="34" charset="-122"/>
                <a:ea typeface="微软雅黑" panose="020B0503020204020204" pitchFamily="34" charset="-122"/>
              </a:rPr>
              <a:t>5m</a:t>
            </a:r>
            <a:r>
              <a:rPr lang="zh-CN" altLang="en-US" sz="1300" dirty="0">
                <a:latin typeface="微软雅黑" panose="020B0503020204020204" pitchFamily="34" charset="-122"/>
                <a:ea typeface="微软雅黑" panose="020B0503020204020204" pitchFamily="34" charset="-122"/>
              </a:rPr>
              <a:t>。</a:t>
            </a:r>
          </a:p>
          <a:p>
            <a:pPr indent="358775" algn="just" eaLnBrk="1" hangingPunct="1">
              <a:lnSpc>
                <a:spcPct val="12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）喷淋管道应采用符合给排水相关标准的管材，如</a:t>
            </a:r>
            <a:r>
              <a:rPr lang="en-US" altLang="zh-CN" sz="1300" dirty="0">
                <a:latin typeface="微软雅黑" panose="020B0503020204020204" pitchFamily="34" charset="-122"/>
                <a:ea typeface="微软雅黑" panose="020B0503020204020204" pitchFamily="34" charset="-122"/>
              </a:rPr>
              <a:t>PE</a:t>
            </a:r>
            <a:r>
              <a:rPr lang="zh-CN" altLang="en-US" sz="1300" dirty="0">
                <a:latin typeface="微软雅黑" panose="020B0503020204020204" pitchFamily="34" charset="-122"/>
                <a:ea typeface="微软雅黑" panose="020B0503020204020204" pitchFamily="34" charset="-122"/>
              </a:rPr>
              <a:t>管、</a:t>
            </a:r>
            <a:r>
              <a:rPr lang="en-US" altLang="zh-CN" sz="1300" dirty="0">
                <a:latin typeface="微软雅黑" panose="020B0503020204020204" pitchFamily="34" charset="-122"/>
                <a:ea typeface="微软雅黑" panose="020B0503020204020204" pitchFamily="34" charset="-122"/>
              </a:rPr>
              <a:t>PPR</a:t>
            </a:r>
            <a:r>
              <a:rPr lang="zh-CN" altLang="en-US" sz="1300" dirty="0">
                <a:latin typeface="微软雅黑" panose="020B0503020204020204" pitchFamily="34" charset="-122"/>
                <a:ea typeface="微软雅黑" panose="020B0503020204020204" pitchFamily="34" charset="-122"/>
              </a:rPr>
              <a:t>管、</a:t>
            </a:r>
            <a:r>
              <a:rPr lang="en-US" altLang="zh-CN" sz="1300" dirty="0">
                <a:latin typeface="微软雅黑" panose="020B0503020204020204" pitchFamily="34" charset="-122"/>
                <a:ea typeface="微软雅黑" panose="020B0503020204020204" pitchFamily="34" charset="-122"/>
              </a:rPr>
              <a:t>UPVC</a:t>
            </a:r>
            <a:r>
              <a:rPr lang="zh-CN" altLang="en-US" sz="1300" dirty="0">
                <a:latin typeface="微软雅黑" panose="020B0503020204020204" pitchFamily="34" charset="-122"/>
                <a:ea typeface="微软雅黑" panose="020B0503020204020204" pitchFamily="34" charset="-122"/>
              </a:rPr>
              <a:t>管、镀锌管等，管道耐压不小于</a:t>
            </a:r>
            <a:r>
              <a:rPr lang="en-US" altLang="zh-CN" sz="1300" dirty="0">
                <a:latin typeface="微软雅黑" panose="020B0503020204020204" pitchFamily="34" charset="-122"/>
                <a:ea typeface="微软雅黑" panose="020B0503020204020204" pitchFamily="34" charset="-122"/>
              </a:rPr>
              <a:t>1.25MPa</a:t>
            </a:r>
            <a:r>
              <a:rPr lang="zh-CN" altLang="en-US" sz="1300" dirty="0">
                <a:latin typeface="微软雅黑" panose="020B0503020204020204" pitchFamily="34" charset="-122"/>
                <a:ea typeface="微软雅黑" panose="020B0503020204020204" pitchFamily="34" charset="-122"/>
              </a:rPr>
              <a:t>。喷淋管径支管管径不小于</a:t>
            </a:r>
            <a:r>
              <a:rPr lang="en-US" altLang="zh-CN" sz="1300" dirty="0">
                <a:latin typeface="微软雅黑" panose="020B0503020204020204" pitchFamily="34" charset="-122"/>
                <a:ea typeface="微软雅黑" panose="020B0503020204020204" pitchFamily="34" charset="-122"/>
              </a:rPr>
              <a:t>de20</a:t>
            </a:r>
            <a:r>
              <a:rPr lang="zh-CN" altLang="en-US" sz="1300" dirty="0">
                <a:latin typeface="微软雅黑" panose="020B0503020204020204" pitchFamily="34" charset="-122"/>
                <a:ea typeface="微软雅黑" panose="020B0503020204020204" pitchFamily="34" charset="-122"/>
              </a:rPr>
              <a:t>；主管道管径布置需符合给排水标准以保证最不利端喷头的工作压力，原则上主管管径不小于</a:t>
            </a:r>
            <a:r>
              <a:rPr lang="en-US" altLang="zh-CN" sz="1300" dirty="0">
                <a:latin typeface="微软雅黑" panose="020B0503020204020204" pitchFamily="34" charset="-122"/>
                <a:ea typeface="微软雅黑" panose="020B0503020204020204" pitchFamily="34" charset="-122"/>
              </a:rPr>
              <a:t>de32</a:t>
            </a:r>
            <a:r>
              <a:rPr lang="zh-CN" altLang="en-US" sz="1300" dirty="0">
                <a:latin typeface="微软雅黑" panose="020B0503020204020204" pitchFamily="34" charset="-122"/>
                <a:ea typeface="微软雅黑" panose="020B0503020204020204" pitchFamily="34" charset="-122"/>
              </a:rPr>
              <a:t>。</a:t>
            </a:r>
          </a:p>
          <a:p>
            <a:pPr indent="358775" algn="just" eaLnBrk="1" hangingPunct="1">
              <a:lnSpc>
                <a:spcPct val="120000"/>
              </a:lnSpc>
            </a:pP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）增压设备需使用空压泵或水泵，流量及扬程应符 合给排水标准。水泵流量须大于所有喷头额定流量之和，最小流量不应低于</a:t>
            </a:r>
            <a:r>
              <a:rPr lang="en-US" altLang="zh-CN" sz="1300" dirty="0">
                <a:latin typeface="微软雅黑" panose="020B0503020204020204" pitchFamily="34" charset="-122"/>
                <a:ea typeface="微软雅黑" panose="020B0503020204020204" pitchFamily="34" charset="-122"/>
              </a:rPr>
              <a:t>6m³/h</a:t>
            </a:r>
            <a:r>
              <a:rPr lang="zh-CN" altLang="en-US" sz="1300" dirty="0">
                <a:latin typeface="微软雅黑" panose="020B0503020204020204" pitchFamily="34" charset="-122"/>
                <a:ea typeface="微软雅黑" panose="020B0503020204020204" pitchFamily="34" charset="-122"/>
              </a:rPr>
              <a:t>；水泵扬程须保证每个喷头的正常工作压力，扬程不应小于</a:t>
            </a:r>
            <a:r>
              <a:rPr lang="en-US" altLang="zh-CN" sz="1300" dirty="0">
                <a:latin typeface="微软雅黑" panose="020B0503020204020204" pitchFamily="34" charset="-122"/>
                <a:ea typeface="微软雅黑" panose="020B0503020204020204" pitchFamily="34" charset="-122"/>
              </a:rPr>
              <a:t>80m</a:t>
            </a:r>
            <a:r>
              <a:rPr lang="zh-CN" altLang="en-US" sz="1300" dirty="0">
                <a:latin typeface="微软雅黑" panose="020B0503020204020204" pitchFamily="34" charset="-122"/>
                <a:ea typeface="微软雅黑" panose="020B0503020204020204" pitchFamily="34" charset="-122"/>
              </a:rPr>
              <a:t>。</a:t>
            </a:r>
          </a:p>
          <a:p>
            <a:pPr indent="358775" algn="just" eaLnBrk="1" hangingPunct="1">
              <a:lnSpc>
                <a:spcPct val="120000"/>
              </a:lnSpc>
            </a:pP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）外架喷淋宜每</a:t>
            </a:r>
            <a:r>
              <a:rPr lang="en-US" altLang="zh-CN" sz="1300" dirty="0">
                <a:latin typeface="微软雅黑" panose="020B0503020204020204" pitchFamily="34" charset="-122"/>
                <a:ea typeface="微软雅黑" panose="020B0503020204020204" pitchFamily="34" charset="-122"/>
              </a:rPr>
              <a:t>50</a:t>
            </a:r>
            <a:r>
              <a:rPr lang="zh-CN" altLang="en-US" sz="1300" dirty="0">
                <a:latin typeface="微软雅黑" panose="020B0503020204020204" pitchFamily="34" charset="-122"/>
                <a:ea typeface="微软雅黑" panose="020B0503020204020204" pitchFamily="34" charset="-122"/>
              </a:rPr>
              <a:t>米设置一道。</a:t>
            </a:r>
          </a:p>
        </p:txBody>
      </p:sp>
      <p:pic>
        <p:nvPicPr>
          <p:cNvPr id="111622" name="图片 1"/>
          <p:cNvPicPr>
            <a:picLocks noChangeAspect="1"/>
          </p:cNvPicPr>
          <p:nvPr/>
        </p:nvPicPr>
        <p:blipFill>
          <a:blip r:embed="rId4"/>
          <a:stretch>
            <a:fillRect/>
          </a:stretch>
        </p:blipFill>
        <p:spPr>
          <a:xfrm>
            <a:off x="8394700" y="1092200"/>
            <a:ext cx="3113088" cy="2336800"/>
          </a:xfrm>
          <a:prstGeom prst="rect">
            <a:avLst/>
          </a:prstGeom>
          <a:noFill/>
          <a:ln w="9525">
            <a:noFill/>
          </a:ln>
        </p:spPr>
      </p:pic>
      <p:pic>
        <p:nvPicPr>
          <p:cNvPr id="111623" name="图片 10"/>
          <p:cNvPicPr>
            <a:picLocks noChangeAspect="1"/>
          </p:cNvPicPr>
          <p:nvPr/>
        </p:nvPicPr>
        <p:blipFill>
          <a:blip r:embed="rId5"/>
          <a:stretch>
            <a:fillRect/>
          </a:stretch>
        </p:blipFill>
        <p:spPr>
          <a:xfrm>
            <a:off x="8420100" y="4000500"/>
            <a:ext cx="3113088" cy="2335213"/>
          </a:xfrm>
          <a:prstGeom prst="rect">
            <a:avLst/>
          </a:prstGeom>
          <a:noFill/>
          <a:ln w="9525">
            <a:noFill/>
          </a:ln>
        </p:spPr>
      </p:pic>
      <p:sp>
        <p:nvSpPr>
          <p:cNvPr id="111624" name="文本框 15"/>
          <p:cNvSpPr txBox="1"/>
          <p:nvPr/>
        </p:nvSpPr>
        <p:spPr>
          <a:xfrm>
            <a:off x="9409113" y="3509963"/>
            <a:ext cx="1238250"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围墙喷淋</a:t>
            </a:r>
          </a:p>
        </p:txBody>
      </p:sp>
      <p:sp>
        <p:nvSpPr>
          <p:cNvPr id="111625" name="文本框 18"/>
          <p:cNvSpPr txBox="1"/>
          <p:nvPr/>
        </p:nvSpPr>
        <p:spPr>
          <a:xfrm>
            <a:off x="9001125" y="6424613"/>
            <a:ext cx="2297113" cy="293687"/>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塔吊喷淋</a:t>
            </a:r>
          </a:p>
        </p:txBody>
      </p:sp>
      <p:pic>
        <p:nvPicPr>
          <p:cNvPr id="111626" name="图片 2"/>
          <p:cNvPicPr>
            <a:picLocks noChangeAspect="1"/>
          </p:cNvPicPr>
          <p:nvPr/>
        </p:nvPicPr>
        <p:blipFill>
          <a:blip r:embed="rId6"/>
          <a:stretch>
            <a:fillRect/>
          </a:stretch>
        </p:blipFill>
        <p:spPr>
          <a:xfrm>
            <a:off x="830263" y="4414838"/>
            <a:ext cx="2641600" cy="1982787"/>
          </a:xfrm>
          <a:prstGeom prst="rect">
            <a:avLst/>
          </a:prstGeom>
          <a:noFill/>
          <a:ln w="9525">
            <a:noFill/>
          </a:ln>
        </p:spPr>
      </p:pic>
      <p:sp>
        <p:nvSpPr>
          <p:cNvPr id="111627" name="文本框 16"/>
          <p:cNvSpPr txBox="1"/>
          <p:nvPr/>
        </p:nvSpPr>
        <p:spPr>
          <a:xfrm>
            <a:off x="1500188" y="6397625"/>
            <a:ext cx="1214437"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雾炮喷淋</a:t>
            </a:r>
          </a:p>
        </p:txBody>
      </p:sp>
      <p:pic>
        <p:nvPicPr>
          <p:cNvPr id="111628" name="图片 3"/>
          <p:cNvPicPr>
            <a:picLocks noChangeAspect="1"/>
          </p:cNvPicPr>
          <p:nvPr/>
        </p:nvPicPr>
        <p:blipFill>
          <a:blip r:embed="rId7"/>
          <a:stretch>
            <a:fillRect/>
          </a:stretch>
        </p:blipFill>
        <p:spPr>
          <a:xfrm>
            <a:off x="4260850" y="4311650"/>
            <a:ext cx="2784475" cy="2085975"/>
          </a:xfrm>
          <a:prstGeom prst="rect">
            <a:avLst/>
          </a:prstGeom>
          <a:noFill/>
          <a:ln w="9525">
            <a:noFill/>
          </a:ln>
        </p:spPr>
      </p:pic>
      <p:sp>
        <p:nvSpPr>
          <p:cNvPr id="111629" name="文本框 19"/>
          <p:cNvSpPr txBox="1"/>
          <p:nvPr/>
        </p:nvSpPr>
        <p:spPr>
          <a:xfrm>
            <a:off x="5186363" y="6426200"/>
            <a:ext cx="1751012" cy="292100"/>
          </a:xfrm>
          <a:prstGeom prst="rect">
            <a:avLst/>
          </a:prstGeom>
          <a:noFill/>
          <a:ln w="9525">
            <a:noFill/>
          </a:ln>
        </p:spPr>
        <p:txBody>
          <a:bodyPr>
            <a:spAutoFit/>
          </a:bodyPr>
          <a:lstStyle/>
          <a:p>
            <a:pPr algn="ctr" eaLnBrk="1" hangingPunct="1"/>
            <a:r>
              <a:rPr lang="zh-CN" altLang="en-US" sz="1300" dirty="0">
                <a:latin typeface="微软雅黑" panose="020B0503020204020204" pitchFamily="34" charset="-122"/>
                <a:ea typeface="微软雅黑" panose="020B0503020204020204" pitchFamily="34" charset="-122"/>
              </a:rPr>
              <a:t>外架喷淋</a:t>
            </a: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12643" name="文本框 5"/>
          <p:cNvSpPr txBox="1"/>
          <p:nvPr/>
        </p:nvSpPr>
        <p:spPr>
          <a:xfrm>
            <a:off x="6815138" y="460375"/>
            <a:ext cx="4995862"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grpSp>
        <p:nvGrpSpPr>
          <p:cNvPr id="112644" name="组合 8"/>
          <p:cNvGrpSpPr/>
          <p:nvPr/>
        </p:nvGrpSpPr>
        <p:grpSpPr>
          <a:xfrm>
            <a:off x="522288" y="22225"/>
            <a:ext cx="3076575" cy="898525"/>
            <a:chOff x="1785" y="186"/>
            <a:chExt cx="4845" cy="1414"/>
          </a:xfrm>
        </p:grpSpPr>
        <p:pic>
          <p:nvPicPr>
            <p:cNvPr id="112653"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12654"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12655"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12645" name="文本框 6"/>
          <p:cNvSpPr txBox="1"/>
          <p:nvPr/>
        </p:nvSpPr>
        <p:spPr>
          <a:xfrm>
            <a:off x="854075" y="1565275"/>
            <a:ext cx="2162175" cy="400050"/>
          </a:xfrm>
          <a:prstGeom prst="rect">
            <a:avLst/>
          </a:prstGeom>
          <a:noFill/>
          <a:ln w="9525">
            <a:noFill/>
          </a:ln>
        </p:spPr>
        <p:txBody>
          <a:bodyPr wrap="none">
            <a:spAutoFit/>
          </a:bodyPr>
          <a:lstStyle/>
          <a:p>
            <a:pPr eaLnBrk="1" hangingPunct="1">
              <a:spcBef>
                <a:spcPts val="100"/>
              </a:spcBef>
            </a:pPr>
            <a:r>
              <a:rPr lang="en-US" altLang="zh-CN" sz="2000" dirty="0">
                <a:latin typeface="微软雅黑" panose="020B0503020204020204" pitchFamily="34" charset="-122"/>
                <a:ea typeface="微软雅黑" panose="020B0503020204020204" pitchFamily="34" charset="-122"/>
              </a:rPr>
              <a:t>6.7 </a:t>
            </a:r>
            <a:r>
              <a:rPr lang="zh-CN" altLang="en-US" sz="2000" dirty="0">
                <a:latin typeface="微软雅黑" panose="020B0503020204020204" pitchFamily="34" charset="-122"/>
                <a:ea typeface="微软雅黑" panose="020B0503020204020204" pitchFamily="34" charset="-122"/>
              </a:rPr>
              <a:t>场地车速限制</a:t>
            </a:r>
          </a:p>
        </p:txBody>
      </p:sp>
      <p:sp>
        <p:nvSpPr>
          <p:cNvPr id="112646" name="文本框 12"/>
          <p:cNvSpPr txBox="1"/>
          <p:nvPr/>
        </p:nvSpPr>
        <p:spPr>
          <a:xfrm>
            <a:off x="854075" y="2066925"/>
            <a:ext cx="4090988" cy="2792413"/>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）场地车速限制牌采用圆形牌或长方形，直径</a:t>
            </a:r>
            <a:r>
              <a:rPr lang="en-US" altLang="zh-CN" sz="1300" dirty="0">
                <a:latin typeface="微软雅黑" panose="020B0503020204020204" pitchFamily="34" charset="-122"/>
                <a:ea typeface="微软雅黑" panose="020B0503020204020204" pitchFamily="34" charset="-122"/>
              </a:rPr>
              <a:t>800mm</a:t>
            </a:r>
            <a:r>
              <a:rPr lang="zh-CN" altLang="en-US" sz="1300" dirty="0">
                <a:latin typeface="微软雅黑" panose="020B0503020204020204" pitchFamily="34" charset="-122"/>
                <a:ea typeface="微软雅黑" panose="020B0503020204020204" pitchFamily="34" charset="-122"/>
              </a:rPr>
              <a:t>或</a:t>
            </a:r>
            <a:r>
              <a:rPr lang="en-US" altLang="zh-CN" sz="1300" dirty="0">
                <a:latin typeface="微软雅黑" panose="020B0503020204020204" pitchFamily="34" charset="-122"/>
                <a:ea typeface="微软雅黑" panose="020B0503020204020204" pitchFamily="34" charset="-122"/>
              </a:rPr>
              <a:t>400mm×1000mm</a:t>
            </a:r>
            <a:r>
              <a:rPr lang="zh-CN" altLang="en-US" sz="1300" dirty="0">
                <a:latin typeface="微软雅黑" panose="020B0503020204020204" pitchFamily="34" charset="-122"/>
                <a:ea typeface="微软雅黑" panose="020B0503020204020204" pitchFamily="34" charset="-122"/>
              </a:rPr>
              <a:t>，采用</a:t>
            </a:r>
            <a:r>
              <a:rPr lang="en-US" altLang="zh-CN" sz="1300" dirty="0">
                <a:latin typeface="微软雅黑" panose="020B0503020204020204" pitchFamily="34" charset="-122"/>
                <a:ea typeface="微软雅黑" panose="020B0503020204020204" pitchFamily="34" charset="-122"/>
              </a:rPr>
              <a:t>1.5mm</a:t>
            </a:r>
            <a:r>
              <a:rPr lang="zh-CN" altLang="en-US" sz="1300" dirty="0">
                <a:latin typeface="微软雅黑" panose="020B0503020204020204" pitchFamily="34" charset="-122"/>
                <a:ea typeface="微软雅黑" panose="020B0503020204020204" pitchFamily="34" charset="-122"/>
              </a:rPr>
              <a:t>厚度铝板做并贴普通反光膜。</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）在门口及道路拐弯处设置凸面镜。</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）竖向杆件采用直径</a:t>
            </a:r>
            <a:r>
              <a:rPr lang="en-US" altLang="zh-CN" sz="1300" dirty="0">
                <a:latin typeface="微软雅黑" panose="020B0503020204020204" pitchFamily="34" charset="-122"/>
                <a:ea typeface="微软雅黑" panose="020B0503020204020204" pitchFamily="34" charset="-122"/>
              </a:rPr>
              <a:t>80mm×2500mm</a:t>
            </a:r>
            <a:r>
              <a:rPr lang="zh-CN" altLang="en-US" sz="1300" dirty="0">
                <a:latin typeface="微软雅黑" panose="020B0503020204020204" pitchFamily="34" charset="-122"/>
                <a:ea typeface="微软雅黑" panose="020B0503020204020204" pitchFamily="34" charset="-122"/>
              </a:rPr>
              <a:t>镀锌钢管。</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）施工道路及出入口设置减速带和道闸装置。</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）场地较大且交通组织复杂的项目需安装测速仪。</a:t>
            </a:r>
          </a:p>
        </p:txBody>
      </p:sp>
      <p:sp>
        <p:nvSpPr>
          <p:cNvPr id="112647" name="文本框 18"/>
          <p:cNvSpPr txBox="1"/>
          <p:nvPr/>
        </p:nvSpPr>
        <p:spPr>
          <a:xfrm>
            <a:off x="8451850" y="5586413"/>
            <a:ext cx="5842000"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                           场内限速牌</a:t>
            </a:r>
          </a:p>
        </p:txBody>
      </p:sp>
      <p:pic>
        <p:nvPicPr>
          <p:cNvPr id="112648" name="图片 14"/>
          <p:cNvPicPr>
            <a:picLocks noChangeAspect="1"/>
          </p:cNvPicPr>
          <p:nvPr/>
        </p:nvPicPr>
        <p:blipFill>
          <a:blip r:embed="rId4"/>
          <a:srcRect b="4106"/>
          <a:stretch>
            <a:fillRect/>
          </a:stretch>
        </p:blipFill>
        <p:spPr>
          <a:xfrm>
            <a:off x="9264650" y="1965325"/>
            <a:ext cx="2108200" cy="3446463"/>
          </a:xfrm>
          <a:prstGeom prst="rect">
            <a:avLst/>
          </a:prstGeom>
          <a:noFill/>
          <a:ln w="9525">
            <a:noFill/>
          </a:ln>
        </p:spPr>
      </p:pic>
      <p:pic>
        <p:nvPicPr>
          <p:cNvPr id="112649" name="图片 21"/>
          <p:cNvPicPr>
            <a:picLocks noChangeAspect="1"/>
          </p:cNvPicPr>
          <p:nvPr/>
        </p:nvPicPr>
        <p:blipFill>
          <a:blip r:embed="rId5"/>
          <a:srcRect b="18929"/>
          <a:stretch>
            <a:fillRect/>
          </a:stretch>
        </p:blipFill>
        <p:spPr>
          <a:xfrm>
            <a:off x="5886450" y="3600450"/>
            <a:ext cx="2373313" cy="2565400"/>
          </a:xfrm>
          <a:prstGeom prst="rect">
            <a:avLst/>
          </a:prstGeom>
          <a:noFill/>
          <a:ln w="9525">
            <a:noFill/>
          </a:ln>
        </p:spPr>
      </p:pic>
      <p:pic>
        <p:nvPicPr>
          <p:cNvPr id="112650" name="图片 1"/>
          <p:cNvPicPr>
            <a:picLocks noChangeAspect="1"/>
          </p:cNvPicPr>
          <p:nvPr/>
        </p:nvPicPr>
        <p:blipFill>
          <a:blip r:embed="rId6"/>
          <a:stretch>
            <a:fillRect/>
          </a:stretch>
        </p:blipFill>
        <p:spPr>
          <a:xfrm>
            <a:off x="5708650" y="1133475"/>
            <a:ext cx="2930525" cy="1662113"/>
          </a:xfrm>
          <a:prstGeom prst="rect">
            <a:avLst/>
          </a:prstGeom>
          <a:noFill/>
          <a:ln w="9525">
            <a:noFill/>
          </a:ln>
        </p:spPr>
      </p:pic>
      <p:sp>
        <p:nvSpPr>
          <p:cNvPr id="112651" name="文本框 19"/>
          <p:cNvSpPr txBox="1"/>
          <p:nvPr/>
        </p:nvSpPr>
        <p:spPr>
          <a:xfrm>
            <a:off x="6392863" y="6288088"/>
            <a:ext cx="2373312"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门口设置道闸</a:t>
            </a:r>
          </a:p>
        </p:txBody>
      </p:sp>
      <p:sp>
        <p:nvSpPr>
          <p:cNvPr id="112652" name="文本框 20"/>
          <p:cNvSpPr txBox="1"/>
          <p:nvPr/>
        </p:nvSpPr>
        <p:spPr>
          <a:xfrm>
            <a:off x="6516688" y="2967038"/>
            <a:ext cx="2373312"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门口减速带</a:t>
            </a:r>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113667" name="组合 8"/>
          <p:cNvGrpSpPr/>
          <p:nvPr/>
        </p:nvGrpSpPr>
        <p:grpSpPr>
          <a:xfrm>
            <a:off x="515938" y="11113"/>
            <a:ext cx="3076575" cy="898525"/>
            <a:chOff x="1785" y="186"/>
            <a:chExt cx="4845" cy="1414"/>
          </a:xfrm>
        </p:grpSpPr>
        <p:pic>
          <p:nvPicPr>
            <p:cNvPr id="113679"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113680" name="TextBox 17"/>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latin typeface="微软雅黑" panose="020B0503020204020204" pitchFamily="34" charset="-122"/>
                <a:ea typeface="微软雅黑" panose="020B0503020204020204" pitchFamily="34" charset="-122"/>
              </a:endParaRPr>
            </a:p>
          </p:txBody>
        </p:sp>
        <p:sp>
          <p:nvSpPr>
            <p:cNvPr id="113681"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113668" name="文本框 9"/>
          <p:cNvSpPr txBox="1"/>
          <p:nvPr/>
        </p:nvSpPr>
        <p:spPr>
          <a:xfrm>
            <a:off x="650875" y="1225550"/>
            <a:ext cx="2620963"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6.8 </a:t>
            </a:r>
            <a:r>
              <a:rPr lang="zh-CN" altLang="en-US" sz="2000" dirty="0">
                <a:latin typeface="微软雅黑" panose="020B0503020204020204" pitchFamily="34" charset="-122"/>
                <a:ea typeface="微软雅黑" panose="020B0503020204020204" pitchFamily="34" charset="-122"/>
              </a:rPr>
              <a:t>车辆冲洗设施</a:t>
            </a:r>
          </a:p>
        </p:txBody>
      </p:sp>
      <p:pic>
        <p:nvPicPr>
          <p:cNvPr id="113669" name="图片 1" descr="C:\Users\Administrator\Desktop\图片4.png图片4"/>
          <p:cNvPicPr>
            <a:picLocks noChangeAspect="1"/>
          </p:cNvPicPr>
          <p:nvPr/>
        </p:nvPicPr>
        <p:blipFill>
          <a:blip r:embed="rId4"/>
          <a:stretch>
            <a:fillRect/>
          </a:stretch>
        </p:blipFill>
        <p:spPr>
          <a:xfrm>
            <a:off x="8455025" y="1492250"/>
            <a:ext cx="3598863" cy="2160588"/>
          </a:xfrm>
          <a:prstGeom prst="rect">
            <a:avLst/>
          </a:prstGeom>
          <a:noFill/>
          <a:ln w="9525">
            <a:noFill/>
          </a:ln>
        </p:spPr>
      </p:pic>
      <p:sp>
        <p:nvSpPr>
          <p:cNvPr id="113670" name="文本框 3"/>
          <p:cNvSpPr txBox="1"/>
          <p:nvPr/>
        </p:nvSpPr>
        <p:spPr>
          <a:xfrm>
            <a:off x="628650" y="1657350"/>
            <a:ext cx="3255963" cy="4894263"/>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1</a:t>
            </a:r>
            <a:r>
              <a:rPr lang="zh-CN" altLang="en-US" sz="1300" dirty="0">
                <a:latin typeface="微软雅黑" panose="020B0503020204020204" pitchFamily="34" charset="-122"/>
                <a:ea typeface="微软雅黑" panose="020B0503020204020204" pitchFamily="34" charset="-122"/>
              </a:rPr>
              <a:t>）工地车辆出入口应设置洗车槽、沉淀池、排水沟，根据现场实际情况及项目属地管理要求设置自动冲洗设备、冲洗平台、高压水枪等设施，并确保正常使用。场地条件受限的，可采用移动式冲洗设备或人工冲洗。</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）土方转运阶段，应配备不少于4人负责保洁，确保车辆外部、底盘、轮胎处不得粘有污物和泥土，施工场所车辆出口30m以内路面上不应有明显的泥印，以及砂石、灰土等易扬尘材料， 严禁车辆带泥上路。</a:t>
            </a: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）冲洗产生的废水必须纳入现场污水处理系统集中处理排放。</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）土方周转场地出入口也应配置上述洗车设施并按上述要求实施车辆冲洗。</a:t>
            </a:r>
          </a:p>
        </p:txBody>
      </p:sp>
      <p:sp>
        <p:nvSpPr>
          <p:cNvPr id="113671" name="文本框 2"/>
          <p:cNvSpPr txBox="1"/>
          <p:nvPr/>
        </p:nvSpPr>
        <p:spPr>
          <a:xfrm>
            <a:off x="6970713" y="460375"/>
            <a:ext cx="48402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113672" name="图片 6" descr="图片5"/>
          <p:cNvPicPr>
            <a:picLocks noChangeAspect="1"/>
          </p:cNvPicPr>
          <p:nvPr/>
        </p:nvPicPr>
        <p:blipFill>
          <a:blip r:embed="rId5"/>
          <a:stretch>
            <a:fillRect/>
          </a:stretch>
        </p:blipFill>
        <p:spPr>
          <a:xfrm>
            <a:off x="4175125" y="1479550"/>
            <a:ext cx="3600450" cy="2160588"/>
          </a:xfrm>
          <a:prstGeom prst="rect">
            <a:avLst/>
          </a:prstGeom>
          <a:noFill/>
          <a:ln w="9525">
            <a:noFill/>
          </a:ln>
        </p:spPr>
      </p:pic>
      <p:pic>
        <p:nvPicPr>
          <p:cNvPr id="113673" name="图片 11" descr="图片6"/>
          <p:cNvPicPr>
            <a:picLocks noChangeAspect="1"/>
          </p:cNvPicPr>
          <p:nvPr/>
        </p:nvPicPr>
        <p:blipFill>
          <a:blip r:embed="rId6"/>
          <a:stretch>
            <a:fillRect/>
          </a:stretch>
        </p:blipFill>
        <p:spPr>
          <a:xfrm>
            <a:off x="8455025" y="4186238"/>
            <a:ext cx="3598863" cy="2160587"/>
          </a:xfrm>
          <a:prstGeom prst="rect">
            <a:avLst/>
          </a:prstGeom>
          <a:noFill/>
          <a:ln w="9525">
            <a:noFill/>
          </a:ln>
        </p:spPr>
      </p:pic>
      <p:pic>
        <p:nvPicPr>
          <p:cNvPr id="113674" name="图片 12" descr="图片"/>
          <p:cNvPicPr>
            <a:picLocks noChangeAspect="1"/>
          </p:cNvPicPr>
          <p:nvPr/>
        </p:nvPicPr>
        <p:blipFill>
          <a:blip r:embed="rId7"/>
          <a:stretch>
            <a:fillRect/>
          </a:stretch>
        </p:blipFill>
        <p:spPr>
          <a:xfrm>
            <a:off x="4175125" y="4300538"/>
            <a:ext cx="3600450" cy="2159000"/>
          </a:xfrm>
          <a:prstGeom prst="rect">
            <a:avLst/>
          </a:prstGeom>
          <a:noFill/>
          <a:ln w="9525">
            <a:noFill/>
          </a:ln>
        </p:spPr>
      </p:pic>
      <p:sp>
        <p:nvSpPr>
          <p:cNvPr id="113675" name="文本框 5"/>
          <p:cNvSpPr txBox="1"/>
          <p:nvPr/>
        </p:nvSpPr>
        <p:spPr>
          <a:xfrm>
            <a:off x="9434513" y="6435725"/>
            <a:ext cx="18319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人工冲洗平台</a:t>
            </a:r>
          </a:p>
        </p:txBody>
      </p:sp>
      <p:sp>
        <p:nvSpPr>
          <p:cNvPr id="113676" name="文本框 10"/>
          <p:cNvSpPr txBox="1"/>
          <p:nvPr/>
        </p:nvSpPr>
        <p:spPr>
          <a:xfrm>
            <a:off x="5122863" y="3778250"/>
            <a:ext cx="1878012"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自动冲洗设备</a:t>
            </a:r>
          </a:p>
        </p:txBody>
      </p:sp>
      <p:sp>
        <p:nvSpPr>
          <p:cNvPr id="113677" name="文本框 13"/>
          <p:cNvSpPr txBox="1"/>
          <p:nvPr/>
        </p:nvSpPr>
        <p:spPr>
          <a:xfrm>
            <a:off x="9879013" y="3711575"/>
            <a:ext cx="942975" cy="29210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洗车槽</a:t>
            </a:r>
          </a:p>
        </p:txBody>
      </p:sp>
      <p:sp>
        <p:nvSpPr>
          <p:cNvPr id="113678" name="矩形 14"/>
          <p:cNvSpPr/>
          <p:nvPr/>
        </p:nvSpPr>
        <p:spPr>
          <a:xfrm>
            <a:off x="5191125" y="6434138"/>
            <a:ext cx="1517650" cy="292100"/>
          </a:xfrm>
          <a:prstGeom prst="rect">
            <a:avLst/>
          </a:prstGeom>
          <a:noFill/>
          <a:ln w="9525">
            <a:noFill/>
          </a:ln>
        </p:spPr>
        <p:txBody>
          <a:bodyPr wrap="none">
            <a:spAutoFit/>
          </a:bodyPr>
          <a:lstStyle/>
          <a:p>
            <a:pPr eaLnBrk="1" hangingPunct="1"/>
            <a:r>
              <a:rPr lang="zh-CN" altLang="en-US" sz="1300" dirty="0">
                <a:latin typeface="微软雅黑" panose="020B0503020204020204" pitchFamily="34" charset="-122"/>
                <a:ea typeface="微软雅黑" panose="020B0503020204020204" pitchFamily="34" charset="-122"/>
              </a:rPr>
              <a:t>车辆冲洗设施实景</a:t>
            </a: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7850" y="2065338"/>
            <a:ext cx="10972800" cy="4014788"/>
          </a:xfrm>
        </p:spPr>
        <p:txBody>
          <a:bodyPr vert="horz" wrap="square" lIns="91440" tIns="45720" rIns="91440" bIns="45720" numCol="1" rtlCol="0" anchor="t" anchorCtr="0" compatLnSpc="1">
            <a:normAutofit/>
          </a:bodyPr>
          <a:lstStyle/>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en-US" altLang="zh-CN"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en-US" altLang="zh-CN"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en-US" altLang="zh-CN"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4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七</a:t>
            </a:r>
            <a:r>
              <a:rPr kumimoji="0" lang="zh-CN" altLang="en-US" sz="5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、智慧工地</a:t>
            </a:r>
          </a:p>
        </p:txBody>
      </p:sp>
      <p:grpSp>
        <p:nvGrpSpPr>
          <p:cNvPr id="114691" name="组合 3"/>
          <p:cNvGrpSpPr/>
          <p:nvPr/>
        </p:nvGrpSpPr>
        <p:grpSpPr>
          <a:xfrm>
            <a:off x="485775" y="65088"/>
            <a:ext cx="3076575" cy="898525"/>
            <a:chOff x="1785" y="186"/>
            <a:chExt cx="4845" cy="1414"/>
          </a:xfrm>
        </p:grpSpPr>
        <p:pic>
          <p:nvPicPr>
            <p:cNvPr id="114694" name="Picture 2"/>
            <p:cNvPicPr>
              <a:picLocks noChangeAspect="1"/>
            </p:cNvPicPr>
            <p:nvPr/>
          </p:nvPicPr>
          <p:blipFill>
            <a:blip r:embed="rId2"/>
            <a:stretch>
              <a:fillRect/>
            </a:stretch>
          </p:blipFill>
          <p:spPr>
            <a:xfrm>
              <a:off x="1785" y="291"/>
              <a:ext cx="1247" cy="1158"/>
            </a:xfrm>
            <a:prstGeom prst="rect">
              <a:avLst/>
            </a:prstGeom>
            <a:noFill/>
            <a:ln w="9525">
              <a:noFill/>
            </a:ln>
          </p:spPr>
        </p:pic>
        <p:sp>
          <p:nvSpPr>
            <p:cNvPr id="114695" name="TextBox 5"/>
            <p:cNvSpPr txBox="1"/>
            <p:nvPr/>
          </p:nvSpPr>
          <p:spPr>
            <a:xfrm>
              <a:off x="3032" y="1069"/>
              <a:ext cx="3598" cy="531"/>
            </a:xfrm>
            <a:prstGeom prst="rect">
              <a:avLst/>
            </a:prstGeom>
            <a:noFill/>
            <a:ln w="9525">
              <a:noFill/>
            </a:ln>
          </p:spPr>
          <p:txBody>
            <a:bodyPr anchor="ctr" anchorCtr="1">
              <a:spAutoFit/>
            </a:bodyPr>
            <a:lstStyle/>
            <a:p>
              <a:pPr eaLnBrk="1" hangingPunct="1">
                <a:buNone/>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114696"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solidFill>
                    <a:srgbClr val="000000"/>
                  </a:solidFill>
                  <a:latin typeface="微软雅黑" panose="020B0503020204020204" pitchFamily="34" charset="-122"/>
                  <a:ea typeface="微软雅黑" panose="020B0503020204020204" pitchFamily="34" charset="-122"/>
                </a:rPr>
                <a:t>浙江能源</a:t>
              </a:r>
              <a:endParaRPr lang="zh-CN" altLang="en-US" sz="3200" dirty="0">
                <a:solidFill>
                  <a:srgbClr val="000000"/>
                </a:solidFill>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solidFill>
                    <a:srgbClr val="000000"/>
                  </a:solidFill>
                  <a:latin typeface="微软雅黑" panose="020B0503020204020204" pitchFamily="34" charset="-122"/>
                  <a:ea typeface="微软雅黑" panose="020B0503020204020204" pitchFamily="34" charset="-122"/>
                </a:rPr>
                <a:t>ZHE JIANG ENERGY</a:t>
              </a:r>
            </a:p>
          </p:txBody>
        </p:sp>
      </p:grpSp>
      <p:cxnSp>
        <p:nvCxnSpPr>
          <p:cNvPr id="8" name="直接连接符 7"/>
          <p:cNvCxnSpPr/>
          <p:nvPr/>
        </p:nvCxnSpPr>
        <p:spPr>
          <a:xfrm>
            <a:off x="313692" y="974725"/>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sp>
        <p:nvSpPr>
          <p:cNvPr id="114693"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54075" y="1549400"/>
            <a:ext cx="4670425" cy="400050"/>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0" algn="l" defTabSz="914400" rtl="0" eaLnBrk="1" fontAlgn="base" latinLnBrk="0" hangingPunct="1">
              <a:lnSpc>
                <a:spcPct val="100000"/>
              </a:lnSpc>
              <a:spcBef>
                <a:spcPts val="100"/>
              </a:spcBef>
              <a:spcAft>
                <a:spcPct val="0"/>
              </a:spcAft>
              <a:buClrTx/>
              <a:buSzTx/>
              <a:buFontTx/>
              <a:buNone/>
              <a:defRPr/>
            </a:pPr>
            <a:r>
              <a:rPr kumimoji="0" lang="en-US" altLang="zh-CN" sz="20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7.1 </a:t>
            </a:r>
            <a:r>
              <a:rPr kumimoji="0" lang="zh-CN" altLang="en-US" sz="20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基础硬件要求</a:t>
            </a:r>
          </a:p>
        </p:txBody>
      </p:sp>
      <p:sp>
        <p:nvSpPr>
          <p:cNvPr id="3" name="文本框 2"/>
          <p:cNvSpPr txBox="1"/>
          <p:nvPr/>
        </p:nvSpPr>
        <p:spPr>
          <a:xfrm>
            <a:off x="419100" y="2016125"/>
            <a:ext cx="5365750" cy="357188"/>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7.1.1</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门岗、大屏要求具体详见</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1.3</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1.4</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章节。</a:t>
            </a:r>
            <a:endPar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ea"/>
            </a:endParaRPr>
          </a:p>
        </p:txBody>
      </p:sp>
      <p:sp>
        <p:nvSpPr>
          <p:cNvPr id="16" name="文本框 15"/>
          <p:cNvSpPr txBox="1"/>
          <p:nvPr/>
        </p:nvSpPr>
        <p:spPr>
          <a:xfrm>
            <a:off x="419100" y="2392363"/>
            <a:ext cx="5133975" cy="1557338"/>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7.1.2</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系统部署、数据存储：阿里云</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华为云服务器，</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MYSQL</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数据库，数据安全服务。</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具体要求不低于：服务器</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CPU</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Intel(R) Xeon(R) CPU E5-2682 v4 @ 2.50GHz；内存</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16G；硬盘</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40G；操作系统</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CentOS 7.6 64位。</a:t>
            </a:r>
          </a:p>
        </p:txBody>
      </p:sp>
      <p:pic>
        <p:nvPicPr>
          <p:cNvPr id="115717" name="图片 17" descr="屏幕截图 2021-05-21 140116"/>
          <p:cNvPicPr>
            <a:picLocks noChangeAspect="1"/>
          </p:cNvPicPr>
          <p:nvPr/>
        </p:nvPicPr>
        <p:blipFill>
          <a:blip r:embed="rId3"/>
          <a:stretch>
            <a:fillRect/>
          </a:stretch>
        </p:blipFill>
        <p:spPr>
          <a:xfrm>
            <a:off x="854075" y="4159250"/>
            <a:ext cx="3843338" cy="2136775"/>
          </a:xfrm>
          <a:prstGeom prst="rect">
            <a:avLst/>
          </a:prstGeom>
          <a:noFill/>
          <a:ln w="9525">
            <a:noFill/>
          </a:ln>
        </p:spPr>
      </p:pic>
      <p:sp>
        <p:nvSpPr>
          <p:cNvPr id="115718"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11" name="文本框 5"/>
          <p:cNvSpPr txBox="1"/>
          <p:nvPr/>
        </p:nvSpPr>
        <p:spPr>
          <a:xfrm>
            <a:off x="6642100" y="1565275"/>
            <a:ext cx="4548188" cy="957263"/>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7.1.3</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智能球型摄像机：焦距、照射距离、防抖、旋转等参数符合智能识别要求（视频输出支持1920×1080@25fps，红外距离可达</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150</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米）。</a:t>
            </a:r>
          </a:p>
        </p:txBody>
      </p:sp>
      <p:pic>
        <p:nvPicPr>
          <p:cNvPr id="115720" name="图片 11" descr="屏幕截图 2021-05-20 145856"/>
          <p:cNvPicPr>
            <a:picLocks noChangeAspect="1"/>
          </p:cNvPicPr>
          <p:nvPr/>
        </p:nvPicPr>
        <p:blipFill>
          <a:blip r:embed="rId4"/>
          <a:stretch>
            <a:fillRect/>
          </a:stretch>
        </p:blipFill>
        <p:spPr>
          <a:xfrm>
            <a:off x="7573963" y="3481388"/>
            <a:ext cx="3068637" cy="262255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p:nvCxnSpPr>
        <p:spPr>
          <a:xfrm>
            <a:off x="313692" y="884238"/>
            <a:ext cx="11496675" cy="0"/>
          </a:xfrm>
          <a:prstGeom prst="line">
            <a:avLst/>
          </a:prstGeom>
          <a:ln w="28575">
            <a:gradFill>
              <a:gsLst>
                <a:gs pos="50000">
                  <a:srgbClr val="007BD3">
                    <a:alpha val="100000"/>
                  </a:srgbClr>
                </a:gs>
                <a:gs pos="100000">
                  <a:srgbClr val="034373"/>
                </a:gs>
              </a:gsLst>
            </a:gradFill>
          </a:ln>
        </p:spPr>
        <p:style>
          <a:lnRef idx="3">
            <a:schemeClr val="accent2"/>
          </a:lnRef>
          <a:fillRef idx="0">
            <a:schemeClr val="accent2"/>
          </a:fillRef>
          <a:effectRef idx="2">
            <a:schemeClr val="accent2"/>
          </a:effectRef>
          <a:fontRef idx="minor">
            <a:schemeClr val="tx1"/>
          </a:fontRef>
        </p:style>
      </p:cxnSp>
      <p:grpSp>
        <p:nvGrpSpPr>
          <p:cNvPr id="33795" name="组合 8"/>
          <p:cNvGrpSpPr/>
          <p:nvPr/>
        </p:nvGrpSpPr>
        <p:grpSpPr>
          <a:xfrm>
            <a:off x="473075" y="-28575"/>
            <a:ext cx="3076575" cy="898525"/>
            <a:chOff x="1785" y="186"/>
            <a:chExt cx="4845" cy="1414"/>
          </a:xfrm>
        </p:grpSpPr>
        <p:pic>
          <p:nvPicPr>
            <p:cNvPr id="33801" name="Picture 2"/>
            <p:cNvPicPr>
              <a:picLocks noChangeAspect="1"/>
            </p:cNvPicPr>
            <p:nvPr/>
          </p:nvPicPr>
          <p:blipFill>
            <a:blip r:embed="rId3"/>
            <a:stretch>
              <a:fillRect/>
            </a:stretch>
          </p:blipFill>
          <p:spPr>
            <a:xfrm>
              <a:off x="1785" y="291"/>
              <a:ext cx="1247" cy="1158"/>
            </a:xfrm>
            <a:prstGeom prst="rect">
              <a:avLst/>
            </a:prstGeom>
            <a:noFill/>
            <a:ln w="9525">
              <a:noFill/>
            </a:ln>
          </p:spPr>
        </p:pic>
        <p:sp>
          <p:nvSpPr>
            <p:cNvPr id="33802" name="TextBox 17"/>
            <p:cNvSpPr txBox="1"/>
            <p:nvPr/>
          </p:nvSpPr>
          <p:spPr>
            <a:xfrm>
              <a:off x="3032" y="1069"/>
              <a:ext cx="3598" cy="531"/>
            </a:xfrm>
            <a:prstGeom prst="rect">
              <a:avLst/>
            </a:prstGeom>
            <a:noFill/>
            <a:ln w="9525">
              <a:noFill/>
            </a:ln>
          </p:spPr>
          <p:txBody>
            <a:bodyPr anchor="ctr" anchorCtr="1">
              <a:spAutoFit/>
            </a:bodyPr>
            <a:lstStyle/>
            <a:p>
              <a:pPr eaLnBrk="1" hangingPunct="1"/>
              <a:endParaRPr lang="zh-CN" altLang="en-US" sz="1600" b="1" dirty="0">
                <a:latin typeface="Arial Unicode MS" panose="020B0604020202020204" pitchFamily="34" charset="-122"/>
                <a:ea typeface="Arial Unicode MS" panose="020B0604020202020204" pitchFamily="34" charset="-122"/>
              </a:endParaRPr>
            </a:p>
          </p:txBody>
        </p:sp>
        <p:sp>
          <p:nvSpPr>
            <p:cNvPr id="33803" name="文本框 7"/>
            <p:cNvSpPr txBox="1"/>
            <p:nvPr/>
          </p:nvSpPr>
          <p:spPr>
            <a:xfrm>
              <a:off x="3248" y="186"/>
              <a:ext cx="3165" cy="1371"/>
            </a:xfrm>
            <a:prstGeom prst="rect">
              <a:avLst/>
            </a:prstGeom>
            <a:noFill/>
            <a:ln w="9525">
              <a:noFill/>
            </a:ln>
          </p:spPr>
          <p:txBody>
            <a:bodyPr>
              <a:spAutoFit/>
            </a:bodyPr>
            <a:lstStyle/>
            <a:p>
              <a:pPr algn="dist" eaLnBrk="1" hangingPunct="1">
                <a:lnSpc>
                  <a:spcPct val="110000"/>
                </a:lnSpc>
              </a:pPr>
              <a:r>
                <a:rPr lang="zh-CN" altLang="en-US" sz="3200" b="1" dirty="0">
                  <a:latin typeface="微软雅黑" panose="020B0503020204020204" pitchFamily="34" charset="-122"/>
                  <a:ea typeface="微软雅黑" panose="020B0503020204020204" pitchFamily="34" charset="-122"/>
                </a:rPr>
                <a:t>浙江能源</a:t>
              </a:r>
              <a:endParaRPr lang="zh-CN" altLang="en-US" sz="3200" dirty="0">
                <a:latin typeface="微软雅黑" panose="020B0503020204020204" pitchFamily="34" charset="-122"/>
                <a:ea typeface="微软雅黑" panose="020B0503020204020204" pitchFamily="34" charset="-122"/>
              </a:endParaRPr>
            </a:p>
            <a:p>
              <a:pPr algn="dist" eaLnBrk="1" hangingPunct="1">
                <a:lnSpc>
                  <a:spcPct val="110000"/>
                </a:lnSpc>
              </a:pPr>
              <a:r>
                <a:rPr lang="zh-CN" altLang="en-US" sz="1400" b="1" dirty="0">
                  <a:latin typeface="微软雅黑" panose="020B0503020204020204" pitchFamily="34" charset="-122"/>
                  <a:ea typeface="微软雅黑" panose="020B0503020204020204" pitchFamily="34" charset="-122"/>
                </a:rPr>
                <a:t>ZHE JIANG ENERGY</a:t>
              </a:r>
            </a:p>
          </p:txBody>
        </p:sp>
      </p:grpSp>
      <p:sp>
        <p:nvSpPr>
          <p:cNvPr id="33796" name="文本框 9"/>
          <p:cNvSpPr txBox="1"/>
          <p:nvPr/>
        </p:nvSpPr>
        <p:spPr>
          <a:xfrm>
            <a:off x="835025" y="1533525"/>
            <a:ext cx="2762250" cy="400050"/>
          </a:xfrm>
          <a:prstGeom prst="rect">
            <a:avLst/>
          </a:prstGeom>
          <a:noFill/>
          <a:ln w="9525">
            <a:noFill/>
          </a:ln>
        </p:spPr>
        <p:txBody>
          <a:bodyPr>
            <a:spAutoFit/>
          </a:bodyPr>
          <a:lstStyle/>
          <a:p>
            <a:pPr eaLnBrk="1" hangingPunct="1"/>
            <a:r>
              <a:rPr lang="en-US" altLang="zh-CN" sz="2000" dirty="0">
                <a:latin typeface="微软雅黑" panose="020B0503020204020204" pitchFamily="34" charset="-122"/>
                <a:ea typeface="微软雅黑" panose="020B0503020204020204" pitchFamily="34" charset="-122"/>
              </a:rPr>
              <a:t>1.3 </a:t>
            </a:r>
            <a:r>
              <a:rPr lang="zh-CN" altLang="en-US" sz="2000" dirty="0">
                <a:latin typeface="微软雅黑" panose="020B0503020204020204" pitchFamily="34" charset="-122"/>
                <a:ea typeface="微软雅黑" panose="020B0503020204020204" pitchFamily="34" charset="-122"/>
              </a:rPr>
              <a:t>门禁系统及门卫室</a:t>
            </a:r>
          </a:p>
        </p:txBody>
      </p:sp>
      <p:sp>
        <p:nvSpPr>
          <p:cNvPr id="4101" name="文本框 3"/>
          <p:cNvSpPr txBox="1"/>
          <p:nvPr/>
        </p:nvSpPr>
        <p:spPr>
          <a:xfrm>
            <a:off x="835025" y="2181225"/>
            <a:ext cx="3076575" cy="2093913"/>
          </a:xfrm>
          <a:prstGeom prst="rect">
            <a:avLst/>
          </a:prstGeom>
          <a:noFill/>
          <a:ln w="9525">
            <a:noFill/>
          </a:ln>
        </p:spPr>
        <p:txBody>
          <a:bodyPr>
            <a:spAutoFit/>
          </a:bodyPr>
          <a:lstStyle/>
          <a:p>
            <a:pPr marR="0" indent="360045" algn="just" defTabSz="914400" eaLnBrk="1" hangingPunct="1">
              <a:lnSpc>
                <a:spcPct val="150000"/>
              </a:lnSpc>
              <a:buClrTx/>
              <a:buSzTx/>
              <a:buFontTx/>
              <a:buNone/>
              <a:defRPr/>
            </a:pPr>
            <a:r>
              <a:rPr kumimoji="0" lang="zh-CN" altLang="en-US" sz="1300" kern="1200" cap="none" spc="0" normalizeH="0" baseline="0" noProof="0" dirty="0">
                <a:latin typeface="微软雅黑" panose="020B0503020204020204" pitchFamily="34" charset="-122"/>
                <a:ea typeface="微软雅黑" panose="020B0503020204020204" pitchFamily="34" charset="-122"/>
                <a:cs typeface="+mn-cs"/>
              </a:rPr>
              <a:t>门禁系统与门卫室结合设置。闸机可选用</a:t>
            </a:r>
            <a:r>
              <a:rPr kumimoji="0" lang="zh-CN" altLang="en-US" sz="1300" kern="1200" cap="none" spc="0" normalizeH="0" baseline="0" noProof="0" dirty="0">
                <a:solidFill>
                  <a:prstClr val="black"/>
                </a:solidFill>
                <a:latin typeface="微软雅黑" panose="020B0503020204020204" pitchFamily="34" charset="-122"/>
                <a:ea typeface="微软雅黑" panose="020B0503020204020204" pitchFamily="34" charset="-122"/>
                <a:cs typeface="+mn-ea"/>
                <a:sym typeface="+mn-lt"/>
              </a:rPr>
              <a:t>单向或双向，支持人脸识别。闸机通道采用厚度不低于1.5mm的不锈钢板材；能在晴天、雨天等环境下稳定运行。</a:t>
            </a:r>
            <a:r>
              <a:rPr kumimoji="0" lang="zh-CN" altLang="en-US" sz="1300" kern="1200" cap="none" spc="0" normalizeH="0" baseline="0" noProof="0" dirty="0">
                <a:latin typeface="微软雅黑" panose="020B0503020204020204" pitchFamily="34" charset="-122"/>
                <a:ea typeface="微软雅黑" panose="020B0503020204020204" pitchFamily="34" charset="-122"/>
                <a:cs typeface="+mn-cs"/>
              </a:rPr>
              <a:t>闸道数量根据具体需求确定，需实名刷卡进入，实现考勤管理。</a:t>
            </a:r>
          </a:p>
          <a:p>
            <a:pPr marR="0" indent="360045" algn="just" defTabSz="914400" eaLnBrk="1" hangingPunct="1">
              <a:buClrTx/>
              <a:buSzTx/>
              <a:buFontTx/>
              <a:buNone/>
              <a:defRPr/>
            </a:pPr>
            <a:endParaRPr kumimoji="0" lang="zh-CN" altLang="en-US" sz="13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33798" name="文本框 2"/>
          <p:cNvSpPr txBox="1"/>
          <p:nvPr/>
        </p:nvSpPr>
        <p:spPr>
          <a:xfrm>
            <a:off x="7021513" y="460375"/>
            <a:ext cx="4789487"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13324" name="Picture 3" descr="C:\Users\Administrator.GA7ZQPBY3QYWM3B\Desktop\万达照片\102NIKON\IMG_2705.JPG"/>
          <p:cNvPicPr>
            <a:picLocks noGrp="1" noChangeAspect="1"/>
          </p:cNvPicPr>
          <p:nvPr>
            <p:ph type="subTitle" idx="1"/>
          </p:nvPr>
        </p:nvPicPr>
        <p:blipFill>
          <a:blip r:embed="rId4"/>
          <a:srcRect/>
          <a:stretch>
            <a:fillRect/>
          </a:stretch>
        </p:blipFill>
        <p:spPr>
          <a:xfrm>
            <a:off x="4665663" y="4033838"/>
            <a:ext cx="2860675" cy="1457325"/>
          </a:xfrm>
        </p:spPr>
      </p:pic>
      <p:pic>
        <p:nvPicPr>
          <p:cNvPr id="13326" name="Picture 8" descr="员工通道门禁"/>
          <p:cNvPicPr>
            <a:picLocks noChangeAspect="1"/>
          </p:cNvPicPr>
          <p:nvPr/>
        </p:nvPicPr>
        <p:blipFill>
          <a:blip r:embed="rId5"/>
          <a:stretch>
            <a:fillRect/>
          </a:stretch>
        </p:blipFill>
        <p:spPr>
          <a:xfrm>
            <a:off x="5454650" y="1277938"/>
            <a:ext cx="5267325" cy="203517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324"/>
                                        </p:tgtEl>
                                        <p:attrNameLst>
                                          <p:attrName>style.visibility</p:attrName>
                                        </p:attrNameLst>
                                      </p:cBhvr>
                                      <p:to>
                                        <p:strVal val="visible"/>
                                      </p:to>
                                    </p:set>
                                    <p:anim calcmode="lin" valueType="num">
                                      <p:cBhvr additive="base">
                                        <p:cTn id="7" dur="500" fill="hold"/>
                                        <p:tgtEl>
                                          <p:spTgt spid="13324"/>
                                        </p:tgtEl>
                                        <p:attrNameLst>
                                          <p:attrName>ppt_x</p:attrName>
                                        </p:attrNameLst>
                                      </p:cBhvr>
                                      <p:tavLst>
                                        <p:tav tm="0">
                                          <p:val>
                                            <p:strVal val="#ppt_x"/>
                                          </p:val>
                                        </p:tav>
                                        <p:tav tm="100000">
                                          <p:val>
                                            <p:strVal val="#ppt_x"/>
                                          </p:val>
                                        </p:tav>
                                      </p:tavLst>
                                    </p:anim>
                                    <p:anim calcmode="lin" valueType="num">
                                      <p:cBhvr additive="base">
                                        <p:cTn id="8" dur="500" fill="hold"/>
                                        <p:tgtEl>
                                          <p:spTgt spid="1332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3326"/>
                                        </p:tgtEl>
                                        <p:attrNameLst>
                                          <p:attrName>style.visibility</p:attrName>
                                        </p:attrNameLst>
                                      </p:cBhvr>
                                      <p:to>
                                        <p:strVal val="visible"/>
                                      </p:to>
                                    </p:set>
                                    <p:anim calcmode="lin" valueType="num">
                                      <p:cBhvr additive="base">
                                        <p:cTn id="13" dur="500" fill="hold"/>
                                        <p:tgtEl>
                                          <p:spTgt spid="13326"/>
                                        </p:tgtEl>
                                        <p:attrNameLst>
                                          <p:attrName>ppt_x</p:attrName>
                                        </p:attrNameLst>
                                      </p:cBhvr>
                                      <p:tavLst>
                                        <p:tav tm="0">
                                          <p:val>
                                            <p:strVal val="#ppt_x"/>
                                          </p:val>
                                        </p:tav>
                                        <p:tav tm="100000">
                                          <p:val>
                                            <p:strVal val="#ppt_x"/>
                                          </p:val>
                                        </p:tav>
                                      </p:tavLst>
                                    </p:anim>
                                    <p:anim calcmode="lin" valueType="num">
                                      <p:cBhvr additive="base">
                                        <p:cTn id="14" dur="500" fill="hold"/>
                                        <p:tgtEl>
                                          <p:spTgt spid="133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54075" y="2065338"/>
            <a:ext cx="5546725" cy="1593850"/>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360045" algn="just" defTabSz="914400" rtl="0" eaLnBrk="1" fontAlgn="base" latinLnBrk="0" hangingPunct="1">
              <a:lnSpc>
                <a:spcPct val="150000"/>
              </a:lnSpc>
              <a:spcBef>
                <a:spcPct val="0"/>
              </a:spcBef>
              <a:spcAft>
                <a:spcPct val="0"/>
              </a:spcAft>
              <a:buClrTx/>
              <a:buSzTx/>
              <a:buFontTx/>
              <a:buNone/>
              <a:defRPr/>
            </a:pP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7.1.4</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  智能移动摄像设备：通过搭载具备边缘计算的硬件设备，实现对不具备监控设备安装条件的区域进行违章行为的监管。要求不低于：4G室外云台</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6</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寸球机；TVS 6000V防雷；防浪涌和防突波保护；符合GB/T 17626.5 4级标准；接口类型BNC接口+RJ45接口+485接口；传感器类型1/2.8英寸CMOS；像素200万；最大分辨率200万 。</a:t>
            </a:r>
          </a:p>
        </p:txBody>
      </p:sp>
      <p:pic>
        <p:nvPicPr>
          <p:cNvPr id="116739" name="图片 1" descr="微信图片_20210530091235"/>
          <p:cNvPicPr>
            <a:picLocks noChangeAspect="1"/>
          </p:cNvPicPr>
          <p:nvPr>
            <p:custDataLst>
              <p:tags r:id="rId1"/>
            </p:custDataLst>
          </p:nvPr>
        </p:nvPicPr>
        <p:blipFill>
          <a:blip r:embed="rId4"/>
          <a:stretch>
            <a:fillRect/>
          </a:stretch>
        </p:blipFill>
        <p:spPr>
          <a:xfrm>
            <a:off x="7307263" y="1501775"/>
            <a:ext cx="3670300" cy="4891088"/>
          </a:xfrm>
          <a:prstGeom prst="rect">
            <a:avLst/>
          </a:prstGeom>
          <a:noFill/>
          <a:ln w="9525">
            <a:noFill/>
          </a:ln>
        </p:spPr>
      </p:pic>
      <p:sp>
        <p:nvSpPr>
          <p:cNvPr id="116740"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图片 3" descr="微信图片_20210530095225"/>
          <p:cNvPicPr>
            <a:picLocks noChangeAspect="1"/>
          </p:cNvPicPr>
          <p:nvPr/>
        </p:nvPicPr>
        <p:blipFill>
          <a:blip r:embed="rId3"/>
          <a:stretch>
            <a:fillRect/>
          </a:stretch>
        </p:blipFill>
        <p:spPr>
          <a:xfrm>
            <a:off x="531813" y="1565275"/>
            <a:ext cx="3714750" cy="3775075"/>
          </a:xfrm>
          <a:prstGeom prst="rect">
            <a:avLst/>
          </a:prstGeom>
          <a:noFill/>
          <a:ln w="9525">
            <a:noFill/>
          </a:ln>
        </p:spPr>
      </p:pic>
      <p:sp>
        <p:nvSpPr>
          <p:cNvPr id="117763" name="文本框 13"/>
          <p:cNvSpPr txBox="1"/>
          <p:nvPr/>
        </p:nvSpPr>
        <p:spPr>
          <a:xfrm>
            <a:off x="4259263" y="1584325"/>
            <a:ext cx="2854325" cy="1557338"/>
          </a:xfrm>
          <a:prstGeom prst="rect">
            <a:avLst/>
          </a:prstGeom>
          <a:noFill/>
          <a:ln w="9525">
            <a:noFill/>
          </a:ln>
        </p:spPr>
        <p:txBody>
          <a:bodyPr>
            <a:spAutoFit/>
          </a:bodyPr>
          <a:lstStyle/>
          <a:p>
            <a:pPr indent="358775" algn="just" eaLnBrk="1" hangingPunct="1">
              <a:lnSpc>
                <a:spcPct val="150000"/>
              </a:lnSpc>
            </a:pPr>
            <a:r>
              <a:rPr lang="en-US" altLang="zh-CN" sz="1300" dirty="0">
                <a:latin typeface="微软雅黑" panose="020B0503020204020204" pitchFamily="34" charset="-122"/>
                <a:ea typeface="微软雅黑" panose="020B0503020204020204" pitchFamily="34" charset="-122"/>
              </a:rPr>
              <a:t>7.1.5</a:t>
            </a:r>
            <a:r>
              <a:rPr lang="zh-CN" altLang="en-US" sz="1300" dirty="0">
                <a:latin typeface="微软雅黑" panose="020B0503020204020204" pitchFamily="34" charset="-122"/>
                <a:ea typeface="微软雅黑" panose="020B0503020204020204" pitchFamily="34" charset="-122"/>
              </a:rPr>
              <a:t> 智能车载GPS终端：结合管理平台，可以对基建现场车辆进行轨迹跟踪，使得运输、使用过程更透明，并且辅助管理人员进行线路规划、合理调度，提高资源利用率。</a:t>
            </a:r>
          </a:p>
        </p:txBody>
      </p:sp>
      <p:sp>
        <p:nvSpPr>
          <p:cNvPr id="117764" name="文本框 99"/>
          <p:cNvSpPr txBox="1"/>
          <p:nvPr/>
        </p:nvSpPr>
        <p:spPr>
          <a:xfrm>
            <a:off x="5067300" y="3937000"/>
            <a:ext cx="3084513" cy="1892300"/>
          </a:xfrm>
          <a:prstGeom prst="rect">
            <a:avLst/>
          </a:prstGeom>
          <a:noFill/>
          <a:ln w="9525">
            <a:noFill/>
          </a:ln>
        </p:spPr>
        <p:txBody>
          <a:bodyPr>
            <a:spAutoFit/>
          </a:bodyPr>
          <a:lstStyle/>
          <a:p>
            <a:pPr indent="358775" algn="just" eaLnBrk="1" hangingPunct="1">
              <a:lnSpc>
                <a:spcPct val="150000"/>
              </a:lnSpc>
            </a:pPr>
            <a:r>
              <a:rPr lang="en-US" altLang="zh-CN" sz="1300" dirty="0">
                <a:solidFill>
                  <a:srgbClr val="000000"/>
                </a:solidFill>
                <a:latin typeface="微软雅黑" panose="020B0503020204020204" pitchFamily="34" charset="-122"/>
                <a:ea typeface="微软雅黑" panose="020B0503020204020204" pitchFamily="34" charset="-122"/>
              </a:rPr>
              <a:t>7.1.6 </a:t>
            </a:r>
            <a:r>
              <a:rPr lang="zh-CN" altLang="en-US" sz="1300" dirty="0">
                <a:solidFill>
                  <a:srgbClr val="000000"/>
                </a:solidFill>
                <a:latin typeface="微软雅黑" panose="020B0503020204020204" pitchFamily="34" charset="-122"/>
                <a:ea typeface="微软雅黑" panose="020B0503020204020204" pitchFamily="34" charset="-122"/>
              </a:rPr>
              <a:t>智能便携式安全帽拍摄设备：可实现拍摄视频自动联网上传，通过视频识别技术将其中人员的违章行为进行识别并生成违章信息。包括全高清1080P摄像头、4G全网通/WIFI、6000mAh电池、内置GPS定位功能。</a:t>
            </a:r>
          </a:p>
        </p:txBody>
      </p:sp>
      <p:pic>
        <p:nvPicPr>
          <p:cNvPr id="117765" name="Picture 2"/>
          <p:cNvPicPr>
            <a:picLocks noChangeAspect="1"/>
          </p:cNvPicPr>
          <p:nvPr/>
        </p:nvPicPr>
        <p:blipFill>
          <a:blip r:embed="rId4"/>
          <a:stretch>
            <a:fillRect/>
          </a:stretch>
        </p:blipFill>
        <p:spPr>
          <a:xfrm>
            <a:off x="8188325" y="1565275"/>
            <a:ext cx="3368675" cy="4264025"/>
          </a:xfrm>
          <a:prstGeom prst="rect">
            <a:avLst/>
          </a:prstGeom>
          <a:noFill/>
          <a:ln w="9525">
            <a:noFill/>
          </a:ln>
        </p:spPr>
      </p:pic>
      <p:sp>
        <p:nvSpPr>
          <p:cNvPr id="117766"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文本框 99"/>
          <p:cNvSpPr txBox="1"/>
          <p:nvPr/>
        </p:nvSpPr>
        <p:spPr>
          <a:xfrm>
            <a:off x="854075" y="2171700"/>
            <a:ext cx="10714038" cy="1292225"/>
          </a:xfrm>
          <a:prstGeom prst="rect">
            <a:avLst/>
          </a:prstGeom>
          <a:noFill/>
          <a:ln w="9525">
            <a:noFill/>
          </a:ln>
        </p:spPr>
        <p:txBody>
          <a:bodyPr>
            <a:spAutoFit/>
          </a:bodyPr>
          <a:lstStyle/>
          <a:p>
            <a:pPr indent="358775" algn="just" eaLnBrk="1" hangingPunct="1">
              <a:lnSpc>
                <a:spcPct val="150000"/>
              </a:lnSpc>
              <a:buNone/>
            </a:pPr>
            <a:r>
              <a:rPr lang="zh-CN" altLang="zh-CN" sz="1300" dirty="0">
                <a:latin typeface="微软雅黑" panose="020B0503020204020204" pitchFamily="34" charset="-122"/>
                <a:ea typeface="微软雅黑" panose="020B0503020204020204" pitchFamily="34" charset="-122"/>
              </a:rPr>
              <a:t>（1）</a:t>
            </a:r>
            <a:r>
              <a:rPr lang="en-US" altLang="zh-CN" sz="1300" dirty="0">
                <a:latin typeface="微软雅黑" panose="020B0503020204020204" pitchFamily="34" charset="-122"/>
                <a:ea typeface="微软雅黑" panose="020B0503020204020204" pitchFamily="34" charset="-122"/>
              </a:rPr>
              <a:t> </a:t>
            </a:r>
            <a:r>
              <a:rPr lang="zh-CN" altLang="zh-CN" sz="1300" dirty="0">
                <a:latin typeface="微软雅黑" panose="020B0503020204020204" pitchFamily="34" charset="-122"/>
                <a:ea typeface="微软雅黑" panose="020B0503020204020204" pitchFamily="34" charset="-122"/>
              </a:rPr>
              <a:t>防火墙技术：</a:t>
            </a:r>
            <a:r>
              <a:rPr lang="zh-CN" altLang="en-US" sz="1300" dirty="0">
                <a:latin typeface="微软雅黑" panose="020B0503020204020204" pitchFamily="34" charset="-122"/>
                <a:ea typeface="微软雅黑" panose="020B0503020204020204" pitchFamily="34" charset="-122"/>
              </a:rPr>
              <a:t>要求对</a:t>
            </a:r>
            <a:r>
              <a:rPr lang="zh-CN" altLang="zh-CN" sz="1300" dirty="0">
                <a:latin typeface="微软雅黑" panose="020B0503020204020204" pitchFamily="34" charset="-122"/>
                <a:ea typeface="微软雅黑" panose="020B0503020204020204" pitchFamily="34" charset="-122"/>
              </a:rPr>
              <a:t>数据库等端口通过防火墙进行隔离。</a:t>
            </a:r>
            <a:r>
              <a:rPr lang="zh-CN" altLang="en-US" sz="1300" dirty="0">
                <a:latin typeface="微软雅黑" panose="020B0503020204020204" pitchFamily="34" charset="-122"/>
                <a:ea typeface="微软雅黑" panose="020B0503020204020204" pitchFamily="34" charset="-122"/>
              </a:rPr>
              <a:t>包括云防火墙和Web应用防火墙（WAF）等。</a:t>
            </a:r>
            <a:endParaRPr lang="zh-CN"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buNone/>
            </a:pPr>
            <a:r>
              <a:rPr lang="zh-CN" altLang="zh-CN" sz="1300" dirty="0">
                <a:latin typeface="微软雅黑" panose="020B0503020204020204" pitchFamily="34" charset="-122"/>
                <a:ea typeface="微软雅黑" panose="020B0503020204020204" pitchFamily="34" charset="-122"/>
              </a:rPr>
              <a:t>（2）</a:t>
            </a:r>
            <a:r>
              <a:rPr lang="en-US" altLang="zh-CN" sz="1300" dirty="0">
                <a:latin typeface="微软雅黑" panose="020B0503020204020204" pitchFamily="34" charset="-122"/>
                <a:ea typeface="微软雅黑" panose="020B0503020204020204" pitchFamily="34" charset="-122"/>
              </a:rPr>
              <a:t> </a:t>
            </a:r>
            <a:r>
              <a:rPr lang="zh-CN" altLang="zh-CN" sz="1300" dirty="0">
                <a:latin typeface="微软雅黑" panose="020B0503020204020204" pitchFamily="34" charset="-122"/>
                <a:ea typeface="微软雅黑" panose="020B0503020204020204" pitchFamily="34" charset="-122"/>
              </a:rPr>
              <a:t>数据加密技术：</a:t>
            </a:r>
            <a:r>
              <a:rPr lang="en-US" altLang="zh-CN" sz="1300" dirty="0">
                <a:latin typeface="微软雅黑" panose="020B0503020204020204" pitchFamily="34" charset="-122"/>
                <a:ea typeface="微软雅黑" panose="020B0503020204020204" pitchFamily="34" charset="-122"/>
              </a:rPr>
              <a:t> </a:t>
            </a:r>
            <a:r>
              <a:rPr lang="zh-CN" altLang="zh-CN" sz="1300" dirty="0">
                <a:latin typeface="微软雅黑" panose="020B0503020204020204" pitchFamily="34" charset="-122"/>
                <a:ea typeface="微软雅黑" panose="020B0503020204020204" pitchFamily="34" charset="-122"/>
              </a:rPr>
              <a:t>通过加密算法和加密密钥将明文转换成密文。本系统</a:t>
            </a:r>
            <a:r>
              <a:rPr lang="zh-CN" altLang="en-US" sz="1300" dirty="0">
                <a:latin typeface="微软雅黑" panose="020B0503020204020204" pitchFamily="34" charset="-122"/>
                <a:ea typeface="微软雅黑" panose="020B0503020204020204" pitchFamily="34" charset="-122"/>
              </a:rPr>
              <a:t>要求</a:t>
            </a:r>
            <a:r>
              <a:rPr lang="zh-CN" altLang="zh-CN" sz="1300" dirty="0">
                <a:latin typeface="微软雅黑" panose="020B0503020204020204" pitchFamily="34" charset="-122"/>
                <a:ea typeface="微软雅黑" panose="020B0503020204020204" pitchFamily="34" charset="-122"/>
              </a:rPr>
              <a:t>针对登录密码等敏感信息进行强加密。</a:t>
            </a:r>
          </a:p>
          <a:p>
            <a:pPr indent="358775" algn="just" eaLnBrk="1" hangingPunct="1">
              <a:lnSpc>
                <a:spcPct val="150000"/>
              </a:lnSpc>
              <a:buNone/>
            </a:pPr>
            <a:r>
              <a:rPr lang="zh-CN" altLang="zh-CN" sz="1300" dirty="0">
                <a:latin typeface="微软雅黑" panose="020B0503020204020204" pitchFamily="34" charset="-122"/>
                <a:ea typeface="微软雅黑" panose="020B0503020204020204" pitchFamily="34" charset="-122"/>
              </a:rPr>
              <a:t>（3）</a:t>
            </a:r>
            <a:r>
              <a:rPr lang="en-US" altLang="zh-CN" sz="1300" dirty="0">
                <a:latin typeface="微软雅黑" panose="020B0503020204020204" pitchFamily="34" charset="-122"/>
                <a:ea typeface="微软雅黑" panose="020B0503020204020204" pitchFamily="34" charset="-122"/>
              </a:rPr>
              <a:t> </a:t>
            </a:r>
            <a:r>
              <a:rPr lang="zh-CN" altLang="zh-CN" sz="1300" dirty="0">
                <a:latin typeface="微软雅黑" panose="020B0503020204020204" pitchFamily="34" charset="-122"/>
                <a:ea typeface="微软雅黑" panose="020B0503020204020204" pitchFamily="34" charset="-122"/>
              </a:rPr>
              <a:t>身份认证技术：通过对通信双方进行身份的鉴别，确保双方是合法授权用户，有权利进行各类操作，识别出非授权用户的虚假身份。</a:t>
            </a:r>
            <a:endParaRPr lang="en-US" altLang="zh-CN" sz="1300" dirty="0">
              <a:latin typeface="微软雅黑" panose="020B0503020204020204" pitchFamily="34" charset="-122"/>
              <a:ea typeface="微软雅黑" panose="020B0503020204020204" pitchFamily="34" charset="-122"/>
            </a:endParaRPr>
          </a:p>
          <a:p>
            <a:pPr indent="358775" algn="just" eaLnBrk="1" hangingPunct="1">
              <a:lnSpc>
                <a:spcPct val="150000"/>
              </a:lnSpc>
              <a:buNone/>
            </a:pPr>
            <a:r>
              <a:rPr lang="zh-CN" altLang="en-US" sz="1300" dirty="0">
                <a:latin typeface="微软雅黑" panose="020B0503020204020204" pitchFamily="34" charset="-122"/>
                <a:ea typeface="微软雅黑" panose="020B0503020204020204" pitchFamily="34" charset="-122"/>
              </a:rPr>
              <a:t>（</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 </a:t>
            </a:r>
            <a:r>
              <a:rPr lang="en-US" altLang="zh-CN" sz="1300" dirty="0">
                <a:latin typeface="微软雅黑" panose="020B0503020204020204" pitchFamily="34" charset="-122"/>
                <a:ea typeface="微软雅黑" panose="020B0503020204020204" pitchFamily="34" charset="-122"/>
              </a:rPr>
              <a:t>HTTPS </a:t>
            </a:r>
            <a:r>
              <a:rPr lang="zh-CN" altLang="zh-CN" sz="1300" dirty="0">
                <a:latin typeface="微软雅黑" panose="020B0503020204020204" pitchFamily="34" charset="-122"/>
                <a:ea typeface="微软雅黑" panose="020B0503020204020204" pitchFamily="34" charset="-122"/>
              </a:rPr>
              <a:t>协议：通过数字证书、加密算法、非对称密钥等技术完成互联网数据传输加密，实现互联网传输安全保护。</a:t>
            </a:r>
            <a:endParaRPr lang="zh-CN" altLang="en-US" sz="1300" dirty="0">
              <a:latin typeface="微软雅黑" panose="020B0503020204020204" pitchFamily="34" charset="-122"/>
              <a:ea typeface="微软雅黑" panose="020B0503020204020204" pitchFamily="34" charset="-122"/>
            </a:endParaRPr>
          </a:p>
        </p:txBody>
      </p:sp>
      <p:sp>
        <p:nvSpPr>
          <p:cNvPr id="118787" name="文本框 4"/>
          <p:cNvSpPr txBox="1"/>
          <p:nvPr/>
        </p:nvSpPr>
        <p:spPr>
          <a:xfrm>
            <a:off x="854075" y="1630363"/>
            <a:ext cx="4670425" cy="400050"/>
          </a:xfrm>
          <a:prstGeom prst="rect">
            <a:avLst/>
          </a:prstGeom>
          <a:noFill/>
          <a:ln w="9525">
            <a:noFill/>
          </a:ln>
        </p:spPr>
        <p:txBody>
          <a:bodyPr>
            <a:spAutoFit/>
          </a:bodyPr>
          <a:lstStyle/>
          <a:p>
            <a:pPr eaLnBrk="1" hangingPunct="1"/>
            <a:r>
              <a:rPr lang="en-US" altLang="zh-CN" sz="2000" dirty="0">
                <a:solidFill>
                  <a:srgbClr val="000000"/>
                </a:solidFill>
                <a:latin typeface="微软雅黑" panose="020B0503020204020204" pitchFamily="34" charset="-122"/>
                <a:ea typeface="微软雅黑" panose="020B0503020204020204" pitchFamily="34" charset="-122"/>
                <a:sym typeface="+mn-lt"/>
              </a:rPr>
              <a:t>7.2 </a:t>
            </a:r>
            <a:r>
              <a:rPr lang="zh-CN" altLang="en-US" sz="2000" dirty="0">
                <a:solidFill>
                  <a:srgbClr val="000000"/>
                </a:solidFill>
                <a:latin typeface="微软雅黑" panose="020B0503020204020204" pitchFamily="34" charset="-122"/>
                <a:ea typeface="微软雅黑" panose="020B0503020204020204" pitchFamily="34" charset="-122"/>
                <a:sym typeface="+mn-lt"/>
              </a:rPr>
              <a:t>系统</a:t>
            </a:r>
            <a:r>
              <a:rPr lang="zh-CN" altLang="en-US" sz="2000" dirty="0">
                <a:latin typeface="微软雅黑" panose="020B0503020204020204" pitchFamily="34" charset="-122"/>
                <a:ea typeface="微软雅黑" panose="020B0503020204020204" pitchFamily="34" charset="-122"/>
                <a:sym typeface="+mn-ea"/>
              </a:rPr>
              <a:t>安全防护要求</a:t>
            </a:r>
          </a:p>
        </p:txBody>
      </p:sp>
      <p:sp>
        <p:nvSpPr>
          <p:cNvPr id="118788"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3"/>
          <p:cNvPicPr>
            <a:picLocks noChangeAspect="1"/>
          </p:cNvPicPr>
          <p:nvPr/>
        </p:nvPicPr>
        <p:blipFill>
          <a:blip r:embed="rId3"/>
          <a:stretch>
            <a:fillRect/>
          </a:stretch>
        </p:blipFill>
        <p:spPr>
          <a:xfrm>
            <a:off x="849313" y="1971675"/>
            <a:ext cx="10769600" cy="4171950"/>
          </a:xfrm>
          <a:prstGeom prst="rect">
            <a:avLst/>
          </a:prstGeom>
          <a:noFill/>
          <a:ln w="9525">
            <a:noFill/>
          </a:ln>
        </p:spPr>
      </p:pic>
      <p:sp>
        <p:nvSpPr>
          <p:cNvPr id="5" name="文本框 4"/>
          <p:cNvSpPr txBox="1"/>
          <p:nvPr/>
        </p:nvSpPr>
        <p:spPr>
          <a:xfrm>
            <a:off x="849313" y="1066800"/>
            <a:ext cx="3390900" cy="401638"/>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 </a:t>
            </a:r>
            <a:r>
              <a:rPr kumimoji="0" lang="zh-CN" altLang="en-US" sz="20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系统内容</a:t>
            </a:r>
          </a:p>
        </p:txBody>
      </p:sp>
      <p:sp>
        <p:nvSpPr>
          <p:cNvPr id="119812"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
        <p:nvSpPr>
          <p:cNvPr id="6" name="文本框 4"/>
          <p:cNvSpPr txBox="1"/>
          <p:nvPr/>
        </p:nvSpPr>
        <p:spPr>
          <a:xfrm>
            <a:off x="849313" y="1468438"/>
            <a:ext cx="3390900" cy="292100"/>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7.3.1 </a:t>
            </a:r>
            <a:r>
              <a:rPr kumimoji="0" lang="zh-CN" altLang="en-US" sz="1300" b="0" i="0" u="none" strike="noStrike" kern="1200" cap="none" spc="-5"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系统结构</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文本框 99"/>
          <p:cNvSpPr txBox="1">
            <a:spLocks noChangeArrowheads="1"/>
          </p:cNvSpPr>
          <p:nvPr/>
        </p:nvSpPr>
        <p:spPr bwMode="auto">
          <a:xfrm>
            <a:off x="854075" y="1565275"/>
            <a:ext cx="10361613" cy="25161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7.3.2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集团层数据要求</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在建项目、规划项目数量，在场人员总数；</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各个项目</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安全考核数据、</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检查扣分情况排名；</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各类型设备数量、各版块在建项目、规划项目数量；</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各项目的项目简报以及重大作业</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风险提示</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环境监测数据等</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5</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总项目各类报警事件总数，近</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30</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天事件处理率，告警事件数排名，告警事件处理率排名；</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在地图上展示所有工地分布情况，以颜色区分不同类型（电厂、天然气、港口）的基建项目，点击可跳转相应的项目看板；</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7</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）数据接入集团智慧工地</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APP</a:t>
            </a: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图片 1"/>
          <p:cNvPicPr>
            <a:picLocks noChangeAspect="1"/>
          </p:cNvPicPr>
          <p:nvPr/>
        </p:nvPicPr>
        <p:blipFill>
          <a:blip r:embed="rId3"/>
          <a:stretch>
            <a:fillRect/>
          </a:stretch>
        </p:blipFill>
        <p:spPr>
          <a:xfrm>
            <a:off x="0" y="1158875"/>
            <a:ext cx="12185650" cy="5699125"/>
          </a:xfrm>
          <a:prstGeom prst="rect">
            <a:avLst/>
          </a:prstGeom>
          <a:noFill/>
          <a:ln w="9525">
            <a:noFill/>
          </a:ln>
        </p:spPr>
      </p:pic>
      <p:sp>
        <p:nvSpPr>
          <p:cNvPr id="121859"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文本框 99"/>
          <p:cNvSpPr txBox="1">
            <a:spLocks noChangeArrowheads="1"/>
          </p:cNvSpPr>
          <p:nvPr/>
        </p:nvSpPr>
        <p:spPr bwMode="auto">
          <a:xfrm>
            <a:off x="854075" y="1565275"/>
            <a:ext cx="10687050" cy="385445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7.3.3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项目层数据要求</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（1）工地基础信息展示以及当前项目各类报告；</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（2）当前项目准入人员数量、在场人数以及特殊工种持证情况；</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（3）当前工地自开工以来每月的出入场人员变化曲线；</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（4）当前项目设备运行情况；</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（5）通过实际里程碑与计划里程碑的对比展示工程进度；</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（6）工地视频设备信息地图展示；</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（7）当前工地环境指标、天气预报等环境信息；</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（8）当前工地告警数量以及各类告警分布情况；</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（9）项目各单位考核扣分、考核处理情况。</a:t>
            </a:r>
            <a:endPar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r>
              <a:rPr kumimoji="0" lang="en-US" altLang="zh-CN"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10</a:t>
            </a:r>
            <a:r>
              <a:rPr kumimoji="0" lang="zh-CN" altLang="en-US" sz="13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）除上述功能模块外各基建项目可以根据实际需求增加功能模块，如滨海热电三期工程由于实际生产需求，而增加了工作票管理、项目简报等生产安全模块。</a:t>
            </a:r>
          </a:p>
        </p:txBody>
      </p:sp>
      <p:sp>
        <p:nvSpPr>
          <p:cNvPr id="122883"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图片 2" descr="项目看板"/>
          <p:cNvPicPr>
            <a:picLocks noChangeAspect="1"/>
          </p:cNvPicPr>
          <p:nvPr/>
        </p:nvPicPr>
        <p:blipFill>
          <a:blip r:embed="rId3"/>
          <a:stretch>
            <a:fillRect/>
          </a:stretch>
        </p:blipFill>
        <p:spPr>
          <a:xfrm>
            <a:off x="0" y="1130300"/>
            <a:ext cx="12192000" cy="5727700"/>
          </a:xfrm>
          <a:prstGeom prst="rect">
            <a:avLst/>
          </a:prstGeom>
          <a:noFill/>
          <a:ln w="9525">
            <a:noFill/>
          </a:ln>
        </p:spPr>
      </p:pic>
      <p:sp>
        <p:nvSpPr>
          <p:cNvPr id="123907"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404813" y="1331913"/>
            <a:ext cx="4235450" cy="101600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60045"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7.3.3.1 </a:t>
            </a:r>
            <a:r>
              <a:rPr kumimoji="0" lang="zh-CN" altLang="en-US" sz="1400" b="0" i="0" u="none" strike="noStrike" kern="1200" cap="none" spc="-5"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人员管理</a:t>
            </a:r>
          </a:p>
          <a:p>
            <a:pPr marL="0" marR="0" lvl="0" indent="360045" algn="just" defTabSz="914400" rtl="0" eaLnBrk="1" fontAlgn="base" latinLnBrk="0" hangingPunct="1">
              <a:lnSpc>
                <a:spcPct val="150000"/>
              </a:lnSpc>
              <a:spcBef>
                <a:spcPct val="0"/>
              </a:spcBef>
              <a:spcAft>
                <a:spcPct val="0"/>
              </a:spcAft>
              <a:buClrTx/>
              <a:buSzTx/>
              <a:buFontTx/>
              <a:buNone/>
              <a:defRPr/>
            </a:pPr>
            <a:r>
              <a:rPr kumimoji="0" lang="zh-CN" altLang="en-US" sz="13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用户信息管理：人脸识别录入，对人员资质、持证情况、证书有效期进行审核。</a:t>
            </a:r>
          </a:p>
        </p:txBody>
      </p:sp>
      <p:sp>
        <p:nvSpPr>
          <p:cNvPr id="124931" name="矩形 7"/>
          <p:cNvSpPr/>
          <p:nvPr/>
        </p:nvSpPr>
        <p:spPr>
          <a:xfrm>
            <a:off x="277813" y="1801813"/>
            <a:ext cx="254000" cy="369887"/>
          </a:xfrm>
          <a:prstGeom prst="rect">
            <a:avLst/>
          </a:prstGeom>
          <a:noFill/>
          <a:ln w="9525">
            <a:noFill/>
          </a:ln>
        </p:spPr>
        <p:txBody>
          <a:bodyPr wrap="none">
            <a:spAutoFit/>
          </a:bodyPr>
          <a:lstStyle/>
          <a:p>
            <a:pPr eaLnBrk="1" hangingPunct="1"/>
            <a:r>
              <a:rPr lang="zh-CN" altLang="en-US" dirty="0">
                <a:latin typeface="微软雅黑" panose="020B0503020204020204" pitchFamily="34" charset="-122"/>
                <a:ea typeface="微软雅黑" panose="020B0503020204020204" pitchFamily="34" charset="-122"/>
              </a:rPr>
              <a:t> </a:t>
            </a:r>
          </a:p>
        </p:txBody>
      </p:sp>
      <p:sp>
        <p:nvSpPr>
          <p:cNvPr id="124932"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pic>
        <p:nvPicPr>
          <p:cNvPr id="124933" name="Picture 2" descr="C:\Users\MPC\Desktop\图片1_副本.png"/>
          <p:cNvPicPr>
            <a:picLocks noChangeAspect="1"/>
          </p:cNvPicPr>
          <p:nvPr/>
        </p:nvPicPr>
        <p:blipFill>
          <a:blip r:embed="rId3"/>
          <a:stretch>
            <a:fillRect/>
          </a:stretch>
        </p:blipFill>
        <p:spPr>
          <a:xfrm>
            <a:off x="4781550" y="1331913"/>
            <a:ext cx="7291388" cy="4762500"/>
          </a:xfrm>
          <a:prstGeom prst="rect">
            <a:avLst/>
          </a:prstGeom>
          <a:noFill/>
          <a:ln w="9525">
            <a:noFill/>
          </a:ln>
        </p:spPr>
      </p:pic>
      <p:pic>
        <p:nvPicPr>
          <p:cNvPr id="4" name="图片 3" descr="用户管理"/>
          <p:cNvPicPr>
            <a:picLocks noChangeAspect="1"/>
          </p:cNvPicPr>
          <p:nvPr/>
        </p:nvPicPr>
        <p:blipFill>
          <a:blip r:embed="rId4"/>
          <a:stretch>
            <a:fillRect/>
          </a:stretch>
        </p:blipFill>
        <p:spPr>
          <a:xfrm>
            <a:off x="490538" y="2476500"/>
            <a:ext cx="8405812" cy="39322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人员跟踪"/>
          <p:cNvPicPr>
            <a:picLocks noChangeAspect="1"/>
          </p:cNvPicPr>
          <p:nvPr/>
        </p:nvPicPr>
        <p:blipFill>
          <a:blip r:embed="rId3"/>
          <a:stretch>
            <a:fillRect/>
          </a:stretch>
        </p:blipFill>
        <p:spPr>
          <a:xfrm>
            <a:off x="5194300" y="1450975"/>
            <a:ext cx="6997700" cy="3275013"/>
          </a:xfrm>
          <a:prstGeom prst="rect">
            <a:avLst/>
          </a:prstGeom>
          <a:noFill/>
          <a:ln w="9525">
            <a:noFill/>
          </a:ln>
        </p:spPr>
      </p:pic>
      <p:pic>
        <p:nvPicPr>
          <p:cNvPr id="8" name="图片 7" descr="人员管控"/>
          <p:cNvPicPr>
            <a:picLocks noChangeAspect="1"/>
          </p:cNvPicPr>
          <p:nvPr/>
        </p:nvPicPr>
        <p:blipFill>
          <a:blip r:embed="rId4"/>
          <a:stretch>
            <a:fillRect/>
          </a:stretch>
        </p:blipFill>
        <p:spPr>
          <a:xfrm>
            <a:off x="0" y="1450975"/>
            <a:ext cx="6121400" cy="3275013"/>
          </a:xfrm>
          <a:prstGeom prst="rect">
            <a:avLst/>
          </a:prstGeom>
          <a:noFill/>
          <a:ln w="9525">
            <a:noFill/>
          </a:ln>
        </p:spPr>
      </p:pic>
      <p:sp>
        <p:nvSpPr>
          <p:cNvPr id="11" name="文本框 10"/>
          <p:cNvSpPr txBox="1"/>
          <p:nvPr/>
        </p:nvSpPr>
        <p:spPr>
          <a:xfrm>
            <a:off x="6980238" y="4851400"/>
            <a:ext cx="4221163" cy="892175"/>
          </a:xfrm>
          <a:prstGeom prst="rect">
            <a:avLst/>
          </a:prstGeom>
          <a:noFill/>
        </p:spPr>
        <p:txBody>
          <a:bodyPr>
            <a:spAutoFit/>
          </a:bodyPr>
          <a:lstStyle>
            <a:defPPr>
              <a:defRPr lang="zh-CN"/>
            </a:defPPr>
            <a:lvl1pPr algn="ctr">
              <a:defRPr sz="3600">
                <a:solidFill>
                  <a:schemeClr val="accent1"/>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人员跟踪：</a:t>
            </a:r>
            <a:r>
              <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具备人员分布、人员轨迹跟踪、预警抓拍等功能；对进入危险区域的人员进行预警，并通过多种方式通知相关人员。</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5957" name="文本框 99"/>
          <p:cNvSpPr txBox="1"/>
          <p:nvPr/>
        </p:nvSpPr>
        <p:spPr>
          <a:xfrm>
            <a:off x="622300" y="4903788"/>
            <a:ext cx="4387850" cy="692150"/>
          </a:xfrm>
          <a:prstGeom prst="rect">
            <a:avLst/>
          </a:prstGeom>
          <a:noFill/>
          <a:ln w="9525">
            <a:noFill/>
          </a:ln>
        </p:spPr>
        <p:txBody>
          <a:bodyPr>
            <a:spAutoFit/>
          </a:bodyPr>
          <a:lstStyle/>
          <a:p>
            <a:pPr eaLnBrk="1" hangingPunct="1"/>
            <a:r>
              <a:rPr lang="zh-CN" altLang="en-US" sz="1300" dirty="0">
                <a:latin typeface="微软雅黑" panose="020B0503020204020204" pitchFamily="34" charset="-122"/>
                <a:ea typeface="微软雅黑" panose="020B0503020204020204" pitchFamily="34" charset="-122"/>
              </a:rPr>
              <a:t>实名制管理：人脸识别门禁系统对场内人员进行实名制管理，统计数据至少能保存到本项目结束，包括进出场记录、出勤记录等。</a:t>
            </a:r>
          </a:p>
        </p:txBody>
      </p:sp>
      <p:sp>
        <p:nvSpPr>
          <p:cNvPr id="125958" name="文本框 5"/>
          <p:cNvSpPr txBox="1"/>
          <p:nvPr/>
        </p:nvSpPr>
        <p:spPr>
          <a:xfrm>
            <a:off x="6811963" y="501650"/>
            <a:ext cx="4899025" cy="461963"/>
          </a:xfrm>
          <a:prstGeom prst="rect">
            <a:avLst/>
          </a:prstGeom>
          <a:noFill/>
          <a:ln w="9525">
            <a:noFill/>
          </a:ln>
        </p:spPr>
        <p:txBody>
          <a:bodyPr>
            <a:spAutoFit/>
          </a:bodyPr>
          <a:lstStyle/>
          <a:p>
            <a:pPr eaLnBrk="1" hangingPunct="1"/>
            <a:r>
              <a:rPr lang="zh-CN" altLang="en-US" sz="2400" b="1" dirty="0">
                <a:solidFill>
                  <a:srgbClr val="000000"/>
                </a:solidFill>
                <a:latin typeface="微软雅黑" panose="020B0503020204020204" pitchFamily="34" charset="-122"/>
                <a:ea typeface="微软雅黑" panose="020B0503020204020204" pitchFamily="34" charset="-122"/>
              </a:rPr>
              <a:t>安全生产标准化优良管理工地图册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8100}"/>
</p:tagLst>
</file>

<file path=ppt/tags/tag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11315</Words>
  <Application>Microsoft Office PowerPoint</Application>
  <PresentationFormat>宽屏</PresentationFormat>
  <Paragraphs>878</Paragraphs>
  <Slides>109</Slides>
  <Notes>21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109</vt:i4>
      </vt:variant>
    </vt:vector>
  </HeadingPairs>
  <TitlesOfParts>
    <vt:vector size="119" baseType="lpstr">
      <vt:lpstr>Arial Unicode MS</vt:lpstr>
      <vt:lpstr>宋体</vt:lpstr>
      <vt:lpstr>微软雅黑</vt:lpstr>
      <vt:lpstr>Arial</vt:lpstr>
      <vt:lpstr>Calibri</vt:lpstr>
      <vt:lpstr>Century Gothic</vt:lpstr>
      <vt:lpstr>Times New Roman</vt:lpstr>
      <vt:lpstr>Wingdings</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周明钢</dc:creator>
  <cp:lastModifiedBy>lenovo</cp:lastModifiedBy>
  <cp:revision>537</cp:revision>
  <dcterms:created xsi:type="dcterms:W3CDTF">2019-06-19T02:08:00Z</dcterms:created>
  <dcterms:modified xsi:type="dcterms:W3CDTF">2021-06-30T08:06:34Z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ECA9D1326FDE4BEFBA543C982817735B</vt:lpwstr>
  </property>
</Properties>
</file>